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DM Serif Display" pitchFamily="2" charset="0"/>
      <p:regular r:id="rId12"/>
      <p:italic r:id="rId13"/>
    </p:embeddedFont>
    <p:embeddedFont>
      <p:font typeface="Oswald" panose="00000500000000000000" pitchFamily="2" charset="0"/>
      <p:regular r:id="rId14"/>
      <p:bold r:id="rId15"/>
    </p:embeddedFont>
    <p:embeddedFont>
      <p:font typeface="Righteous"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4" autoAdjust="0"/>
    <p:restoredTop sz="95823" autoAdjust="0"/>
  </p:normalViewPr>
  <p:slideViewPr>
    <p:cSldViewPr snapToGrid="0">
      <p:cViewPr varScale="1">
        <p:scale>
          <a:sx n="126" d="100"/>
          <a:sy n="126" d="100"/>
        </p:scale>
        <p:origin x="549" y="125"/>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ba5915c3a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ba5915c3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ba5915c3a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ba5915c3a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ba5915c3a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ba5915c3a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ba5915c3a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ba5915c3a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ba5915c3a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ba5915c3a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ba5915c3ae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ba5915c3a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a5915c3a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ba5915c3a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ba5915c3ae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ba5915c3a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s://amputeestore.com/collections/prosthetic-liners?utm_source=bing&amp;utm_medium=cpc&amp;utm_content=Prosthetic%20Liners%20-%20USA&amp;utm_term=amputeestore.com&amp;utm_campaign=P_PMAX_Prosthetic_Liners_US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www.census.gov/programs-surveys/acs/" TargetMode="External"/><Relationship Id="rId4" Type="http://schemas.openxmlformats.org/officeDocument/2006/relationships/hyperlink" Target="http://www.ati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2459"/>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solidFill>
                  <a:schemeClr val="dk1"/>
                </a:solidFill>
                <a:latin typeface="DM Serif Display"/>
                <a:ea typeface="DM Serif Display"/>
                <a:cs typeface="DM Serif Display"/>
                <a:sym typeface="DM Serif Display"/>
              </a:rPr>
              <a:t> </a:t>
            </a:r>
            <a:endParaRPr b="1" dirty="0">
              <a:solidFill>
                <a:schemeClr val="dk1"/>
              </a:solidFill>
              <a:latin typeface="DM Serif Display"/>
              <a:ea typeface="DM Serif Display"/>
              <a:cs typeface="DM Serif Display"/>
              <a:sym typeface="DM Serif Display"/>
            </a:endParaRPr>
          </a:p>
        </p:txBody>
      </p:sp>
      <p:pic>
        <p:nvPicPr>
          <p:cNvPr id="55" name="Google Shape;55;p13"/>
          <p:cNvPicPr preferRelativeResize="0"/>
          <p:nvPr/>
        </p:nvPicPr>
        <p:blipFill rotWithShape="1">
          <a:blip r:embed="rId3">
            <a:alphaModFix/>
          </a:blip>
          <a:srcRect l="32638" t="22815" r="61409" b="22288"/>
          <a:stretch/>
        </p:blipFill>
        <p:spPr>
          <a:xfrm>
            <a:off x="2908300" y="1173625"/>
            <a:ext cx="544200" cy="2823600"/>
          </a:xfrm>
          <a:prstGeom prst="roundRect">
            <a:avLst>
              <a:gd name="adj" fmla="val 50000"/>
            </a:avLst>
          </a:prstGeom>
          <a:noFill/>
          <a:ln>
            <a:noFill/>
          </a:ln>
        </p:spPr>
      </p:pic>
      <p:pic>
        <p:nvPicPr>
          <p:cNvPr id="56" name="Google Shape;56;p13"/>
          <p:cNvPicPr preferRelativeResize="0"/>
          <p:nvPr/>
        </p:nvPicPr>
        <p:blipFill rotWithShape="1">
          <a:blip r:embed="rId3">
            <a:alphaModFix/>
          </a:blip>
          <a:srcRect l="37998" t="10910" r="56050" b="12202"/>
          <a:stretch/>
        </p:blipFill>
        <p:spPr>
          <a:xfrm>
            <a:off x="3398375" y="561300"/>
            <a:ext cx="544200" cy="3954600"/>
          </a:xfrm>
          <a:prstGeom prst="roundRect">
            <a:avLst>
              <a:gd name="adj" fmla="val 50000"/>
            </a:avLst>
          </a:prstGeom>
          <a:noFill/>
          <a:ln>
            <a:noFill/>
          </a:ln>
        </p:spPr>
      </p:pic>
      <p:pic>
        <p:nvPicPr>
          <p:cNvPr id="57" name="Google Shape;57;p13"/>
          <p:cNvPicPr preferRelativeResize="0"/>
          <p:nvPr/>
        </p:nvPicPr>
        <p:blipFill rotWithShape="1">
          <a:blip r:embed="rId3">
            <a:alphaModFix/>
          </a:blip>
          <a:srcRect l="43040" t="5893" r="51007" b="8062"/>
          <a:stretch/>
        </p:blipFill>
        <p:spPr>
          <a:xfrm>
            <a:off x="3859450" y="303075"/>
            <a:ext cx="544200" cy="4425600"/>
          </a:xfrm>
          <a:prstGeom prst="roundRect">
            <a:avLst>
              <a:gd name="adj" fmla="val 50000"/>
            </a:avLst>
          </a:prstGeom>
          <a:noFill/>
          <a:ln>
            <a:noFill/>
          </a:ln>
        </p:spPr>
      </p:pic>
      <p:pic>
        <p:nvPicPr>
          <p:cNvPr id="58" name="Google Shape;58;p13"/>
          <p:cNvPicPr preferRelativeResize="0"/>
          <p:nvPr/>
        </p:nvPicPr>
        <p:blipFill rotWithShape="1">
          <a:blip r:embed="rId3">
            <a:alphaModFix/>
          </a:blip>
          <a:srcRect l="48083" t="15543" r="45965" b="14122"/>
          <a:stretch/>
        </p:blipFill>
        <p:spPr>
          <a:xfrm>
            <a:off x="4320525" y="799425"/>
            <a:ext cx="544200" cy="3617700"/>
          </a:xfrm>
          <a:prstGeom prst="roundRect">
            <a:avLst>
              <a:gd name="adj" fmla="val 50000"/>
            </a:avLst>
          </a:prstGeom>
          <a:noFill/>
          <a:ln>
            <a:noFill/>
          </a:ln>
        </p:spPr>
      </p:pic>
      <p:pic>
        <p:nvPicPr>
          <p:cNvPr id="59" name="Google Shape;59;p13"/>
          <p:cNvPicPr preferRelativeResize="0"/>
          <p:nvPr/>
        </p:nvPicPr>
        <p:blipFill rotWithShape="1">
          <a:blip r:embed="rId3">
            <a:alphaModFix/>
          </a:blip>
          <a:srcRect l="53442" t="10910" r="40605" b="12202"/>
          <a:stretch/>
        </p:blipFill>
        <p:spPr>
          <a:xfrm>
            <a:off x="4810600" y="561300"/>
            <a:ext cx="544200" cy="3954600"/>
          </a:xfrm>
          <a:prstGeom prst="roundRect">
            <a:avLst>
              <a:gd name="adj" fmla="val 50000"/>
            </a:avLst>
          </a:prstGeom>
          <a:noFill/>
          <a:ln>
            <a:noFill/>
          </a:ln>
        </p:spPr>
      </p:pic>
      <p:pic>
        <p:nvPicPr>
          <p:cNvPr id="60" name="Google Shape;60;p13"/>
          <p:cNvPicPr preferRelativeResize="0"/>
          <p:nvPr/>
        </p:nvPicPr>
        <p:blipFill rotWithShape="1">
          <a:blip r:embed="rId3">
            <a:alphaModFix/>
          </a:blip>
          <a:srcRect l="58802" t="22815" r="35246" b="19972"/>
          <a:stretch/>
        </p:blipFill>
        <p:spPr>
          <a:xfrm>
            <a:off x="5300675" y="1173625"/>
            <a:ext cx="544200" cy="2942700"/>
          </a:xfrm>
          <a:prstGeom prst="roundRect">
            <a:avLst>
              <a:gd name="adj" fmla="val 50000"/>
            </a:avLst>
          </a:prstGeom>
          <a:noFill/>
          <a:ln>
            <a:noFill/>
          </a:ln>
        </p:spPr>
      </p:pic>
      <p:pic>
        <p:nvPicPr>
          <p:cNvPr id="61" name="Google Shape;61;p13"/>
          <p:cNvPicPr preferRelativeResize="0"/>
          <p:nvPr/>
        </p:nvPicPr>
        <p:blipFill rotWithShape="1">
          <a:blip r:embed="rId3">
            <a:alphaModFix/>
          </a:blip>
          <a:srcRect l="63844" t="18520" r="30203" b="16992"/>
          <a:stretch/>
        </p:blipFill>
        <p:spPr>
          <a:xfrm>
            <a:off x="5761750" y="952500"/>
            <a:ext cx="544200" cy="3316800"/>
          </a:xfrm>
          <a:prstGeom prst="roundRect">
            <a:avLst>
              <a:gd name="adj" fmla="val 50000"/>
            </a:avLst>
          </a:prstGeom>
          <a:noFill/>
          <a:ln>
            <a:noFill/>
          </a:ln>
        </p:spPr>
      </p:pic>
      <p:pic>
        <p:nvPicPr>
          <p:cNvPr id="62" name="Google Shape;62;p13"/>
          <p:cNvPicPr preferRelativeResize="0"/>
          <p:nvPr/>
        </p:nvPicPr>
        <p:blipFill rotWithShape="1">
          <a:blip r:embed="rId3">
            <a:alphaModFix/>
          </a:blip>
          <a:srcRect l="68886" t="5893" r="25161" b="8062"/>
          <a:stretch/>
        </p:blipFill>
        <p:spPr>
          <a:xfrm>
            <a:off x="6222825" y="303075"/>
            <a:ext cx="544200" cy="4425600"/>
          </a:xfrm>
          <a:prstGeom prst="roundRect">
            <a:avLst>
              <a:gd name="adj" fmla="val 50000"/>
            </a:avLst>
          </a:prstGeom>
          <a:noFill/>
          <a:ln>
            <a:noFill/>
          </a:ln>
        </p:spPr>
      </p:pic>
      <p:pic>
        <p:nvPicPr>
          <p:cNvPr id="63" name="Google Shape;63;p13"/>
          <p:cNvPicPr preferRelativeResize="0"/>
          <p:nvPr/>
        </p:nvPicPr>
        <p:blipFill rotWithShape="1">
          <a:blip r:embed="rId3">
            <a:alphaModFix/>
          </a:blip>
          <a:srcRect l="74246" t="12132" r="19801" b="10979"/>
          <a:stretch/>
        </p:blipFill>
        <p:spPr>
          <a:xfrm>
            <a:off x="6712900" y="623850"/>
            <a:ext cx="544200" cy="3954600"/>
          </a:xfrm>
          <a:prstGeom prst="roundRect">
            <a:avLst>
              <a:gd name="adj" fmla="val 50000"/>
            </a:avLst>
          </a:prstGeom>
          <a:noFill/>
          <a:ln>
            <a:noFill/>
          </a:ln>
        </p:spPr>
      </p:pic>
      <p:pic>
        <p:nvPicPr>
          <p:cNvPr id="64" name="Google Shape;64;p13"/>
          <p:cNvPicPr preferRelativeResize="0"/>
          <p:nvPr/>
        </p:nvPicPr>
        <p:blipFill rotWithShape="1">
          <a:blip r:embed="rId3">
            <a:alphaModFix/>
          </a:blip>
          <a:srcRect l="79606" t="21492" r="14442" b="16995"/>
          <a:stretch/>
        </p:blipFill>
        <p:spPr>
          <a:xfrm>
            <a:off x="7202975" y="1105425"/>
            <a:ext cx="544200" cy="3163800"/>
          </a:xfrm>
          <a:prstGeom prst="roundRect">
            <a:avLst>
              <a:gd name="adj" fmla="val 50000"/>
            </a:avLst>
          </a:prstGeom>
          <a:noFill/>
          <a:ln>
            <a:noFill/>
          </a:ln>
        </p:spPr>
      </p:pic>
      <p:pic>
        <p:nvPicPr>
          <p:cNvPr id="65" name="Google Shape;65;p13"/>
          <p:cNvPicPr preferRelativeResize="0"/>
          <p:nvPr/>
        </p:nvPicPr>
        <p:blipFill rotWithShape="1">
          <a:blip r:embed="rId3">
            <a:alphaModFix/>
          </a:blip>
          <a:srcRect l="84648" t="30422" r="9399" b="29488"/>
          <a:stretch/>
        </p:blipFill>
        <p:spPr>
          <a:xfrm>
            <a:off x="7664050" y="1564825"/>
            <a:ext cx="544200" cy="2061900"/>
          </a:xfrm>
          <a:prstGeom prst="roundRect">
            <a:avLst>
              <a:gd name="adj" fmla="val 50000"/>
            </a:avLst>
          </a:prstGeom>
          <a:noFill/>
          <a:ln>
            <a:noFill/>
          </a:ln>
        </p:spPr>
      </p:pic>
      <p:pic>
        <p:nvPicPr>
          <p:cNvPr id="66" name="Google Shape;66;p13"/>
          <p:cNvPicPr preferRelativeResize="0"/>
          <p:nvPr/>
        </p:nvPicPr>
        <p:blipFill rotWithShape="1">
          <a:blip r:embed="rId3">
            <a:alphaModFix/>
          </a:blip>
          <a:srcRect l="88857" t="29622" r="5190" b="23938"/>
          <a:stretch/>
        </p:blipFill>
        <p:spPr>
          <a:xfrm>
            <a:off x="8125125" y="1523475"/>
            <a:ext cx="544200" cy="2388600"/>
          </a:xfrm>
          <a:prstGeom prst="roundRect">
            <a:avLst>
              <a:gd name="adj" fmla="val 50000"/>
            </a:avLst>
          </a:prstGeom>
          <a:noFill/>
          <a:ln>
            <a:noFill/>
          </a:ln>
        </p:spPr>
      </p:pic>
      <p:pic>
        <p:nvPicPr>
          <p:cNvPr id="67" name="Google Shape;67;p13"/>
          <p:cNvPicPr preferRelativeResize="0"/>
          <p:nvPr/>
        </p:nvPicPr>
        <p:blipFill rotWithShape="1">
          <a:blip r:embed="rId3">
            <a:alphaModFix/>
          </a:blip>
          <a:srcRect l="94048" t="15543" b="14122"/>
          <a:stretch/>
        </p:blipFill>
        <p:spPr>
          <a:xfrm>
            <a:off x="8586200" y="799425"/>
            <a:ext cx="544200" cy="3617700"/>
          </a:xfrm>
          <a:prstGeom prst="roundRect">
            <a:avLst>
              <a:gd name="adj" fmla="val 50000"/>
            </a:avLst>
          </a:prstGeom>
          <a:noFill/>
          <a:ln>
            <a:noFill/>
          </a:ln>
        </p:spPr>
      </p:pic>
      <p:sp>
        <p:nvSpPr>
          <p:cNvPr id="68" name="Google Shape;68;p13"/>
          <p:cNvSpPr/>
          <p:nvPr/>
        </p:nvSpPr>
        <p:spPr>
          <a:xfrm>
            <a:off x="0" y="0"/>
            <a:ext cx="3011400" cy="5143500"/>
          </a:xfrm>
          <a:prstGeom prst="rect">
            <a:avLst/>
          </a:prstGeom>
          <a:solidFill>
            <a:srgbClr val="674E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69;p13"/>
          <p:cNvSpPr txBox="1"/>
          <p:nvPr/>
        </p:nvSpPr>
        <p:spPr>
          <a:xfrm>
            <a:off x="59550" y="172558"/>
            <a:ext cx="2960875" cy="248901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351C75"/>
                </a:solidFill>
                <a:latin typeface="Righteous"/>
                <a:ea typeface="Righteous"/>
                <a:cs typeface="Righteous"/>
                <a:sym typeface="Righteous"/>
              </a:rPr>
              <a:t>WEARABLE </a:t>
            </a:r>
            <a:endParaRPr sz="3000" b="1" dirty="0">
              <a:solidFill>
                <a:srgbClr val="351C75"/>
              </a:solidFill>
              <a:latin typeface="Righteous"/>
              <a:ea typeface="Righteous"/>
              <a:cs typeface="Righteous"/>
              <a:sym typeface="Righteous"/>
            </a:endParaRPr>
          </a:p>
          <a:p>
            <a:pPr marL="0" lvl="0" indent="0" algn="ctr" rtl="0">
              <a:spcBef>
                <a:spcPts val="0"/>
              </a:spcBef>
              <a:spcAft>
                <a:spcPts val="0"/>
              </a:spcAft>
              <a:buNone/>
            </a:pPr>
            <a:r>
              <a:rPr lang="en" sz="3000" b="1" dirty="0">
                <a:solidFill>
                  <a:srgbClr val="351C75"/>
                </a:solidFill>
                <a:latin typeface="Righteous"/>
                <a:ea typeface="Righteous"/>
                <a:cs typeface="Righteous"/>
                <a:sym typeface="Righteous"/>
              </a:rPr>
              <a:t>TECHNOLOGY</a:t>
            </a:r>
            <a:endParaRPr sz="3000" b="1" dirty="0">
              <a:solidFill>
                <a:srgbClr val="351C75"/>
              </a:solidFill>
              <a:latin typeface="Righteous"/>
              <a:ea typeface="Righteous"/>
              <a:cs typeface="Righteous"/>
              <a:sym typeface="Righteous"/>
            </a:endParaRPr>
          </a:p>
          <a:p>
            <a:pPr marL="0" lvl="0" indent="0" algn="ctr" rtl="0">
              <a:spcBef>
                <a:spcPts val="0"/>
              </a:spcBef>
              <a:spcAft>
                <a:spcPts val="0"/>
              </a:spcAft>
              <a:buNone/>
            </a:pPr>
            <a:endParaRPr sz="3000" b="1" u="sng" dirty="0">
              <a:solidFill>
                <a:srgbClr val="351C75"/>
              </a:solidFill>
              <a:latin typeface="Righteous"/>
              <a:ea typeface="Righteous"/>
              <a:cs typeface="Righteous"/>
              <a:sym typeface="Righteous"/>
            </a:endParaRPr>
          </a:p>
          <a:p>
            <a:pPr marL="0" lvl="0" indent="0" algn="ctr" rtl="0">
              <a:spcBef>
                <a:spcPts val="0"/>
              </a:spcBef>
              <a:spcAft>
                <a:spcPts val="0"/>
              </a:spcAft>
              <a:buNone/>
            </a:pPr>
            <a:r>
              <a:rPr lang="en" sz="3000" b="1" dirty="0">
                <a:solidFill>
                  <a:srgbClr val="351C75"/>
                </a:solidFill>
                <a:latin typeface="Righteous"/>
                <a:ea typeface="Righteous"/>
                <a:cs typeface="Righteous"/>
                <a:sym typeface="Righteous"/>
              </a:rPr>
              <a:t>COLUMBIA</a:t>
            </a:r>
            <a:br>
              <a:rPr lang="en" sz="3000" b="1" dirty="0">
                <a:solidFill>
                  <a:srgbClr val="351C75"/>
                </a:solidFill>
                <a:latin typeface="Righteous"/>
                <a:ea typeface="Righteous"/>
                <a:cs typeface="Righteous"/>
                <a:sym typeface="Righteous"/>
              </a:rPr>
            </a:br>
            <a:r>
              <a:rPr lang="en" sz="3000" b="1" dirty="0">
                <a:solidFill>
                  <a:srgbClr val="351C75"/>
                </a:solidFill>
                <a:latin typeface="Righteous"/>
                <a:ea typeface="Righteous"/>
                <a:cs typeface="Righteous"/>
                <a:sym typeface="Righteous"/>
              </a:rPr>
              <a:t>COUNTY, GA</a:t>
            </a:r>
            <a:endParaRPr sz="3000" b="1" dirty="0">
              <a:solidFill>
                <a:srgbClr val="351C75"/>
              </a:solidFill>
              <a:latin typeface="Righteous"/>
              <a:ea typeface="Righteous"/>
              <a:cs typeface="Righteous"/>
              <a:sym typeface="Righteous"/>
            </a:endParaRPr>
          </a:p>
          <a:p>
            <a:pPr marL="0" lvl="0" indent="0" algn="l" rtl="0">
              <a:spcBef>
                <a:spcPts val="0"/>
              </a:spcBef>
              <a:spcAft>
                <a:spcPts val="0"/>
              </a:spcAft>
              <a:buNone/>
            </a:pPr>
            <a:r>
              <a:rPr lang="en" sz="1000" b="1" dirty="0">
                <a:solidFill>
                  <a:srgbClr val="351C75"/>
                </a:solidFill>
                <a:latin typeface="Righteous"/>
                <a:ea typeface="Righteous"/>
                <a:cs typeface="Righteous"/>
                <a:sym typeface="Righteous"/>
              </a:rPr>
              <a:t>  </a:t>
            </a:r>
            <a:endParaRPr sz="1000" b="1" dirty="0">
              <a:solidFill>
                <a:srgbClr val="351C75"/>
              </a:solidFill>
              <a:latin typeface="Righteous"/>
              <a:ea typeface="Righteous"/>
              <a:cs typeface="Righteous"/>
              <a:sym typeface="Righteous"/>
            </a:endParaRPr>
          </a:p>
          <a:p>
            <a:pPr marL="0" lvl="0" indent="0" algn="l" rtl="0">
              <a:spcBef>
                <a:spcPts val="0"/>
              </a:spcBef>
              <a:spcAft>
                <a:spcPts val="0"/>
              </a:spcAft>
              <a:buNone/>
            </a:pPr>
            <a:endParaRPr sz="1000" b="1" dirty="0">
              <a:solidFill>
                <a:srgbClr val="351C75"/>
              </a:solidFill>
              <a:latin typeface="Righteous"/>
              <a:ea typeface="Righteous"/>
              <a:cs typeface="Righteous"/>
              <a:sym typeface="Righteous"/>
            </a:endParaRPr>
          </a:p>
          <a:p>
            <a:pPr marL="460375" lvl="0" indent="-401638" algn="l" rtl="0">
              <a:spcBef>
                <a:spcPts val="0"/>
              </a:spcBef>
              <a:spcAft>
                <a:spcPts val="0"/>
              </a:spcAft>
              <a:buClr>
                <a:srgbClr val="351C75"/>
              </a:buClr>
              <a:buSzPts val="2200"/>
              <a:buFont typeface="Righteous"/>
              <a:buChar char="-"/>
            </a:pPr>
            <a:r>
              <a:rPr lang="en" sz="2200" b="1" dirty="0">
                <a:solidFill>
                  <a:srgbClr val="351C75"/>
                </a:solidFill>
                <a:latin typeface="Righteous"/>
                <a:ea typeface="Righteous"/>
                <a:cs typeface="Righteous"/>
                <a:sym typeface="Righteous"/>
              </a:rPr>
              <a:t>Ash “Sara” Sonnier</a:t>
            </a:r>
            <a:endParaRPr sz="2200" b="1" dirty="0">
              <a:solidFill>
                <a:srgbClr val="351C75"/>
              </a:solidFill>
              <a:latin typeface="Righteous"/>
              <a:ea typeface="Righteous"/>
              <a:cs typeface="Righteous"/>
              <a:sym typeface="Righteous"/>
            </a:endParaRPr>
          </a:p>
          <a:p>
            <a:pPr marL="457200" lvl="0" indent="-368300" algn="l" rtl="0">
              <a:spcBef>
                <a:spcPts val="0"/>
              </a:spcBef>
              <a:spcAft>
                <a:spcPts val="0"/>
              </a:spcAft>
              <a:buClr>
                <a:srgbClr val="351C75"/>
              </a:buClr>
              <a:buSzPts val="2200"/>
              <a:buFont typeface="Righteous"/>
              <a:buChar char="-"/>
            </a:pPr>
            <a:r>
              <a:rPr lang="en" sz="2200" b="1" dirty="0">
                <a:solidFill>
                  <a:srgbClr val="351C75"/>
                </a:solidFill>
                <a:latin typeface="Righteous"/>
                <a:ea typeface="Righteous"/>
                <a:cs typeface="Righteous"/>
                <a:sym typeface="Righteous"/>
              </a:rPr>
              <a:t>Austin Marruffo</a:t>
            </a:r>
            <a:endParaRPr sz="2200" b="1" dirty="0">
              <a:solidFill>
                <a:srgbClr val="351C75"/>
              </a:solidFill>
              <a:latin typeface="Righteous"/>
              <a:ea typeface="Righteous"/>
              <a:cs typeface="Righteous"/>
              <a:sym typeface="Righteous"/>
            </a:endParaRPr>
          </a:p>
          <a:p>
            <a:pPr marL="457200" lvl="0" indent="-368300" algn="l" rtl="0">
              <a:spcBef>
                <a:spcPts val="0"/>
              </a:spcBef>
              <a:spcAft>
                <a:spcPts val="0"/>
              </a:spcAft>
              <a:buClr>
                <a:srgbClr val="351C75"/>
              </a:buClr>
              <a:buSzPts val="2200"/>
              <a:buFont typeface="Righteous"/>
              <a:buChar char="-"/>
            </a:pPr>
            <a:r>
              <a:rPr lang="en" sz="2200" b="1" dirty="0">
                <a:solidFill>
                  <a:srgbClr val="351C75"/>
                </a:solidFill>
                <a:latin typeface="Righteous"/>
                <a:ea typeface="Righteous"/>
                <a:cs typeface="Righteous"/>
                <a:sym typeface="Righteous"/>
              </a:rPr>
              <a:t>Hope Burcaw</a:t>
            </a:r>
            <a:endParaRPr sz="2200" b="1" dirty="0">
              <a:solidFill>
                <a:srgbClr val="351C75"/>
              </a:solidFill>
              <a:latin typeface="Righteous"/>
              <a:ea typeface="Righteous"/>
              <a:cs typeface="Righteous"/>
              <a:sym typeface="Righteous"/>
            </a:endParaRPr>
          </a:p>
          <a:p>
            <a:pPr marL="457200" lvl="0" indent="-368300" algn="l" rtl="0">
              <a:spcBef>
                <a:spcPts val="0"/>
              </a:spcBef>
              <a:spcAft>
                <a:spcPts val="0"/>
              </a:spcAft>
              <a:buClr>
                <a:srgbClr val="351C75"/>
              </a:buClr>
              <a:buSzPts val="2200"/>
              <a:buFont typeface="Righteous"/>
              <a:buChar char="-"/>
            </a:pPr>
            <a:r>
              <a:rPr lang="en" sz="2200" b="1" dirty="0">
                <a:solidFill>
                  <a:srgbClr val="351C75"/>
                </a:solidFill>
                <a:latin typeface="Righteous"/>
                <a:ea typeface="Righteous"/>
                <a:cs typeface="Righteous"/>
                <a:sym typeface="Righteous"/>
              </a:rPr>
              <a:t>Daniel McQuillan</a:t>
            </a:r>
            <a:endParaRPr sz="2200" b="1" dirty="0">
              <a:solidFill>
                <a:srgbClr val="351C75"/>
              </a:solidFill>
              <a:latin typeface="Righteous"/>
              <a:ea typeface="Righteous"/>
              <a:cs typeface="Righteous"/>
              <a:sym typeface="Righteous"/>
            </a:endParaRPr>
          </a:p>
          <a:p>
            <a:pPr marL="457200" lvl="0" indent="0" algn="l" rtl="0">
              <a:spcBef>
                <a:spcPts val="0"/>
              </a:spcBef>
              <a:spcAft>
                <a:spcPts val="0"/>
              </a:spcAft>
              <a:buNone/>
            </a:pPr>
            <a:endParaRPr sz="2500" b="1" dirty="0">
              <a:solidFill>
                <a:srgbClr val="351C75"/>
              </a:solidFill>
              <a:latin typeface="Oswald"/>
              <a:ea typeface="Oswald"/>
              <a:cs typeface="Oswald"/>
              <a:sym typeface="Oswald"/>
            </a:endParaRPr>
          </a:p>
          <a:p>
            <a:pPr marL="0" lvl="0" indent="0" algn="ctr" rtl="0">
              <a:spcBef>
                <a:spcPts val="0"/>
              </a:spcBef>
              <a:spcAft>
                <a:spcPts val="0"/>
              </a:spcAft>
              <a:buNone/>
            </a:pPr>
            <a:endParaRPr sz="3300" b="1" dirty="0">
              <a:solidFill>
                <a:srgbClr val="351C75"/>
              </a:solidFill>
              <a:latin typeface="Oswald"/>
              <a:ea typeface="Oswald"/>
              <a:cs typeface="Oswald"/>
              <a:sym typeface="Oswald"/>
            </a:endParaRPr>
          </a:p>
          <a:p>
            <a:pPr marL="0" lvl="0" indent="0" algn="ctr" rtl="0">
              <a:spcBef>
                <a:spcPts val="0"/>
              </a:spcBef>
              <a:spcAft>
                <a:spcPts val="0"/>
              </a:spcAft>
              <a:buNone/>
            </a:pPr>
            <a:endParaRPr sz="3300" b="1" dirty="0">
              <a:solidFill>
                <a:srgbClr val="351C75"/>
              </a:solidFill>
              <a:latin typeface="Oswald"/>
              <a:ea typeface="Oswald"/>
              <a:cs typeface="Oswald"/>
              <a:sym typeface="Oswald"/>
            </a:endParaRPr>
          </a:p>
          <a:p>
            <a:pPr marL="0" lvl="0" indent="0" algn="ctr" rtl="0">
              <a:spcBef>
                <a:spcPts val="0"/>
              </a:spcBef>
              <a:spcAft>
                <a:spcPts val="0"/>
              </a:spcAft>
              <a:buNone/>
            </a:pPr>
            <a:endParaRPr sz="3300" b="1" u="sng" dirty="0">
              <a:solidFill>
                <a:srgbClr val="351C75"/>
              </a:solidFill>
              <a:latin typeface="Oswald"/>
              <a:ea typeface="Oswald"/>
              <a:cs typeface="Oswald"/>
              <a:sym typeface="Oswald"/>
            </a:endParaRPr>
          </a:p>
          <a:p>
            <a:pPr marL="0" lvl="0" indent="0" algn="ctr" rtl="0">
              <a:spcBef>
                <a:spcPts val="0"/>
              </a:spcBef>
              <a:spcAft>
                <a:spcPts val="0"/>
              </a:spcAft>
              <a:buNone/>
            </a:pPr>
            <a:endParaRPr sz="3300" b="1" dirty="0">
              <a:solidFill>
                <a:srgbClr val="351C75"/>
              </a:solidFill>
              <a:latin typeface="Oswald"/>
              <a:ea typeface="Oswald"/>
              <a:cs typeface="Oswald"/>
              <a:sym typeface="Oswald"/>
            </a:endParaRPr>
          </a:p>
          <a:p>
            <a:pPr marL="0" lvl="0" indent="0" algn="ctr" rtl="0">
              <a:spcBef>
                <a:spcPts val="0"/>
              </a:spcBef>
              <a:spcAft>
                <a:spcPts val="0"/>
              </a:spcAft>
              <a:buNone/>
            </a:pPr>
            <a:endParaRPr sz="3300" b="1" u="sng" dirty="0">
              <a:solidFill>
                <a:srgbClr val="351C75"/>
              </a:solidFill>
              <a:latin typeface="Oswald"/>
              <a:ea typeface="Oswald"/>
              <a:cs typeface="Oswald"/>
              <a:sym typeface="Oswald"/>
            </a:endParaRPr>
          </a:p>
          <a:p>
            <a:pPr marL="0" lvl="0" indent="0" algn="l" rtl="0">
              <a:spcBef>
                <a:spcPts val="0"/>
              </a:spcBef>
              <a:spcAft>
                <a:spcPts val="0"/>
              </a:spcAft>
              <a:buNone/>
            </a:pPr>
            <a:endParaRPr sz="3300" b="1" u="sng" dirty="0">
              <a:solidFill>
                <a:srgbClr val="351C75"/>
              </a:solidFill>
              <a:latin typeface="Oswald"/>
              <a:ea typeface="Oswald"/>
              <a:cs typeface="Oswald"/>
              <a:sym typeface="Oswald"/>
            </a:endParaRPr>
          </a:p>
          <a:p>
            <a:pPr marL="0" lvl="0" indent="0" algn="l" rtl="0">
              <a:spcBef>
                <a:spcPts val="0"/>
              </a:spcBef>
              <a:spcAft>
                <a:spcPts val="0"/>
              </a:spcAft>
              <a:buNone/>
            </a:pPr>
            <a:endParaRPr sz="3300" b="1" u="sng" dirty="0">
              <a:solidFill>
                <a:srgbClr val="351C75"/>
              </a:solidFill>
              <a:latin typeface="Oswald"/>
              <a:ea typeface="Oswald"/>
              <a:cs typeface="Oswald"/>
              <a:sym typeface="Oswald"/>
            </a:endParaRPr>
          </a:p>
          <a:p>
            <a:pPr marL="0" lvl="0" indent="0" algn="l" rtl="0">
              <a:spcBef>
                <a:spcPts val="0"/>
              </a:spcBef>
              <a:spcAft>
                <a:spcPts val="0"/>
              </a:spcAft>
              <a:buNone/>
            </a:pPr>
            <a:endParaRPr sz="3300" b="1" dirty="0">
              <a:solidFill>
                <a:srgbClr val="351C75"/>
              </a:solidFill>
              <a:latin typeface="Oswald"/>
              <a:ea typeface="Oswald"/>
              <a:cs typeface="Oswald"/>
              <a:sym typeface="Oswald"/>
            </a:endParaRPr>
          </a:p>
        </p:txBody>
      </p:sp>
      <p:cxnSp>
        <p:nvCxnSpPr>
          <p:cNvPr id="70" name="Google Shape;70;p13"/>
          <p:cNvCxnSpPr/>
          <p:nvPr/>
        </p:nvCxnSpPr>
        <p:spPr>
          <a:xfrm>
            <a:off x="170100" y="1420575"/>
            <a:ext cx="2619300" cy="0"/>
          </a:xfrm>
          <a:prstGeom prst="straightConnector1">
            <a:avLst/>
          </a:prstGeom>
          <a:noFill/>
          <a:ln w="76200" cap="flat" cmpd="sng">
            <a:solidFill>
              <a:srgbClr val="351C75"/>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5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2815350" y="206200"/>
            <a:ext cx="63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dirty="0">
                <a:solidFill>
                  <a:srgbClr val="351C75"/>
                </a:solidFill>
                <a:latin typeface="Righteous"/>
                <a:ea typeface="Righteous"/>
                <a:cs typeface="Righteous"/>
                <a:sym typeface="Righteous"/>
              </a:rPr>
              <a:t>What Is Wearable Technology?</a:t>
            </a:r>
            <a:endParaRPr sz="3020" dirty="0">
              <a:solidFill>
                <a:srgbClr val="351C75"/>
              </a:solidFill>
              <a:latin typeface="Righteous"/>
              <a:ea typeface="Righteous"/>
              <a:cs typeface="Righteous"/>
              <a:sym typeface="Righteous"/>
            </a:endParaRPr>
          </a:p>
        </p:txBody>
      </p:sp>
      <p:sp>
        <p:nvSpPr>
          <p:cNvPr id="76" name="Google Shape;76;p14"/>
          <p:cNvSpPr txBox="1">
            <a:spLocks noGrp="1"/>
          </p:cNvSpPr>
          <p:nvPr>
            <p:ph type="body" idx="1"/>
          </p:nvPr>
        </p:nvSpPr>
        <p:spPr>
          <a:xfrm>
            <a:off x="3146650" y="1017725"/>
            <a:ext cx="5685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solidFill>
                  <a:srgbClr val="351C75"/>
                </a:solidFill>
                <a:latin typeface="Righteous"/>
                <a:ea typeface="Righteous"/>
                <a:cs typeface="Righteous"/>
                <a:sym typeface="Righteous"/>
              </a:rPr>
              <a:t>Wearable technology is any kind of electronic device designed to be worn on the user's body. Wearable technology in healthcare refers to devices that patients attach to their bodies to collect health and fitness data, which they may provide to doctors, health providers, insurers and other relevant parties. </a:t>
            </a:r>
            <a:endParaRPr sz="2000">
              <a:solidFill>
                <a:srgbClr val="351C75"/>
              </a:solidFill>
              <a:latin typeface="Righteous"/>
              <a:ea typeface="Righteous"/>
              <a:cs typeface="Righteous"/>
              <a:sym typeface="Righteous"/>
            </a:endParaRPr>
          </a:p>
        </p:txBody>
      </p:sp>
      <p:sp>
        <p:nvSpPr>
          <p:cNvPr id="77" name="Google Shape;77;p14"/>
          <p:cNvSpPr/>
          <p:nvPr/>
        </p:nvSpPr>
        <p:spPr>
          <a:xfrm>
            <a:off x="0" y="4121725"/>
            <a:ext cx="9144000" cy="1021800"/>
          </a:xfrm>
          <a:prstGeom prst="snip1Rect">
            <a:avLst>
              <a:gd name="adj" fmla="val 0"/>
            </a:avLst>
          </a:prstGeom>
          <a:solidFill>
            <a:srgbClr val="9FC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8" name="Google Shape;78;p14"/>
          <p:cNvPicPr preferRelativeResize="0"/>
          <p:nvPr/>
        </p:nvPicPr>
        <p:blipFill rotWithShape="1">
          <a:blip r:embed="rId3">
            <a:alphaModFix/>
          </a:blip>
          <a:srcRect l="10967" r="10967"/>
          <a:stretch/>
        </p:blipFill>
        <p:spPr>
          <a:xfrm>
            <a:off x="0" y="0"/>
            <a:ext cx="3011400" cy="5143500"/>
          </a:xfrm>
          <a:prstGeom prst="flowChartOffpageConnector">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82"/>
        <p:cNvGrpSpPr/>
        <p:nvPr/>
      </p:nvGrpSpPr>
      <p:grpSpPr>
        <a:xfrm>
          <a:off x="0" y="0"/>
          <a:ext cx="0" cy="0"/>
          <a:chOff x="0" y="0"/>
          <a:chExt cx="0" cy="0"/>
        </a:xfrm>
      </p:grpSpPr>
      <p:sp>
        <p:nvSpPr>
          <p:cNvPr id="83" name="Google Shape;83;p15"/>
          <p:cNvSpPr/>
          <p:nvPr/>
        </p:nvSpPr>
        <p:spPr>
          <a:xfrm>
            <a:off x="8044500" y="0"/>
            <a:ext cx="1099500" cy="727500"/>
          </a:xfrm>
          <a:prstGeom prst="snip1Rect">
            <a:avLst>
              <a:gd name="adj" fmla="val 0"/>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D0E0E3"/>
              </a:solidFill>
            </a:endParaRPr>
          </a:p>
        </p:txBody>
      </p:sp>
      <p:sp>
        <p:nvSpPr>
          <p:cNvPr id="84" name="Google Shape;84;p15"/>
          <p:cNvSpPr/>
          <p:nvPr/>
        </p:nvSpPr>
        <p:spPr>
          <a:xfrm>
            <a:off x="0" y="4490400"/>
            <a:ext cx="9144000" cy="653100"/>
          </a:xfrm>
          <a:prstGeom prst="snip1Rect">
            <a:avLst>
              <a:gd name="adj" fmla="val 0"/>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D0E0E3"/>
              </a:solidFill>
            </a:endParaRPr>
          </a:p>
        </p:txBody>
      </p:sp>
      <p:sp>
        <p:nvSpPr>
          <p:cNvPr id="85" name="Google Shape;85;p15"/>
          <p:cNvSpPr txBox="1">
            <a:spLocks noGrp="1"/>
          </p:cNvSpPr>
          <p:nvPr>
            <p:ph type="title"/>
          </p:nvPr>
        </p:nvSpPr>
        <p:spPr>
          <a:xfrm>
            <a:off x="146550" y="154875"/>
            <a:ext cx="582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solidFill>
                  <a:srgbClr val="351C75"/>
                </a:solidFill>
                <a:latin typeface="Righteous"/>
                <a:ea typeface="Righteous"/>
                <a:cs typeface="Righteous"/>
                <a:sym typeface="Righteous"/>
              </a:rPr>
              <a:t>         </a:t>
            </a:r>
            <a:r>
              <a:rPr lang="en" sz="3020">
                <a:solidFill>
                  <a:srgbClr val="134F5C"/>
                </a:solidFill>
                <a:latin typeface="Righteous"/>
                <a:ea typeface="Righteous"/>
                <a:cs typeface="Righteous"/>
                <a:sym typeface="Righteous"/>
              </a:rPr>
              <a:t>Effects / Audience</a:t>
            </a:r>
            <a:endParaRPr sz="3020">
              <a:solidFill>
                <a:srgbClr val="134F5C"/>
              </a:solidFill>
              <a:latin typeface="Righteous"/>
              <a:ea typeface="Righteous"/>
              <a:cs typeface="Righteous"/>
              <a:sym typeface="Righteous"/>
            </a:endParaRPr>
          </a:p>
        </p:txBody>
      </p:sp>
      <p:sp>
        <p:nvSpPr>
          <p:cNvPr id="86" name="Google Shape;86;p15"/>
          <p:cNvSpPr txBox="1">
            <a:spLocks noGrp="1"/>
          </p:cNvSpPr>
          <p:nvPr>
            <p:ph type="body" idx="1"/>
          </p:nvPr>
        </p:nvSpPr>
        <p:spPr>
          <a:xfrm>
            <a:off x="70350" y="879225"/>
            <a:ext cx="5718300" cy="3671400"/>
          </a:xfrm>
          <a:prstGeom prst="rect">
            <a:avLst/>
          </a:prstGeom>
        </p:spPr>
        <p:txBody>
          <a:bodyPr spcFirstLastPara="1" wrap="square" lIns="91425" tIns="91425" rIns="91425" bIns="91425" anchor="t" anchorCtr="0">
            <a:noAutofit/>
          </a:bodyPr>
          <a:lstStyle/>
          <a:p>
            <a:pPr marL="0" lvl="0" indent="457200" algn="l" rtl="0">
              <a:lnSpc>
                <a:spcPct val="95000"/>
              </a:lnSpc>
              <a:spcBef>
                <a:spcPts val="0"/>
              </a:spcBef>
              <a:spcAft>
                <a:spcPts val="1200"/>
              </a:spcAft>
              <a:buNone/>
            </a:pPr>
            <a:r>
              <a:rPr lang="en" sz="2000">
                <a:solidFill>
                  <a:srgbClr val="134F5C"/>
                </a:solidFill>
                <a:latin typeface="Righteous"/>
                <a:ea typeface="Righteous"/>
                <a:cs typeface="Righteous"/>
                <a:sym typeface="Righteous"/>
              </a:rPr>
              <a:t>With wearable technology in healthcare, the effects spread further than most people think. Wearable technology is used by everyone who has any sort of disability, from hearing impaired individuals that use hearing aids, to people with heart problems and their pacemakers. Wearable technology is the most widespread form of healthcare within the technological industry. We even have members of our own team and faculty staff that rely on wearable technology in their daily lives.</a:t>
            </a:r>
            <a:endParaRPr sz="2000">
              <a:solidFill>
                <a:srgbClr val="134F5C"/>
              </a:solidFill>
              <a:latin typeface="Righteous"/>
              <a:ea typeface="Righteous"/>
              <a:cs typeface="Righteous"/>
              <a:sym typeface="Righteous"/>
            </a:endParaRPr>
          </a:p>
        </p:txBody>
      </p:sp>
      <p:pic>
        <p:nvPicPr>
          <p:cNvPr id="87" name="Google Shape;87;p15"/>
          <p:cNvPicPr preferRelativeResize="0"/>
          <p:nvPr/>
        </p:nvPicPr>
        <p:blipFill rotWithShape="1">
          <a:blip r:embed="rId3">
            <a:alphaModFix/>
          </a:blip>
          <a:srcRect l="21462" r="21456"/>
          <a:stretch/>
        </p:blipFill>
        <p:spPr>
          <a:xfrm>
            <a:off x="6128100" y="0"/>
            <a:ext cx="3015900" cy="5143500"/>
          </a:xfrm>
          <a:prstGeom prst="snip2DiagRect">
            <a:avLst>
              <a:gd name="adj1" fmla="val 0"/>
              <a:gd name="adj2" fmla="val 21946"/>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91"/>
        <p:cNvGrpSpPr/>
        <p:nvPr/>
      </p:nvGrpSpPr>
      <p:grpSpPr>
        <a:xfrm>
          <a:off x="0" y="0"/>
          <a:ext cx="0" cy="0"/>
          <a:chOff x="0" y="0"/>
          <a:chExt cx="0" cy="0"/>
        </a:xfrm>
      </p:grpSpPr>
      <p:sp>
        <p:nvSpPr>
          <p:cNvPr id="92" name="Google Shape;92;p16"/>
          <p:cNvSpPr/>
          <p:nvPr/>
        </p:nvSpPr>
        <p:spPr>
          <a:xfrm rot="10800000">
            <a:off x="6773400" y="0"/>
            <a:ext cx="2370600" cy="5143500"/>
          </a:xfrm>
          <a:prstGeom prst="rtTriangle">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D9D9D9"/>
              </a:solidFill>
            </a:endParaRPr>
          </a:p>
        </p:txBody>
      </p:sp>
      <p:sp>
        <p:nvSpPr>
          <p:cNvPr id="93" name="Google Shape;93;p16"/>
          <p:cNvSpPr/>
          <p:nvPr/>
        </p:nvSpPr>
        <p:spPr>
          <a:xfrm>
            <a:off x="0" y="0"/>
            <a:ext cx="2688300" cy="5143500"/>
          </a:xfrm>
          <a:prstGeom prst="rtTriangle">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D9D9D9"/>
              </a:solidFill>
            </a:endParaRPr>
          </a:p>
        </p:txBody>
      </p:sp>
      <p:sp>
        <p:nvSpPr>
          <p:cNvPr id="94" name="Google Shape;94;p16"/>
          <p:cNvSpPr txBox="1">
            <a:spLocks noGrp="1"/>
          </p:cNvSpPr>
          <p:nvPr>
            <p:ph type="title"/>
          </p:nvPr>
        </p:nvSpPr>
        <p:spPr>
          <a:xfrm>
            <a:off x="3344400" y="198250"/>
            <a:ext cx="2455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latin typeface="Righteous"/>
                <a:ea typeface="Righteous"/>
                <a:cs typeface="Righteous"/>
                <a:sym typeface="Righteous"/>
              </a:rPr>
              <a:t>The Problem</a:t>
            </a:r>
            <a:endParaRPr sz="3020">
              <a:latin typeface="Righteous"/>
              <a:ea typeface="Righteous"/>
              <a:cs typeface="Righteous"/>
              <a:sym typeface="Righteous"/>
            </a:endParaRPr>
          </a:p>
        </p:txBody>
      </p:sp>
      <p:sp>
        <p:nvSpPr>
          <p:cNvPr id="95" name="Google Shape;95;p16"/>
          <p:cNvSpPr txBox="1">
            <a:spLocks noGrp="1"/>
          </p:cNvSpPr>
          <p:nvPr>
            <p:ph type="body" idx="1"/>
          </p:nvPr>
        </p:nvSpPr>
        <p:spPr>
          <a:xfrm>
            <a:off x="0" y="1005025"/>
            <a:ext cx="9144000" cy="3416400"/>
          </a:xfrm>
          <a:prstGeom prst="rect">
            <a:avLst/>
          </a:prstGeom>
        </p:spPr>
        <p:txBody>
          <a:bodyPr spcFirstLastPara="1" wrap="square" lIns="91425" tIns="91425" rIns="91425" bIns="91425" anchor="t" anchorCtr="0">
            <a:noAutofit/>
          </a:bodyPr>
          <a:lstStyle/>
          <a:p>
            <a:pPr marL="0" lvl="0" indent="457200" algn="l" rtl="0">
              <a:spcBef>
                <a:spcPts val="0"/>
              </a:spcBef>
              <a:spcAft>
                <a:spcPts val="1200"/>
              </a:spcAft>
              <a:buNone/>
            </a:pPr>
            <a:r>
              <a:rPr lang="en" sz="2000">
                <a:solidFill>
                  <a:srgbClr val="0D0D0D"/>
                </a:solidFill>
                <a:latin typeface="Righteous"/>
                <a:ea typeface="Righteous"/>
                <a:cs typeface="Righteous"/>
                <a:sym typeface="Righteous"/>
              </a:rPr>
              <a:t>Wearable health technology, while widely available, remains inaccessible for many who need it most. Most devices are not covered by insurance and can cost between $700 to $5,500. With over 61 million disabled adults in the US, more than half lack access to essential wearable technology due to financial barriers.</a:t>
            </a:r>
            <a:endParaRPr sz="2000">
              <a:solidFill>
                <a:srgbClr val="351C75"/>
              </a:solidFill>
              <a:latin typeface="Righteous"/>
              <a:ea typeface="Righteous"/>
              <a:cs typeface="Righteous"/>
              <a:sym typeface="Righteous"/>
            </a:endParaRPr>
          </a:p>
        </p:txBody>
      </p:sp>
      <p:pic>
        <p:nvPicPr>
          <p:cNvPr id="96" name="Google Shape;96;p16"/>
          <p:cNvPicPr preferRelativeResize="0"/>
          <p:nvPr/>
        </p:nvPicPr>
        <p:blipFill rotWithShape="1">
          <a:blip r:embed="rId3">
            <a:alphaModFix/>
          </a:blip>
          <a:srcRect t="43213" b="14035"/>
          <a:stretch/>
        </p:blipFill>
        <p:spPr>
          <a:xfrm>
            <a:off x="84675" y="2868375"/>
            <a:ext cx="8974649" cy="2198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00"/>
        <p:cNvGrpSpPr/>
        <p:nvPr/>
      </p:nvGrpSpPr>
      <p:grpSpPr>
        <a:xfrm>
          <a:off x="0" y="0"/>
          <a:ext cx="0" cy="0"/>
          <a:chOff x="0" y="0"/>
          <a:chExt cx="0" cy="0"/>
        </a:xfrm>
      </p:grpSpPr>
      <p:sp>
        <p:nvSpPr>
          <p:cNvPr id="101" name="Google Shape;101;p17"/>
          <p:cNvSpPr/>
          <p:nvPr/>
        </p:nvSpPr>
        <p:spPr>
          <a:xfrm>
            <a:off x="4066875" y="0"/>
            <a:ext cx="2804700" cy="5143500"/>
          </a:xfrm>
          <a:prstGeom prst="rtTriangle">
            <a:avLst/>
          </a:prstGeom>
          <a:solidFill>
            <a:srgbClr val="6D9EE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7"/>
          <p:cNvSpPr/>
          <p:nvPr/>
        </p:nvSpPr>
        <p:spPr>
          <a:xfrm>
            <a:off x="0" y="0"/>
            <a:ext cx="1746300" cy="5143500"/>
          </a:xfrm>
          <a:prstGeom prst="rtTriangle">
            <a:avLst/>
          </a:prstGeom>
          <a:solidFill>
            <a:srgbClr val="6D9EE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FE2F3"/>
              </a:solidFill>
            </a:endParaRPr>
          </a:p>
        </p:txBody>
      </p:sp>
      <p:sp>
        <p:nvSpPr>
          <p:cNvPr id="103" name="Google Shape;103;p17"/>
          <p:cNvSpPr/>
          <p:nvPr/>
        </p:nvSpPr>
        <p:spPr>
          <a:xfrm>
            <a:off x="5612950" y="0"/>
            <a:ext cx="3534900" cy="5143500"/>
          </a:xfrm>
          <a:prstGeom prst="rect">
            <a:avLst/>
          </a:prstGeom>
          <a:solidFill>
            <a:srgbClr val="A4C2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 name="Google Shape;104;p17"/>
          <p:cNvSpPr txBox="1">
            <a:spLocks noGrp="1"/>
          </p:cNvSpPr>
          <p:nvPr>
            <p:ph type="title"/>
          </p:nvPr>
        </p:nvSpPr>
        <p:spPr>
          <a:xfrm>
            <a:off x="578300" y="267975"/>
            <a:ext cx="486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a:solidFill>
                  <a:srgbClr val="20124D"/>
                </a:solidFill>
                <a:latin typeface="Righteous"/>
                <a:ea typeface="Righteous"/>
                <a:cs typeface="Righteous"/>
                <a:sym typeface="Righteous"/>
              </a:rPr>
              <a:t>In our community</a:t>
            </a:r>
            <a:endParaRPr sz="2820">
              <a:solidFill>
                <a:srgbClr val="20124D"/>
              </a:solidFill>
              <a:latin typeface="Righteous"/>
              <a:ea typeface="Righteous"/>
              <a:cs typeface="Righteous"/>
              <a:sym typeface="Righteous"/>
            </a:endParaRPr>
          </a:p>
        </p:txBody>
      </p:sp>
      <p:sp>
        <p:nvSpPr>
          <p:cNvPr id="105" name="Google Shape;105;p17"/>
          <p:cNvSpPr txBox="1">
            <a:spLocks noGrp="1"/>
          </p:cNvSpPr>
          <p:nvPr>
            <p:ph type="body" idx="1"/>
          </p:nvPr>
        </p:nvSpPr>
        <p:spPr>
          <a:xfrm>
            <a:off x="91000" y="840675"/>
            <a:ext cx="4977600" cy="4125900"/>
          </a:xfrm>
          <a:prstGeom prst="rect">
            <a:avLst/>
          </a:prstGeom>
        </p:spPr>
        <p:txBody>
          <a:bodyPr spcFirstLastPara="1" wrap="square" lIns="91425" tIns="91425" rIns="91425" bIns="91425" anchor="t" anchorCtr="0">
            <a:noAutofit/>
          </a:bodyPr>
          <a:lstStyle/>
          <a:p>
            <a:pPr marL="0" lvl="0" indent="457200" algn="l" rtl="0">
              <a:spcBef>
                <a:spcPts val="0"/>
              </a:spcBef>
              <a:spcAft>
                <a:spcPts val="1200"/>
              </a:spcAft>
              <a:buNone/>
            </a:pPr>
            <a:r>
              <a:rPr lang="en" sz="2000">
                <a:solidFill>
                  <a:srgbClr val="20124D"/>
                </a:solidFill>
                <a:latin typeface="Righteous"/>
                <a:ea typeface="Righteous"/>
                <a:cs typeface="Righteous"/>
                <a:sym typeface="Righteous"/>
              </a:rPr>
              <a:t>I</a:t>
            </a:r>
            <a:r>
              <a:rPr lang="en" sz="2100">
                <a:solidFill>
                  <a:srgbClr val="20124D"/>
                </a:solidFill>
                <a:latin typeface="Righteous"/>
                <a:ea typeface="Righteous"/>
                <a:cs typeface="Righteous"/>
                <a:sym typeface="Righteous"/>
              </a:rPr>
              <a:t>n columbia county, 25% of the overall population is disabled, including our very own members on the lifesmarts team, and 6,900 of those people don't have access to the wearable technology they require. Most of the accessibility to wearable technology is centered in Atlanta, so most people not living in the area don't have access to the technology they can help them to thrive. </a:t>
            </a:r>
            <a:endParaRPr sz="2100">
              <a:solidFill>
                <a:srgbClr val="20124D"/>
              </a:solidFill>
              <a:latin typeface="Righteous"/>
              <a:ea typeface="Righteous"/>
              <a:cs typeface="Righteous"/>
              <a:sym typeface="Righteous"/>
            </a:endParaRPr>
          </a:p>
        </p:txBody>
      </p:sp>
      <p:sp>
        <p:nvSpPr>
          <p:cNvPr id="106" name="Google Shape;106;p17"/>
          <p:cNvSpPr/>
          <p:nvPr/>
        </p:nvSpPr>
        <p:spPr>
          <a:xfrm rot="10800000">
            <a:off x="4473250" y="0"/>
            <a:ext cx="1139700" cy="5143500"/>
          </a:xfrm>
          <a:prstGeom prst="rtTriangle">
            <a:avLst/>
          </a:prstGeom>
          <a:solidFill>
            <a:srgbClr val="A4C2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7" name="Google Shape;107;p17"/>
          <p:cNvPicPr preferRelativeResize="0"/>
          <p:nvPr/>
        </p:nvPicPr>
        <p:blipFill>
          <a:blip r:embed="rId3">
            <a:alphaModFix/>
          </a:blip>
          <a:stretch>
            <a:fillRect/>
          </a:stretch>
        </p:blipFill>
        <p:spPr>
          <a:xfrm>
            <a:off x="5230706" y="355843"/>
            <a:ext cx="3779116" cy="42794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111"/>
        <p:cNvGrpSpPr/>
        <p:nvPr/>
      </p:nvGrpSpPr>
      <p:grpSpPr>
        <a:xfrm>
          <a:off x="0" y="0"/>
          <a:ext cx="0" cy="0"/>
          <a:chOff x="0" y="0"/>
          <a:chExt cx="0" cy="0"/>
        </a:xfrm>
      </p:grpSpPr>
      <p:sp>
        <p:nvSpPr>
          <p:cNvPr id="112" name="Google Shape;112;p18"/>
          <p:cNvSpPr/>
          <p:nvPr/>
        </p:nvSpPr>
        <p:spPr>
          <a:xfrm>
            <a:off x="6939650" y="7100"/>
            <a:ext cx="2204400" cy="5143500"/>
          </a:xfrm>
          <a:prstGeom prst="rect">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 name="Google Shape;113;p18"/>
          <p:cNvSpPr/>
          <p:nvPr/>
        </p:nvSpPr>
        <p:spPr>
          <a:xfrm rot="5400000">
            <a:off x="3965538" y="-35412"/>
            <a:ext cx="5140100" cy="5210925"/>
          </a:xfrm>
          <a:prstGeom prst="flowChartPunchedTape">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u="sng"/>
          </a:p>
        </p:txBody>
      </p:sp>
      <p:sp>
        <p:nvSpPr>
          <p:cNvPr id="114" name="Google Shape;114;p18"/>
          <p:cNvSpPr txBox="1">
            <a:spLocks noGrp="1"/>
          </p:cNvSpPr>
          <p:nvPr>
            <p:ph type="title"/>
          </p:nvPr>
        </p:nvSpPr>
        <p:spPr>
          <a:xfrm>
            <a:off x="663350" y="376975"/>
            <a:ext cx="7982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solidFill>
                  <a:srgbClr val="CFE2F3"/>
                </a:solidFill>
                <a:latin typeface="Righteous"/>
                <a:ea typeface="Righteous"/>
                <a:cs typeface="Righteous"/>
                <a:sym typeface="Righteous"/>
              </a:rPr>
              <a:t>Health System</a:t>
            </a:r>
            <a:endParaRPr sz="3020">
              <a:solidFill>
                <a:srgbClr val="CFE2F3"/>
              </a:solidFill>
              <a:latin typeface="Righteous"/>
              <a:ea typeface="Righteous"/>
              <a:cs typeface="Righteous"/>
              <a:sym typeface="Righteous"/>
            </a:endParaRPr>
          </a:p>
        </p:txBody>
      </p:sp>
      <p:sp>
        <p:nvSpPr>
          <p:cNvPr id="115" name="Google Shape;115;p18"/>
          <p:cNvSpPr txBox="1">
            <a:spLocks noGrp="1"/>
          </p:cNvSpPr>
          <p:nvPr>
            <p:ph type="body" idx="1"/>
          </p:nvPr>
        </p:nvSpPr>
        <p:spPr>
          <a:xfrm>
            <a:off x="118350" y="949675"/>
            <a:ext cx="5681700" cy="3653100"/>
          </a:xfrm>
          <a:prstGeom prst="rect">
            <a:avLst/>
          </a:prstGeom>
        </p:spPr>
        <p:txBody>
          <a:bodyPr spcFirstLastPara="1" wrap="square" lIns="91425" tIns="91425" rIns="91425" bIns="91425" anchor="t" anchorCtr="0">
            <a:normAutofit fontScale="25000" lnSpcReduction="20000"/>
          </a:bodyPr>
          <a:lstStyle/>
          <a:p>
            <a:pPr marL="0" lvl="0" indent="457200" algn="l" rtl="0">
              <a:spcBef>
                <a:spcPts val="0"/>
              </a:spcBef>
              <a:spcAft>
                <a:spcPts val="1200"/>
              </a:spcAft>
              <a:buNone/>
            </a:pPr>
            <a:r>
              <a:rPr lang="en" sz="8142" dirty="0">
                <a:solidFill>
                  <a:srgbClr val="CFE2F3"/>
                </a:solidFill>
                <a:latin typeface="Righteous"/>
                <a:ea typeface="Righteous"/>
                <a:cs typeface="Righteous"/>
                <a:sym typeface="Righteous"/>
              </a:rPr>
              <a:t>Within the healthcare system and especially in the prosthetics division, most wearable technology is not included in insurance policies this leads individuals to have to pay out of pocket for any technology and prosthetics they need. Furthermore, members have to pay for both the treatment and testing of such technologies, which leads individuals to pay hundreds of thousands of dollars in order to get the treatment they need in their lifetime. This leaves people with 2 options: go broke or suffer without proper help.</a:t>
            </a:r>
            <a:endParaRPr dirty="0">
              <a:solidFill>
                <a:srgbClr val="CFE2F3"/>
              </a:solidFill>
            </a:endParaRPr>
          </a:p>
        </p:txBody>
      </p:sp>
      <p:pic>
        <p:nvPicPr>
          <p:cNvPr id="3" name="Picture 2" descr="A person holding a pair of hearing aids">
            <a:extLst>
              <a:ext uri="{FF2B5EF4-FFF2-40B4-BE49-F238E27FC236}">
                <a16:creationId xmlns:a16="http://schemas.microsoft.com/office/drawing/2014/main" id="{B2FCFC5E-BB92-1635-D55B-3263C3B0A206}"/>
              </a:ext>
            </a:extLst>
          </p:cNvPr>
          <p:cNvPicPr>
            <a:picLocks noChangeAspect="1"/>
          </p:cNvPicPr>
          <p:nvPr/>
        </p:nvPicPr>
        <p:blipFill rotWithShape="1">
          <a:blip r:embed="rId3"/>
          <a:srcRect l="9244" r="12592"/>
          <a:stretch/>
        </p:blipFill>
        <p:spPr>
          <a:xfrm>
            <a:off x="5907455" y="13975"/>
            <a:ext cx="3236545" cy="5129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20"/>
        <p:cNvGrpSpPr/>
        <p:nvPr/>
      </p:nvGrpSpPr>
      <p:grpSpPr>
        <a:xfrm>
          <a:off x="0" y="0"/>
          <a:ext cx="0" cy="0"/>
          <a:chOff x="0" y="0"/>
          <a:chExt cx="0" cy="0"/>
        </a:xfrm>
      </p:grpSpPr>
      <p:pic>
        <p:nvPicPr>
          <p:cNvPr id="121" name="Google Shape;121;p19"/>
          <p:cNvPicPr preferRelativeResize="0"/>
          <p:nvPr/>
        </p:nvPicPr>
        <p:blipFill rotWithShape="1">
          <a:blip r:embed="rId3">
            <a:alphaModFix/>
          </a:blip>
          <a:srcRect l="-7899" r="10613"/>
          <a:stretch/>
        </p:blipFill>
        <p:spPr>
          <a:xfrm>
            <a:off x="3542200" y="816450"/>
            <a:ext cx="5603978" cy="4320250"/>
          </a:xfrm>
          <a:prstGeom prst="rect">
            <a:avLst/>
          </a:prstGeom>
          <a:noFill/>
          <a:ln>
            <a:noFill/>
          </a:ln>
        </p:spPr>
      </p:pic>
      <p:sp>
        <p:nvSpPr>
          <p:cNvPr id="122" name="Google Shape;122;p19"/>
          <p:cNvSpPr/>
          <p:nvPr/>
        </p:nvSpPr>
        <p:spPr>
          <a:xfrm rot="5400000">
            <a:off x="6006975" y="-2033600"/>
            <a:ext cx="1122600" cy="5155800"/>
          </a:xfrm>
          <a:prstGeom prst="rect">
            <a:avLst/>
          </a:pr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Call to action</a:t>
            </a:r>
            <a:endParaRPr/>
          </a:p>
        </p:txBody>
      </p:sp>
      <p:sp>
        <p:nvSpPr>
          <p:cNvPr id="124" name="Google Shape;124;p19"/>
          <p:cNvSpPr/>
          <p:nvPr/>
        </p:nvSpPr>
        <p:spPr>
          <a:xfrm rot="5400000">
            <a:off x="1708350" y="2044950"/>
            <a:ext cx="4589700" cy="1607400"/>
          </a:xfrm>
          <a:prstGeom prst="triangle">
            <a:avLst>
              <a:gd name="adj" fmla="val 50000"/>
            </a:avLst>
          </a:prstGeom>
          <a:solidFill>
            <a:srgbClr val="C27B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p19"/>
          <p:cNvSpPr/>
          <p:nvPr/>
        </p:nvSpPr>
        <p:spPr>
          <a:xfrm>
            <a:off x="0" y="-17000"/>
            <a:ext cx="4192800" cy="5153700"/>
          </a:xfrm>
          <a:prstGeom prst="rect">
            <a:avLst/>
          </a:prstGeom>
          <a:solidFill>
            <a:srgbClr val="C27B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6" name="Google Shape;126;p19"/>
          <p:cNvSpPr txBox="1">
            <a:spLocks noGrp="1"/>
          </p:cNvSpPr>
          <p:nvPr>
            <p:ph type="body" idx="1"/>
          </p:nvPr>
        </p:nvSpPr>
        <p:spPr>
          <a:xfrm>
            <a:off x="140400" y="223900"/>
            <a:ext cx="3912000" cy="3416400"/>
          </a:xfrm>
          <a:prstGeom prst="rect">
            <a:avLst/>
          </a:prstGeom>
        </p:spPr>
        <p:txBody>
          <a:bodyPr spcFirstLastPara="1" wrap="square" lIns="91425" tIns="91425" rIns="91425" bIns="91425" anchor="t" anchorCtr="0">
            <a:noAutofit/>
          </a:bodyPr>
          <a:lstStyle/>
          <a:p>
            <a:pPr marL="0" lvl="0" indent="457200" algn="l" rtl="0">
              <a:lnSpc>
                <a:spcPct val="105000"/>
              </a:lnSpc>
              <a:spcBef>
                <a:spcPts val="0"/>
              </a:spcBef>
              <a:spcAft>
                <a:spcPts val="1200"/>
              </a:spcAft>
              <a:buNone/>
            </a:pPr>
            <a:r>
              <a:rPr lang="en" sz="2000">
                <a:solidFill>
                  <a:srgbClr val="741B47"/>
                </a:solidFill>
                <a:latin typeface="Righteous"/>
                <a:ea typeface="Righteous"/>
                <a:cs typeface="Righteous"/>
                <a:sym typeface="Righteous"/>
              </a:rPr>
              <a:t>As some of our lifesmarts members are members of the disabled community, we find the issue of access to wearable technologies to be of crucial importance. No individual should be denied access to something that can help them thrive, and even save their life. This issue is not just about the economic cost, it’s about saving lives overall in America and for the betterment of society. </a:t>
            </a:r>
            <a:endParaRPr sz="2000">
              <a:solidFill>
                <a:srgbClr val="741B47"/>
              </a:solidFill>
              <a:latin typeface="Righteous"/>
              <a:ea typeface="Righteous"/>
              <a:cs typeface="Righteous"/>
              <a:sym typeface="Righteous"/>
            </a:endParaRPr>
          </a:p>
        </p:txBody>
      </p:sp>
      <p:sp>
        <p:nvSpPr>
          <p:cNvPr id="127" name="Google Shape;127;p19"/>
          <p:cNvSpPr txBox="1"/>
          <p:nvPr/>
        </p:nvSpPr>
        <p:spPr>
          <a:xfrm>
            <a:off x="4405300" y="306150"/>
            <a:ext cx="4116300" cy="13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28" name="Google Shape;128;p19"/>
          <p:cNvSpPr txBox="1"/>
          <p:nvPr/>
        </p:nvSpPr>
        <p:spPr>
          <a:xfrm>
            <a:off x="4572000" y="136050"/>
            <a:ext cx="4192800" cy="6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741B47"/>
                </a:solidFill>
                <a:latin typeface="Righteous"/>
                <a:ea typeface="Righteous"/>
                <a:cs typeface="Righteous"/>
                <a:sym typeface="Righteous"/>
              </a:rPr>
              <a:t>CALL TO ACTION</a:t>
            </a:r>
            <a:endParaRPr sz="3800">
              <a:solidFill>
                <a:srgbClr val="741B47"/>
              </a:solidFill>
              <a:latin typeface="Righteous"/>
              <a:ea typeface="Righteous"/>
              <a:cs typeface="Righteous"/>
              <a:sym typeface="Righteous"/>
            </a:endParaRPr>
          </a:p>
        </p:txBody>
      </p:sp>
      <p:sp>
        <p:nvSpPr>
          <p:cNvPr id="129" name="Google Shape;129;p19"/>
          <p:cNvSpPr/>
          <p:nvPr/>
        </p:nvSpPr>
        <p:spPr>
          <a:xfrm rot="3140063">
            <a:off x="4132680" y="731667"/>
            <a:ext cx="237623" cy="918682"/>
          </a:xfrm>
          <a:prstGeom prst="rect">
            <a:avLst/>
          </a:prstGeom>
          <a:solidFill>
            <a:srgbClr val="C27B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p19"/>
          <p:cNvSpPr/>
          <p:nvPr/>
        </p:nvSpPr>
        <p:spPr>
          <a:xfrm>
            <a:off x="6739775" y="1461425"/>
            <a:ext cx="1868100" cy="497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900">
                <a:solidFill>
                  <a:schemeClr val="dk1"/>
                </a:solidFill>
                <a:latin typeface="Righteous"/>
                <a:ea typeface="Righteous"/>
                <a:cs typeface="Righteous"/>
                <a:sym typeface="Righteous"/>
              </a:rPr>
              <a:t>Our district representative</a:t>
            </a:r>
            <a:endParaRPr sz="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Shape 134"/>
        <p:cNvGrpSpPr/>
        <p:nvPr/>
      </p:nvGrpSpPr>
      <p:grpSpPr>
        <a:xfrm>
          <a:off x="0" y="0"/>
          <a:ext cx="0" cy="0"/>
          <a:chOff x="0" y="0"/>
          <a:chExt cx="0" cy="0"/>
        </a:xfrm>
      </p:grpSpPr>
      <p:sp>
        <p:nvSpPr>
          <p:cNvPr id="135" name="Google Shape;135;p20"/>
          <p:cNvSpPr/>
          <p:nvPr/>
        </p:nvSpPr>
        <p:spPr>
          <a:xfrm rot="10800000">
            <a:off x="4422399" y="646350"/>
            <a:ext cx="2619300" cy="3922500"/>
          </a:xfrm>
          <a:prstGeom prst="rtTriangle">
            <a:avLst/>
          </a:prstGeom>
          <a:solidFill>
            <a:srgbClr val="741B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6" name="Google Shape;136;p20"/>
          <p:cNvSpPr/>
          <p:nvPr/>
        </p:nvSpPr>
        <p:spPr>
          <a:xfrm rot="10800000">
            <a:off x="4450888" y="610500"/>
            <a:ext cx="1581900" cy="3922500"/>
          </a:xfrm>
          <a:prstGeom prst="rtTriangle">
            <a:avLst/>
          </a:prstGeom>
          <a:solidFill>
            <a:srgbClr val="741B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 name="Google Shape;137;p20"/>
          <p:cNvSpPr/>
          <p:nvPr/>
        </p:nvSpPr>
        <p:spPr>
          <a:xfrm rot="10800000">
            <a:off x="4184225" y="847175"/>
            <a:ext cx="4813500" cy="3922500"/>
          </a:xfrm>
          <a:prstGeom prst="rtTriangle">
            <a:avLst/>
          </a:prstGeom>
          <a:solidFill>
            <a:srgbClr val="741B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 name="Google Shape;138;p20"/>
          <p:cNvSpPr/>
          <p:nvPr/>
        </p:nvSpPr>
        <p:spPr>
          <a:xfrm rot="10800000">
            <a:off x="4043363" y="541675"/>
            <a:ext cx="1581900" cy="3922500"/>
          </a:xfrm>
          <a:prstGeom prst="rtTriangle">
            <a:avLst/>
          </a:prstGeom>
          <a:solidFill>
            <a:srgbClr val="741B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 name="Google Shape;139;p20"/>
          <p:cNvSpPr/>
          <p:nvPr/>
        </p:nvSpPr>
        <p:spPr>
          <a:xfrm rot="10800000">
            <a:off x="6998175" y="510400"/>
            <a:ext cx="1581900" cy="4005600"/>
          </a:xfrm>
          <a:prstGeom prst="rtTriangle">
            <a:avLst/>
          </a:prstGeom>
          <a:solidFill>
            <a:srgbClr val="741B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0" name="Google Shape;140;p20"/>
          <p:cNvSpPr/>
          <p:nvPr/>
        </p:nvSpPr>
        <p:spPr>
          <a:xfrm>
            <a:off x="612325" y="646350"/>
            <a:ext cx="1581900" cy="3922500"/>
          </a:xfrm>
          <a:prstGeom prst="rtTriangle">
            <a:avLst/>
          </a:prstGeom>
          <a:solidFill>
            <a:srgbClr val="741B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p20"/>
          <p:cNvSpPr/>
          <p:nvPr/>
        </p:nvSpPr>
        <p:spPr>
          <a:xfrm>
            <a:off x="0" y="-68837"/>
            <a:ext cx="9144000" cy="5143500"/>
          </a:xfrm>
          <a:prstGeom prst="frame">
            <a:avLst>
              <a:gd name="adj1" fmla="val 12500"/>
            </a:avLst>
          </a:prstGeom>
          <a:solidFill>
            <a:srgbClr val="741B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2" name="Google Shape;142;p20"/>
          <p:cNvSpPr txBox="1">
            <a:spLocks noGrp="1"/>
          </p:cNvSpPr>
          <p:nvPr>
            <p:ph type="title"/>
          </p:nvPr>
        </p:nvSpPr>
        <p:spPr>
          <a:xfrm>
            <a:off x="986725" y="76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latin typeface="Righteous"/>
                <a:ea typeface="Righteous"/>
                <a:cs typeface="Righteous"/>
                <a:sym typeface="Righteous"/>
              </a:rPr>
              <a:t>What can we do?</a:t>
            </a:r>
            <a:endParaRPr>
              <a:solidFill>
                <a:schemeClr val="lt1"/>
              </a:solidFill>
              <a:latin typeface="Righteous"/>
              <a:ea typeface="Righteous"/>
              <a:cs typeface="Righteous"/>
              <a:sym typeface="Righteous"/>
            </a:endParaRPr>
          </a:p>
        </p:txBody>
      </p:sp>
      <p:sp>
        <p:nvSpPr>
          <p:cNvPr id="143" name="Google Shape;143;p20"/>
          <p:cNvSpPr txBox="1"/>
          <p:nvPr/>
        </p:nvSpPr>
        <p:spPr>
          <a:xfrm>
            <a:off x="0" y="-8382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a:p>
        </p:txBody>
      </p:sp>
      <p:sp>
        <p:nvSpPr>
          <p:cNvPr id="144" name="Google Shape;144;p20"/>
          <p:cNvSpPr txBox="1"/>
          <p:nvPr/>
        </p:nvSpPr>
        <p:spPr>
          <a:xfrm>
            <a:off x="219875" y="857425"/>
            <a:ext cx="5114700" cy="37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lt1"/>
                </a:solidFill>
                <a:latin typeface="Righteous"/>
                <a:ea typeface="Righteous"/>
                <a:cs typeface="Righteous"/>
                <a:sym typeface="Righteous"/>
              </a:rPr>
              <a:t>To address the issue effectively, we must first acknowledge its existence. Next, we need to raise awareness among locals and local governments, leveraging our democratic power to enact change. Finally, holding healthcare systems accountable through various means such as boycotts, critical content, or local protests, is crucial. This is a collective problem requiring collective action - each of us can play a part in making a difference.</a:t>
            </a:r>
            <a:endParaRPr sz="1900">
              <a:solidFill>
                <a:schemeClr val="lt1"/>
              </a:solidFill>
              <a:latin typeface="Righteous"/>
              <a:ea typeface="Righteous"/>
              <a:cs typeface="Righteous"/>
              <a:sym typeface="Righteous"/>
            </a:endParaRPr>
          </a:p>
        </p:txBody>
      </p:sp>
      <p:pic>
        <p:nvPicPr>
          <p:cNvPr id="145" name="Google Shape;145;p20"/>
          <p:cNvPicPr preferRelativeResize="0"/>
          <p:nvPr/>
        </p:nvPicPr>
        <p:blipFill>
          <a:blip r:embed="rId3">
            <a:alphaModFix/>
          </a:blip>
          <a:stretch>
            <a:fillRect/>
          </a:stretch>
        </p:blipFill>
        <p:spPr>
          <a:xfrm>
            <a:off x="5364250" y="76200"/>
            <a:ext cx="3609675" cy="2406443"/>
          </a:xfrm>
          <a:prstGeom prst="rect">
            <a:avLst/>
          </a:prstGeom>
          <a:noFill/>
          <a:ln>
            <a:noFill/>
          </a:ln>
        </p:spPr>
      </p:pic>
      <p:pic>
        <p:nvPicPr>
          <p:cNvPr id="146" name="Google Shape;146;p20"/>
          <p:cNvPicPr preferRelativeResize="0"/>
          <p:nvPr/>
        </p:nvPicPr>
        <p:blipFill>
          <a:blip r:embed="rId4">
            <a:alphaModFix/>
          </a:blip>
          <a:stretch>
            <a:fillRect/>
          </a:stretch>
        </p:blipFill>
        <p:spPr>
          <a:xfrm>
            <a:off x="5364250" y="2558850"/>
            <a:ext cx="3609674" cy="23996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ighteous"/>
                <a:ea typeface="Righteous"/>
                <a:cs typeface="Righteous"/>
                <a:sym typeface="Righteous"/>
              </a:rPr>
              <a:t>Cite page</a:t>
            </a:r>
            <a:endParaRPr>
              <a:latin typeface="Righteous"/>
              <a:ea typeface="Righteous"/>
              <a:cs typeface="Righteous"/>
              <a:sym typeface="Righteous"/>
            </a:endParaRPr>
          </a:p>
        </p:txBody>
      </p:sp>
      <p:sp>
        <p:nvSpPr>
          <p:cNvPr id="152" name="Google Shape;152;p21"/>
          <p:cNvSpPr txBox="1">
            <a:spLocks noGrp="1"/>
          </p:cNvSpPr>
          <p:nvPr>
            <p:ph type="body" idx="1"/>
          </p:nvPr>
        </p:nvSpPr>
        <p:spPr>
          <a:xfrm>
            <a:off x="311750" y="1017725"/>
            <a:ext cx="8520600" cy="3551100"/>
          </a:xfrm>
          <a:prstGeom prst="rect">
            <a:avLst/>
          </a:prstGeom>
        </p:spPr>
        <p:txBody>
          <a:bodyPr spcFirstLastPara="1" wrap="square" lIns="91425" tIns="91425" rIns="91425" bIns="91425" anchor="t" anchorCtr="0">
            <a:normAutofit fontScale="25000" lnSpcReduction="20000"/>
          </a:bodyPr>
          <a:lstStyle/>
          <a:p>
            <a:pPr marL="457200" lvl="0" indent="-457200" algn="l" rtl="0">
              <a:lnSpc>
                <a:spcPct val="200000"/>
              </a:lnSpc>
              <a:spcBef>
                <a:spcPts val="0"/>
              </a:spcBef>
              <a:spcAft>
                <a:spcPts val="0"/>
              </a:spcAft>
              <a:buNone/>
            </a:pPr>
            <a:r>
              <a:rPr lang="en" sz="5200">
                <a:solidFill>
                  <a:schemeClr val="dk1"/>
                </a:solidFill>
                <a:latin typeface="Righteous"/>
                <a:ea typeface="Righteous"/>
                <a:cs typeface="Righteous"/>
                <a:sym typeface="Righteous"/>
              </a:rPr>
              <a:t>“National Center on Disability and Access to Education.” </a:t>
            </a:r>
            <a:r>
              <a:rPr lang="en" sz="5200" i="1">
                <a:solidFill>
                  <a:schemeClr val="dk1"/>
                </a:solidFill>
                <a:latin typeface="Righteous"/>
                <a:ea typeface="Righteous"/>
                <a:cs typeface="Righteous"/>
                <a:sym typeface="Righteous"/>
              </a:rPr>
              <a:t>Ncdae.org</a:t>
            </a:r>
            <a:r>
              <a:rPr lang="en" sz="5200">
                <a:solidFill>
                  <a:schemeClr val="dk1"/>
                </a:solidFill>
                <a:latin typeface="Righteous"/>
                <a:ea typeface="Righteous"/>
                <a:cs typeface="Righteous"/>
                <a:sym typeface="Righteous"/>
              </a:rPr>
              <a:t>, ncdae.org/.</a:t>
            </a:r>
            <a:endParaRPr sz="5200">
              <a:solidFill>
                <a:schemeClr val="dk1"/>
              </a:solidFill>
              <a:latin typeface="Righteous"/>
              <a:ea typeface="Righteous"/>
              <a:cs typeface="Righteous"/>
              <a:sym typeface="Righteous"/>
            </a:endParaRPr>
          </a:p>
          <a:p>
            <a:pPr marL="457200" lvl="0" indent="-457200" algn="l" rtl="0">
              <a:lnSpc>
                <a:spcPct val="200000"/>
              </a:lnSpc>
              <a:spcBef>
                <a:spcPts val="0"/>
              </a:spcBef>
              <a:spcAft>
                <a:spcPts val="0"/>
              </a:spcAft>
              <a:buNone/>
            </a:pPr>
            <a:r>
              <a:rPr lang="en" sz="5200">
                <a:solidFill>
                  <a:schemeClr val="dk1"/>
                </a:solidFill>
                <a:latin typeface="Righteous"/>
                <a:ea typeface="Righteous"/>
                <a:cs typeface="Righteous"/>
                <a:sym typeface="Righteous"/>
              </a:rPr>
              <a:t>“Prosthetic Liners.” </a:t>
            </a:r>
            <a:r>
              <a:rPr lang="en" sz="5200" i="1">
                <a:solidFill>
                  <a:schemeClr val="dk1"/>
                </a:solidFill>
                <a:latin typeface="Righteous"/>
                <a:ea typeface="Righteous"/>
                <a:cs typeface="Righteous"/>
                <a:sym typeface="Righteous"/>
              </a:rPr>
              <a:t>Amputee Store</a:t>
            </a:r>
            <a:r>
              <a:rPr lang="en" sz="5200">
                <a:solidFill>
                  <a:schemeClr val="dk1"/>
                </a:solidFill>
                <a:latin typeface="Righteous"/>
                <a:ea typeface="Righteous"/>
                <a:cs typeface="Righteous"/>
                <a:sym typeface="Righteous"/>
              </a:rPr>
              <a:t>, </a:t>
            </a:r>
            <a:r>
              <a:rPr lang="en" sz="5200" u="sng">
                <a:solidFill>
                  <a:schemeClr val="hlink"/>
                </a:solidFill>
                <a:latin typeface="Righteous"/>
                <a:ea typeface="Righteous"/>
                <a:cs typeface="Righteous"/>
                <a:sym typeface="Righteous"/>
                <a:hlinkClick r:id="rId3"/>
              </a:rPr>
              <a:t>amputeestore.com</a:t>
            </a:r>
            <a:endParaRPr sz="5200">
              <a:solidFill>
                <a:schemeClr val="dk1"/>
              </a:solidFill>
              <a:latin typeface="Righteous"/>
              <a:ea typeface="Righteous"/>
              <a:cs typeface="Righteous"/>
              <a:sym typeface="Righteous"/>
            </a:endParaRPr>
          </a:p>
          <a:p>
            <a:pPr marL="457200" lvl="0" indent="-457200" algn="l" rtl="0">
              <a:lnSpc>
                <a:spcPct val="200000"/>
              </a:lnSpc>
              <a:spcBef>
                <a:spcPts val="0"/>
              </a:spcBef>
              <a:spcAft>
                <a:spcPts val="0"/>
              </a:spcAft>
              <a:buNone/>
            </a:pPr>
            <a:r>
              <a:rPr lang="en" sz="5200">
                <a:solidFill>
                  <a:schemeClr val="dk1"/>
                </a:solidFill>
                <a:latin typeface="Righteous"/>
                <a:ea typeface="Righteous"/>
                <a:cs typeface="Righteous"/>
                <a:sym typeface="Righteous"/>
              </a:rPr>
              <a:t>Rudnicki, Tara. “ATIA.” </a:t>
            </a:r>
            <a:r>
              <a:rPr lang="en" sz="5200" i="1">
                <a:solidFill>
                  <a:schemeClr val="dk1"/>
                </a:solidFill>
                <a:latin typeface="Righteous"/>
                <a:ea typeface="Righteous"/>
                <a:cs typeface="Righteous"/>
                <a:sym typeface="Righteous"/>
              </a:rPr>
              <a:t>Assistive Technology Industry Association</a:t>
            </a:r>
            <a:r>
              <a:rPr lang="en" sz="5200">
                <a:solidFill>
                  <a:schemeClr val="dk1"/>
                </a:solidFill>
                <a:latin typeface="Righteous"/>
                <a:ea typeface="Righteous"/>
                <a:cs typeface="Righteous"/>
                <a:sym typeface="Righteous"/>
              </a:rPr>
              <a:t>, 24 Aug. 2014, </a:t>
            </a:r>
            <a:r>
              <a:rPr lang="en" sz="5200" u="sng">
                <a:solidFill>
                  <a:schemeClr val="hlink"/>
                </a:solidFill>
                <a:latin typeface="Righteous"/>
                <a:ea typeface="Righteous"/>
                <a:cs typeface="Righteous"/>
                <a:sym typeface="Righteous"/>
                <a:hlinkClick r:id="rId4"/>
              </a:rPr>
              <a:t>www.atia.org/</a:t>
            </a:r>
            <a:r>
              <a:rPr lang="en" sz="5200">
                <a:solidFill>
                  <a:schemeClr val="dk1"/>
                </a:solidFill>
                <a:latin typeface="Righteous"/>
                <a:ea typeface="Righteous"/>
                <a:cs typeface="Righteous"/>
                <a:sym typeface="Righteous"/>
              </a:rPr>
              <a:t>.</a:t>
            </a:r>
            <a:endParaRPr sz="5200">
              <a:solidFill>
                <a:schemeClr val="dk1"/>
              </a:solidFill>
              <a:latin typeface="Righteous"/>
              <a:ea typeface="Righteous"/>
              <a:cs typeface="Righteous"/>
              <a:sym typeface="Righteous"/>
            </a:endParaRPr>
          </a:p>
          <a:p>
            <a:pPr marL="457200" lvl="0" indent="-457200" algn="l" rtl="0">
              <a:lnSpc>
                <a:spcPct val="200000"/>
              </a:lnSpc>
              <a:spcBef>
                <a:spcPts val="0"/>
              </a:spcBef>
              <a:spcAft>
                <a:spcPts val="0"/>
              </a:spcAft>
              <a:buNone/>
            </a:pPr>
            <a:r>
              <a:rPr lang="en" sz="5200">
                <a:solidFill>
                  <a:schemeClr val="dk1"/>
                </a:solidFill>
                <a:latin typeface="Righteous"/>
                <a:ea typeface="Righteous"/>
                <a:cs typeface="Righteous"/>
                <a:sym typeface="Righteous"/>
              </a:rPr>
              <a:t>Schroer, Alyssa. “Care Worn: 11 Companies Using Wearable Technology in Healthcare.” </a:t>
            </a:r>
            <a:r>
              <a:rPr lang="en" sz="5200" i="1">
                <a:solidFill>
                  <a:schemeClr val="dk1"/>
                </a:solidFill>
                <a:latin typeface="Righteous"/>
                <a:ea typeface="Righteous"/>
                <a:cs typeface="Righteous"/>
                <a:sym typeface="Righteous"/>
              </a:rPr>
              <a:t>Built In</a:t>
            </a:r>
            <a:r>
              <a:rPr lang="en" sz="5200">
                <a:solidFill>
                  <a:schemeClr val="dk1"/>
                </a:solidFill>
                <a:latin typeface="Righteous"/>
                <a:ea typeface="Righteous"/>
                <a:cs typeface="Righteous"/>
                <a:sym typeface="Righteous"/>
              </a:rPr>
              <a:t>, 2019, builtin.com/healthcare-technology/wearable-technology-in-healthcare.</a:t>
            </a:r>
            <a:endParaRPr sz="5200">
              <a:solidFill>
                <a:schemeClr val="dk1"/>
              </a:solidFill>
              <a:latin typeface="Righteous"/>
              <a:ea typeface="Righteous"/>
              <a:cs typeface="Righteous"/>
              <a:sym typeface="Righteous"/>
            </a:endParaRPr>
          </a:p>
          <a:p>
            <a:pPr marL="457200" lvl="0" indent="-457200" algn="l" rtl="0">
              <a:lnSpc>
                <a:spcPct val="200000"/>
              </a:lnSpc>
              <a:spcBef>
                <a:spcPts val="0"/>
              </a:spcBef>
              <a:spcAft>
                <a:spcPts val="0"/>
              </a:spcAft>
              <a:buNone/>
            </a:pPr>
            <a:r>
              <a:rPr lang="en" sz="5200">
                <a:solidFill>
                  <a:schemeClr val="dk1"/>
                </a:solidFill>
                <a:latin typeface="Righteous"/>
                <a:ea typeface="Righteous"/>
                <a:cs typeface="Righteous"/>
                <a:sym typeface="Righteous"/>
              </a:rPr>
              <a:t>US Census Bureau. “American Community Survey (ACS).” </a:t>
            </a:r>
            <a:r>
              <a:rPr lang="en" sz="5200" i="1">
                <a:solidFill>
                  <a:schemeClr val="dk1"/>
                </a:solidFill>
                <a:latin typeface="Righteous"/>
                <a:ea typeface="Righteous"/>
                <a:cs typeface="Righteous"/>
                <a:sym typeface="Righteous"/>
              </a:rPr>
              <a:t>Census.gov</a:t>
            </a:r>
            <a:r>
              <a:rPr lang="en" sz="5200">
                <a:solidFill>
                  <a:schemeClr val="dk1"/>
                </a:solidFill>
                <a:latin typeface="Righteous"/>
                <a:ea typeface="Righteous"/>
                <a:cs typeface="Righteous"/>
                <a:sym typeface="Righteous"/>
              </a:rPr>
              <a:t>, 13 Mar. 2019, </a:t>
            </a:r>
            <a:r>
              <a:rPr lang="en" sz="5200" u="sng">
                <a:solidFill>
                  <a:schemeClr val="hlink"/>
                </a:solidFill>
                <a:latin typeface="Righteous"/>
                <a:ea typeface="Righteous"/>
                <a:cs typeface="Righteous"/>
                <a:sym typeface="Righteous"/>
                <a:hlinkClick r:id="rId5"/>
              </a:rPr>
              <a:t>www.census.gov/programs-surveys/acs/</a:t>
            </a:r>
            <a:r>
              <a:rPr lang="en" sz="5200">
                <a:solidFill>
                  <a:schemeClr val="dk1"/>
                </a:solidFill>
                <a:latin typeface="Righteous"/>
                <a:ea typeface="Righteous"/>
                <a:cs typeface="Righteous"/>
                <a:sym typeface="Righteous"/>
              </a:rPr>
              <a:t>.</a:t>
            </a:r>
            <a:endParaRPr sz="5200">
              <a:solidFill>
                <a:schemeClr val="dk1"/>
              </a:solidFill>
              <a:latin typeface="Righteous"/>
              <a:ea typeface="Righteous"/>
              <a:cs typeface="Righteous"/>
              <a:sym typeface="Righteous"/>
            </a:endParaRPr>
          </a:p>
          <a:p>
            <a:pPr marL="457200" lvl="0" indent="-457200" algn="l" rtl="0">
              <a:lnSpc>
                <a:spcPct val="200000"/>
              </a:lnSpc>
              <a:spcBef>
                <a:spcPts val="0"/>
              </a:spcBef>
              <a:spcAft>
                <a:spcPts val="0"/>
              </a:spcAft>
              <a:buNone/>
            </a:pPr>
            <a:r>
              <a:rPr lang="en" sz="5200">
                <a:solidFill>
                  <a:schemeClr val="dk1"/>
                </a:solidFill>
                <a:latin typeface="Righteous"/>
                <a:ea typeface="Righteous"/>
                <a:cs typeface="Righteous"/>
                <a:sym typeface="Righteous"/>
              </a:rPr>
              <a:t>Yasar, Kinza. “What Is Wearable Technology? - Definition from WhatIs.com.” </a:t>
            </a:r>
            <a:r>
              <a:rPr lang="en" sz="5200" i="1">
                <a:solidFill>
                  <a:schemeClr val="dk1"/>
                </a:solidFill>
                <a:latin typeface="Righteous"/>
                <a:ea typeface="Righteous"/>
                <a:cs typeface="Righteous"/>
                <a:sym typeface="Righteous"/>
              </a:rPr>
              <a:t>SearchMobileComputing</a:t>
            </a:r>
            <a:r>
              <a:rPr lang="en" sz="5200">
                <a:solidFill>
                  <a:schemeClr val="dk1"/>
                </a:solidFill>
                <a:latin typeface="Righteous"/>
                <a:ea typeface="Righteous"/>
                <a:cs typeface="Righteous"/>
                <a:sym typeface="Righteous"/>
              </a:rPr>
              <a:t>, May 2022, www.techtarget.com/searchmobilecomputing/definition/wearable-technology.</a:t>
            </a:r>
            <a:endParaRPr sz="5200">
              <a:solidFill>
                <a:schemeClr val="dk1"/>
              </a:solidFill>
              <a:latin typeface="Righteous"/>
              <a:ea typeface="Righteous"/>
              <a:cs typeface="Righteous"/>
              <a:sym typeface="Righteous"/>
            </a:endParaRPr>
          </a:p>
          <a:p>
            <a:pPr marL="457200" lvl="0" indent="-457200" algn="l" rtl="0">
              <a:lnSpc>
                <a:spcPct val="200000"/>
              </a:lnSpc>
              <a:spcBef>
                <a:spcPts val="0"/>
              </a:spcBef>
              <a:spcAft>
                <a:spcPts val="0"/>
              </a:spcAft>
              <a:buClr>
                <a:schemeClr val="dk1"/>
              </a:buClr>
              <a:buSzPts val="275"/>
              <a:buFont typeface="Arial"/>
              <a:buNone/>
            </a:pPr>
            <a:endParaRPr sz="5500">
              <a:solidFill>
                <a:schemeClr val="dk1"/>
              </a:solidFill>
              <a:latin typeface="Righteous"/>
              <a:ea typeface="Righteous"/>
              <a:cs typeface="Righteous"/>
              <a:sym typeface="Righteous"/>
            </a:endParaRPr>
          </a:p>
          <a:p>
            <a:pPr marL="0" lvl="0" indent="0" algn="l" rtl="0">
              <a:spcBef>
                <a:spcPts val="0"/>
              </a:spcBef>
              <a:spcAft>
                <a:spcPts val="0"/>
              </a:spcAft>
              <a:buNone/>
            </a:pPr>
            <a:endParaRPr>
              <a:solidFill>
                <a:srgbClr val="0D0D0D"/>
              </a:solidFill>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701</Words>
  <Application>Microsoft Office PowerPoint</Application>
  <PresentationFormat>On-screen Show (16:9)</PresentationFormat>
  <Paragraphs>43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Righteous</vt:lpstr>
      <vt:lpstr>DM Serif Display</vt:lpstr>
      <vt:lpstr>Oswald</vt:lpstr>
      <vt:lpstr>Arial</vt:lpstr>
      <vt:lpstr>Simple Light</vt:lpstr>
      <vt:lpstr>PowerPoint Presentation</vt:lpstr>
      <vt:lpstr>What Is Wearable Technology?</vt:lpstr>
      <vt:lpstr>         Effects / Audience</vt:lpstr>
      <vt:lpstr>The Problem</vt:lpstr>
      <vt:lpstr>In our community</vt:lpstr>
      <vt:lpstr>Health System</vt:lpstr>
      <vt:lpstr>Call to action</vt:lpstr>
      <vt:lpstr>What can we do?</vt:lpstr>
      <vt:lpstr>Cite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Tankersley, Karen</dc:creator>
  <cp:lastModifiedBy>Tankersley, Karen</cp:lastModifiedBy>
  <cp:revision>3</cp:revision>
  <dcterms:modified xsi:type="dcterms:W3CDTF">2024-02-21T22:22:16Z</dcterms:modified>
</cp:coreProperties>
</file>