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8" r:id="rId3"/>
    <p:sldId id="268" r:id="rId4"/>
    <p:sldId id="267" r:id="rId5"/>
    <p:sldId id="263" r:id="rId6"/>
    <p:sldId id="257" r:id="rId7"/>
    <p:sldId id="265"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EA82E-279D-4F0A-A0BE-AB848F710C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6304010-8530-4D51-AF68-58AC3A360F70}">
      <dgm:prSet custT="1"/>
      <dgm:spPr/>
      <dgm:t>
        <a:bodyPr/>
        <a:lstStyle/>
        <a:p>
          <a:r>
            <a:rPr lang="en-US" sz="1800" dirty="0"/>
            <a:t>Retirement is all about planning ahead</a:t>
          </a:r>
          <a:r>
            <a:rPr lang="en-US" sz="1800" dirty="0">
              <a:latin typeface="Avenir Next LT Pro Light"/>
            </a:rPr>
            <a:t>.</a:t>
          </a:r>
          <a:endParaRPr lang="en-US" sz="1800" dirty="0"/>
        </a:p>
      </dgm:t>
    </dgm:pt>
    <dgm:pt modelId="{48AE875C-3422-4AB6-9409-CD280D71167C}" type="parTrans" cxnId="{C6806ACF-B1FC-406F-98A5-34264A61B1EC}">
      <dgm:prSet/>
      <dgm:spPr/>
      <dgm:t>
        <a:bodyPr/>
        <a:lstStyle/>
        <a:p>
          <a:endParaRPr lang="en-US"/>
        </a:p>
      </dgm:t>
    </dgm:pt>
    <dgm:pt modelId="{3F570F47-6FC7-4F1C-BA60-8E7B85BDC9DD}" type="sibTrans" cxnId="{C6806ACF-B1FC-406F-98A5-34264A61B1EC}">
      <dgm:prSet/>
      <dgm:spPr/>
      <dgm:t>
        <a:bodyPr/>
        <a:lstStyle/>
        <a:p>
          <a:endParaRPr lang="en-US"/>
        </a:p>
      </dgm:t>
    </dgm:pt>
    <dgm:pt modelId="{65B313EC-C0E3-4DDB-8F18-50122986F50D}">
      <dgm:prSet custT="1"/>
      <dgm:spPr/>
      <dgm:t>
        <a:bodyPr/>
        <a:lstStyle/>
        <a:p>
          <a:r>
            <a:rPr lang="en-US" sz="1800" dirty="0"/>
            <a:t>Retirement refers to the point in which an individual chooses to leave the workforce for good to collect their social security benefits</a:t>
          </a:r>
          <a:r>
            <a:rPr lang="en-US" sz="1800" dirty="0">
              <a:latin typeface="Avenir Next LT Pro Light"/>
            </a:rPr>
            <a:t>.</a:t>
          </a:r>
          <a:endParaRPr lang="en-US" sz="1800" dirty="0"/>
        </a:p>
      </dgm:t>
    </dgm:pt>
    <dgm:pt modelId="{F5BDCEA7-2D89-431C-B4E3-BC9632884106}" type="parTrans" cxnId="{BCE7AF6E-7915-4AAC-9CAE-441ACF97FA60}">
      <dgm:prSet/>
      <dgm:spPr/>
      <dgm:t>
        <a:bodyPr/>
        <a:lstStyle/>
        <a:p>
          <a:endParaRPr lang="en-US"/>
        </a:p>
      </dgm:t>
    </dgm:pt>
    <dgm:pt modelId="{11C08A05-C0E0-499E-B617-D8D60A4A32A2}" type="sibTrans" cxnId="{BCE7AF6E-7915-4AAC-9CAE-441ACF97FA60}">
      <dgm:prSet/>
      <dgm:spPr/>
      <dgm:t>
        <a:bodyPr/>
        <a:lstStyle/>
        <a:p>
          <a:endParaRPr lang="en-US"/>
        </a:p>
      </dgm:t>
    </dgm:pt>
    <dgm:pt modelId="{6C792112-6AF3-4188-B3BC-78FF1AB29602}">
      <dgm:prSet custT="1"/>
      <dgm:spPr/>
      <dgm:t>
        <a:bodyPr/>
        <a:lstStyle/>
        <a:p>
          <a:pPr rtl="0"/>
          <a:r>
            <a:rPr lang="en-US" sz="1800" dirty="0"/>
            <a:t>Around 10-15% of your income per year </a:t>
          </a:r>
          <a:r>
            <a:rPr lang="en-US" sz="1800" dirty="0">
              <a:latin typeface="Avenir Next LT Pro Light"/>
            </a:rPr>
            <a:t>should go into</a:t>
          </a:r>
          <a:r>
            <a:rPr lang="en-US" sz="1800" dirty="0"/>
            <a:t> retirement</a:t>
          </a:r>
          <a:r>
            <a:rPr lang="en-US" sz="1800" dirty="0">
              <a:latin typeface="Avenir Next LT Pro Light"/>
            </a:rPr>
            <a:t>.</a:t>
          </a:r>
          <a:endParaRPr lang="en-US" sz="1800" dirty="0"/>
        </a:p>
      </dgm:t>
    </dgm:pt>
    <dgm:pt modelId="{8FB4179D-9A5D-450D-AE28-54E9A310A6A7}" type="parTrans" cxnId="{C5F72799-5960-4409-88F3-8C27FF448612}">
      <dgm:prSet/>
      <dgm:spPr/>
      <dgm:t>
        <a:bodyPr/>
        <a:lstStyle/>
        <a:p>
          <a:endParaRPr lang="en-US"/>
        </a:p>
      </dgm:t>
    </dgm:pt>
    <dgm:pt modelId="{CEB3FB0C-E555-4BC3-8107-686ED35EC5A8}" type="sibTrans" cxnId="{C5F72799-5960-4409-88F3-8C27FF448612}">
      <dgm:prSet/>
      <dgm:spPr/>
      <dgm:t>
        <a:bodyPr/>
        <a:lstStyle/>
        <a:p>
          <a:endParaRPr lang="en-US"/>
        </a:p>
      </dgm:t>
    </dgm:pt>
    <dgm:pt modelId="{BEFFEBDB-E304-4F45-8BDC-EC3B48C38737}">
      <dgm:prSet custT="1"/>
      <dgm:spPr/>
      <dgm:t>
        <a:bodyPr/>
        <a:lstStyle/>
        <a:p>
          <a:r>
            <a:rPr lang="en-US" sz="1800" dirty="0"/>
            <a:t>The average age range people retire is 61-67 years old</a:t>
          </a:r>
          <a:r>
            <a:rPr lang="en-US" sz="1800" dirty="0">
              <a:latin typeface="Avenir Next LT Pro Light"/>
            </a:rPr>
            <a:t>.</a:t>
          </a:r>
          <a:endParaRPr lang="en-US" sz="1800" dirty="0"/>
        </a:p>
      </dgm:t>
    </dgm:pt>
    <dgm:pt modelId="{16435BB8-3D39-4C59-A164-AE54DACDDD23}" type="parTrans" cxnId="{1AD2D152-EC4C-4586-B7CD-F07EBA81F86A}">
      <dgm:prSet/>
      <dgm:spPr/>
      <dgm:t>
        <a:bodyPr/>
        <a:lstStyle/>
        <a:p>
          <a:endParaRPr lang="en-US"/>
        </a:p>
      </dgm:t>
    </dgm:pt>
    <dgm:pt modelId="{721F4CE1-1DCC-47B9-9943-B322FC676359}" type="sibTrans" cxnId="{1AD2D152-EC4C-4586-B7CD-F07EBA81F86A}">
      <dgm:prSet/>
      <dgm:spPr/>
      <dgm:t>
        <a:bodyPr/>
        <a:lstStyle/>
        <a:p>
          <a:endParaRPr lang="en-US"/>
        </a:p>
      </dgm:t>
    </dgm:pt>
    <dgm:pt modelId="{EC7C0DFF-347C-4868-A51F-AFD507C5A9B5}" type="pres">
      <dgm:prSet presAssocID="{15DEA82E-279D-4F0A-A0BE-AB848F710C05}" presName="linear" presStyleCnt="0">
        <dgm:presLayoutVars>
          <dgm:animLvl val="lvl"/>
          <dgm:resizeHandles val="exact"/>
        </dgm:presLayoutVars>
      </dgm:prSet>
      <dgm:spPr/>
    </dgm:pt>
    <dgm:pt modelId="{63C7267E-7737-49E7-8548-BB23979E66C9}" type="pres">
      <dgm:prSet presAssocID="{96304010-8530-4D51-AF68-58AC3A360F70}" presName="parentText" presStyleLbl="node1" presStyleIdx="0" presStyleCnt="4">
        <dgm:presLayoutVars>
          <dgm:chMax val="0"/>
          <dgm:bulletEnabled val="1"/>
        </dgm:presLayoutVars>
      </dgm:prSet>
      <dgm:spPr>
        <a:solidFill>
          <a:schemeClr val="accent2"/>
        </a:solidFill>
      </dgm:spPr>
    </dgm:pt>
    <dgm:pt modelId="{F9D453E5-E9E0-4F4C-AC38-0F9A3DC44E6B}" type="pres">
      <dgm:prSet presAssocID="{3F570F47-6FC7-4F1C-BA60-8E7B85BDC9DD}" presName="spacer" presStyleCnt="0"/>
      <dgm:spPr/>
    </dgm:pt>
    <dgm:pt modelId="{59D64817-B2DC-4F73-8834-532D3610E772}" type="pres">
      <dgm:prSet presAssocID="{65B313EC-C0E3-4DDB-8F18-50122986F50D}" presName="parentText" presStyleLbl="node1" presStyleIdx="1" presStyleCnt="4">
        <dgm:presLayoutVars>
          <dgm:chMax val="0"/>
          <dgm:bulletEnabled val="1"/>
        </dgm:presLayoutVars>
      </dgm:prSet>
      <dgm:spPr>
        <a:solidFill>
          <a:schemeClr val="accent2"/>
        </a:solidFill>
      </dgm:spPr>
    </dgm:pt>
    <dgm:pt modelId="{53135E87-CFD7-4A83-A245-C3CF88E4D9B6}" type="pres">
      <dgm:prSet presAssocID="{11C08A05-C0E0-499E-B617-D8D60A4A32A2}" presName="spacer" presStyleCnt="0"/>
      <dgm:spPr/>
    </dgm:pt>
    <dgm:pt modelId="{4F64CF99-DE51-4E33-AF80-18873D97BCA1}" type="pres">
      <dgm:prSet presAssocID="{6C792112-6AF3-4188-B3BC-78FF1AB29602}" presName="parentText" presStyleLbl="node1" presStyleIdx="2" presStyleCnt="4">
        <dgm:presLayoutVars>
          <dgm:chMax val="0"/>
          <dgm:bulletEnabled val="1"/>
        </dgm:presLayoutVars>
      </dgm:prSet>
      <dgm:spPr>
        <a:solidFill>
          <a:schemeClr val="accent2"/>
        </a:solidFill>
      </dgm:spPr>
    </dgm:pt>
    <dgm:pt modelId="{EC003728-1352-4AA8-9A44-9FE59B837792}" type="pres">
      <dgm:prSet presAssocID="{CEB3FB0C-E555-4BC3-8107-686ED35EC5A8}" presName="spacer" presStyleCnt="0"/>
      <dgm:spPr/>
    </dgm:pt>
    <dgm:pt modelId="{EB05C79D-0A9D-4EEB-855F-7348C970C439}" type="pres">
      <dgm:prSet presAssocID="{BEFFEBDB-E304-4F45-8BDC-EC3B48C38737}" presName="parentText" presStyleLbl="node1" presStyleIdx="3" presStyleCnt="4">
        <dgm:presLayoutVars>
          <dgm:chMax val="0"/>
          <dgm:bulletEnabled val="1"/>
        </dgm:presLayoutVars>
      </dgm:prSet>
      <dgm:spPr>
        <a:solidFill>
          <a:schemeClr val="accent2"/>
        </a:solidFill>
      </dgm:spPr>
    </dgm:pt>
  </dgm:ptLst>
  <dgm:cxnLst>
    <dgm:cxn modelId="{150ECE03-1A78-469B-A087-D6DE5E5A990F}" type="presOf" srcId="{96304010-8530-4D51-AF68-58AC3A360F70}" destId="{63C7267E-7737-49E7-8548-BB23979E66C9}" srcOrd="0" destOrd="0" presId="urn:microsoft.com/office/officeart/2005/8/layout/vList2"/>
    <dgm:cxn modelId="{295A6532-5435-47CB-92E1-A885D4E5A145}" type="presOf" srcId="{BEFFEBDB-E304-4F45-8BDC-EC3B48C38737}" destId="{EB05C79D-0A9D-4EEB-855F-7348C970C439}" srcOrd="0" destOrd="0" presId="urn:microsoft.com/office/officeart/2005/8/layout/vList2"/>
    <dgm:cxn modelId="{BCE7AF6E-7915-4AAC-9CAE-441ACF97FA60}" srcId="{15DEA82E-279D-4F0A-A0BE-AB848F710C05}" destId="{65B313EC-C0E3-4DDB-8F18-50122986F50D}" srcOrd="1" destOrd="0" parTransId="{F5BDCEA7-2D89-431C-B4E3-BC9632884106}" sibTransId="{11C08A05-C0E0-499E-B617-D8D60A4A32A2}"/>
    <dgm:cxn modelId="{1AD2D152-EC4C-4586-B7CD-F07EBA81F86A}" srcId="{15DEA82E-279D-4F0A-A0BE-AB848F710C05}" destId="{BEFFEBDB-E304-4F45-8BDC-EC3B48C38737}" srcOrd="3" destOrd="0" parTransId="{16435BB8-3D39-4C59-A164-AE54DACDDD23}" sibTransId="{721F4CE1-1DCC-47B9-9943-B322FC676359}"/>
    <dgm:cxn modelId="{2DB6748D-40D8-4822-AE6D-D1824F18C621}" type="presOf" srcId="{6C792112-6AF3-4188-B3BC-78FF1AB29602}" destId="{4F64CF99-DE51-4E33-AF80-18873D97BCA1}" srcOrd="0" destOrd="0" presId="urn:microsoft.com/office/officeart/2005/8/layout/vList2"/>
    <dgm:cxn modelId="{C5F72799-5960-4409-88F3-8C27FF448612}" srcId="{15DEA82E-279D-4F0A-A0BE-AB848F710C05}" destId="{6C792112-6AF3-4188-B3BC-78FF1AB29602}" srcOrd="2" destOrd="0" parTransId="{8FB4179D-9A5D-450D-AE28-54E9A310A6A7}" sibTransId="{CEB3FB0C-E555-4BC3-8107-686ED35EC5A8}"/>
    <dgm:cxn modelId="{C6806ACF-B1FC-406F-98A5-34264A61B1EC}" srcId="{15DEA82E-279D-4F0A-A0BE-AB848F710C05}" destId="{96304010-8530-4D51-AF68-58AC3A360F70}" srcOrd="0" destOrd="0" parTransId="{48AE875C-3422-4AB6-9409-CD280D71167C}" sibTransId="{3F570F47-6FC7-4F1C-BA60-8E7B85BDC9DD}"/>
    <dgm:cxn modelId="{C5FF90D3-13F7-4551-9E5C-8DE2EDC9B747}" type="presOf" srcId="{65B313EC-C0E3-4DDB-8F18-50122986F50D}" destId="{59D64817-B2DC-4F73-8834-532D3610E772}" srcOrd="0" destOrd="0" presId="urn:microsoft.com/office/officeart/2005/8/layout/vList2"/>
    <dgm:cxn modelId="{68E31FD5-06E9-4ADF-AC2F-8421BF5B485B}" type="presOf" srcId="{15DEA82E-279D-4F0A-A0BE-AB848F710C05}" destId="{EC7C0DFF-347C-4868-A51F-AFD507C5A9B5}" srcOrd="0" destOrd="0" presId="urn:microsoft.com/office/officeart/2005/8/layout/vList2"/>
    <dgm:cxn modelId="{0A0DCBD8-4805-4D56-83E9-13C8EFD1EA77}" type="presParOf" srcId="{EC7C0DFF-347C-4868-A51F-AFD507C5A9B5}" destId="{63C7267E-7737-49E7-8548-BB23979E66C9}" srcOrd="0" destOrd="0" presId="urn:microsoft.com/office/officeart/2005/8/layout/vList2"/>
    <dgm:cxn modelId="{397F1F33-FDB9-4EEC-82DF-405E3D326B03}" type="presParOf" srcId="{EC7C0DFF-347C-4868-A51F-AFD507C5A9B5}" destId="{F9D453E5-E9E0-4F4C-AC38-0F9A3DC44E6B}" srcOrd="1" destOrd="0" presId="urn:microsoft.com/office/officeart/2005/8/layout/vList2"/>
    <dgm:cxn modelId="{04CCF17C-93F8-45DE-B4D3-5DA10891824B}" type="presParOf" srcId="{EC7C0DFF-347C-4868-A51F-AFD507C5A9B5}" destId="{59D64817-B2DC-4F73-8834-532D3610E772}" srcOrd="2" destOrd="0" presId="urn:microsoft.com/office/officeart/2005/8/layout/vList2"/>
    <dgm:cxn modelId="{517E0B59-DCD0-424F-BD3E-34156BC4675C}" type="presParOf" srcId="{EC7C0DFF-347C-4868-A51F-AFD507C5A9B5}" destId="{53135E87-CFD7-4A83-A245-C3CF88E4D9B6}" srcOrd="3" destOrd="0" presId="urn:microsoft.com/office/officeart/2005/8/layout/vList2"/>
    <dgm:cxn modelId="{F3A646A4-2738-45B8-B578-DE071B3C4CAB}" type="presParOf" srcId="{EC7C0DFF-347C-4868-A51F-AFD507C5A9B5}" destId="{4F64CF99-DE51-4E33-AF80-18873D97BCA1}" srcOrd="4" destOrd="0" presId="urn:microsoft.com/office/officeart/2005/8/layout/vList2"/>
    <dgm:cxn modelId="{31741909-6F60-4188-8684-905524F304DF}" type="presParOf" srcId="{EC7C0DFF-347C-4868-A51F-AFD507C5A9B5}" destId="{EC003728-1352-4AA8-9A44-9FE59B837792}" srcOrd="5" destOrd="0" presId="urn:microsoft.com/office/officeart/2005/8/layout/vList2"/>
    <dgm:cxn modelId="{998E6C85-3E0D-44CA-BF55-DE152EA39CB5}" type="presParOf" srcId="{EC7C0DFF-347C-4868-A51F-AFD507C5A9B5}" destId="{EB05C79D-0A9D-4EEB-855F-7348C970C43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5E3FC-9D11-45AC-958E-EAD202FDD7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83BE3B6-7166-4694-B43F-563D841261B2}">
      <dgm:prSet custT="1"/>
      <dgm:spPr/>
      <dgm:t>
        <a:bodyPr/>
        <a:lstStyle/>
        <a:p>
          <a:pPr rtl="0"/>
          <a:r>
            <a:rPr lang="en-US" sz="1800" dirty="0"/>
            <a:t>Important to </a:t>
          </a:r>
          <a:r>
            <a:rPr lang="en-US" sz="1800" i="1" dirty="0"/>
            <a:t>start </a:t>
          </a:r>
          <a:r>
            <a:rPr lang="en-US" sz="1800" dirty="0">
              <a:latin typeface="Avenir Next LT Pro Light"/>
            </a:rPr>
            <a:t>now. Opportunity</a:t>
          </a:r>
          <a:r>
            <a:rPr lang="en-US" sz="1800" dirty="0"/>
            <a:t> to build up savings.</a:t>
          </a:r>
          <a:endParaRPr lang="en-US" sz="1800" dirty="0">
            <a:latin typeface="Avenir Next LT Pro Light"/>
          </a:endParaRPr>
        </a:p>
      </dgm:t>
    </dgm:pt>
    <dgm:pt modelId="{3E124EBB-9005-409A-8F9D-04CFF5A84BC4}" type="parTrans" cxnId="{A963A8F3-6F69-48F5-AF02-716A326C93B9}">
      <dgm:prSet/>
      <dgm:spPr/>
      <dgm:t>
        <a:bodyPr/>
        <a:lstStyle/>
        <a:p>
          <a:endParaRPr lang="en-US"/>
        </a:p>
      </dgm:t>
    </dgm:pt>
    <dgm:pt modelId="{B729B3D7-2941-4CD5-8CF4-F1A5D4E06864}" type="sibTrans" cxnId="{A963A8F3-6F69-48F5-AF02-716A326C93B9}">
      <dgm:prSet/>
      <dgm:spPr/>
      <dgm:t>
        <a:bodyPr/>
        <a:lstStyle/>
        <a:p>
          <a:endParaRPr lang="en-US"/>
        </a:p>
      </dgm:t>
    </dgm:pt>
    <dgm:pt modelId="{4704026A-C51C-4FB1-8A25-F2D290BB8753}">
      <dgm:prSet custT="1"/>
      <dgm:spPr/>
      <dgm:t>
        <a:bodyPr/>
        <a:lstStyle/>
        <a:p>
          <a:pPr rtl="0"/>
          <a:r>
            <a:rPr lang="en-US" sz="1800" dirty="0"/>
            <a:t>As working teenagers, we have been exposed to stock investments, creating a savings account, Pay Yourself First, compound interest, etc. to build up money</a:t>
          </a:r>
          <a:r>
            <a:rPr lang="en-US" sz="1800" dirty="0">
              <a:latin typeface="Avenir Next LT Pro Light"/>
            </a:rPr>
            <a:t> over a longer period of time.</a:t>
          </a:r>
          <a:endParaRPr lang="en-US" sz="1800" dirty="0"/>
        </a:p>
      </dgm:t>
    </dgm:pt>
    <dgm:pt modelId="{BC393CA8-4CEA-4404-A963-C4829C5A0FD3}" type="parTrans" cxnId="{9317B2AD-13A7-4B0A-A2CD-9BE3DF60C0FB}">
      <dgm:prSet/>
      <dgm:spPr/>
      <dgm:t>
        <a:bodyPr/>
        <a:lstStyle/>
        <a:p>
          <a:endParaRPr lang="en-US"/>
        </a:p>
      </dgm:t>
    </dgm:pt>
    <dgm:pt modelId="{871E8083-9E0B-4227-A806-21EFD883B3C5}" type="sibTrans" cxnId="{9317B2AD-13A7-4B0A-A2CD-9BE3DF60C0FB}">
      <dgm:prSet/>
      <dgm:spPr/>
      <dgm:t>
        <a:bodyPr/>
        <a:lstStyle/>
        <a:p>
          <a:endParaRPr lang="en-US"/>
        </a:p>
      </dgm:t>
    </dgm:pt>
    <dgm:pt modelId="{AA06FA13-7F00-4FFF-BBD5-8484FFFE2E74}">
      <dgm:prSet custT="1"/>
      <dgm:spPr/>
      <dgm:t>
        <a:bodyPr/>
        <a:lstStyle/>
        <a:p>
          <a:pPr rtl="0"/>
          <a:r>
            <a:rPr lang="en-US" sz="1800" dirty="0"/>
            <a:t>With Social Security decreasing each year and the age of retirement increasing, there are less benefits for us to look forward to as a senior citizen.</a:t>
          </a:r>
          <a:r>
            <a:rPr lang="en-US" sz="1800" dirty="0">
              <a:latin typeface="Avenir Next LT Pro Light"/>
            </a:rPr>
            <a:t> </a:t>
          </a:r>
          <a:r>
            <a:rPr lang="en-US" sz="1800" dirty="0"/>
            <a:t>Important to "begin with the end in mind" especially as we advance to post-secondary education.</a:t>
          </a:r>
        </a:p>
      </dgm:t>
    </dgm:pt>
    <dgm:pt modelId="{8CB51BD8-D739-4432-824A-2798F628FFA1}" type="parTrans" cxnId="{4564CA1F-CFB6-4F98-BA34-A32ABE7DA908}">
      <dgm:prSet/>
      <dgm:spPr/>
      <dgm:t>
        <a:bodyPr/>
        <a:lstStyle/>
        <a:p>
          <a:endParaRPr lang="en-US"/>
        </a:p>
      </dgm:t>
    </dgm:pt>
    <dgm:pt modelId="{23AE2E9B-991F-4096-9646-5968EC8BB448}" type="sibTrans" cxnId="{4564CA1F-CFB6-4F98-BA34-A32ABE7DA908}">
      <dgm:prSet/>
      <dgm:spPr/>
      <dgm:t>
        <a:bodyPr/>
        <a:lstStyle/>
        <a:p>
          <a:endParaRPr lang="en-US"/>
        </a:p>
      </dgm:t>
    </dgm:pt>
    <dgm:pt modelId="{4B943356-2F41-4B96-A158-B23D6CA8159B}">
      <dgm:prSet custT="1"/>
      <dgm:spPr/>
      <dgm:t>
        <a:bodyPr/>
        <a:lstStyle/>
        <a:p>
          <a:pPr rtl="0"/>
          <a:r>
            <a:rPr lang="en-US" sz="1800" dirty="0"/>
            <a:t>Researching this information allows us to get a better idea on how to work on retirement </a:t>
          </a:r>
          <a:r>
            <a:rPr lang="en-US" sz="1800" dirty="0">
              <a:latin typeface="Avenir Next LT Pro Light"/>
            </a:rPr>
            <a:t>planning. </a:t>
          </a:r>
        </a:p>
        <a:p>
          <a:pPr rtl="0"/>
          <a:r>
            <a:rPr lang="en-US" sz="1800" dirty="0">
              <a:latin typeface="Avenir Next LT Pro Light"/>
            </a:rPr>
            <a:t>Essential</a:t>
          </a:r>
          <a:r>
            <a:rPr lang="en-US" sz="1800" dirty="0"/>
            <a:t> for </a:t>
          </a:r>
          <a:r>
            <a:rPr lang="en-US" sz="1800" dirty="0">
              <a:latin typeface="Avenir Next LT Pro Light"/>
            </a:rPr>
            <a:t>our future</a:t>
          </a:r>
          <a:r>
            <a:rPr lang="en-US" sz="1800" dirty="0"/>
            <a:t> financial outlook.</a:t>
          </a:r>
        </a:p>
      </dgm:t>
    </dgm:pt>
    <dgm:pt modelId="{A504929D-2B84-47C2-B9A6-5F8C8ABD6447}" type="parTrans" cxnId="{BE7FBFFA-0135-49AE-BDF5-42951C22DDDF}">
      <dgm:prSet/>
      <dgm:spPr/>
      <dgm:t>
        <a:bodyPr/>
        <a:lstStyle/>
        <a:p>
          <a:endParaRPr lang="en-US"/>
        </a:p>
      </dgm:t>
    </dgm:pt>
    <dgm:pt modelId="{34221CD1-D107-496A-96FF-B2DD326B1A6C}" type="sibTrans" cxnId="{BE7FBFFA-0135-49AE-BDF5-42951C22DDDF}">
      <dgm:prSet/>
      <dgm:spPr/>
      <dgm:t>
        <a:bodyPr/>
        <a:lstStyle/>
        <a:p>
          <a:endParaRPr lang="en-US"/>
        </a:p>
      </dgm:t>
    </dgm:pt>
    <dgm:pt modelId="{1849E08B-0FFA-437D-A279-013F399AF30A}" type="pres">
      <dgm:prSet presAssocID="{07A5E3FC-9D11-45AC-958E-EAD202FDD7FD}" presName="linear" presStyleCnt="0">
        <dgm:presLayoutVars>
          <dgm:animLvl val="lvl"/>
          <dgm:resizeHandles val="exact"/>
        </dgm:presLayoutVars>
      </dgm:prSet>
      <dgm:spPr/>
    </dgm:pt>
    <dgm:pt modelId="{9041AA34-0051-4FB2-982C-C18CDABA687F}" type="pres">
      <dgm:prSet presAssocID="{783BE3B6-7166-4694-B43F-563D841261B2}" presName="parentText" presStyleLbl="node1" presStyleIdx="0" presStyleCnt="4" custLinFactY="1451" custLinFactNeighborX="0" custLinFactNeighborY="100000">
        <dgm:presLayoutVars>
          <dgm:chMax val="0"/>
          <dgm:bulletEnabled val="1"/>
        </dgm:presLayoutVars>
      </dgm:prSet>
      <dgm:spPr/>
    </dgm:pt>
    <dgm:pt modelId="{8AD7914B-CC94-4607-9091-2D523414721E}" type="pres">
      <dgm:prSet presAssocID="{B729B3D7-2941-4CD5-8CF4-F1A5D4E06864}" presName="spacer" presStyleCnt="0"/>
      <dgm:spPr/>
    </dgm:pt>
    <dgm:pt modelId="{E94647F0-1E20-4CA4-8D5B-02F93C0987A7}" type="pres">
      <dgm:prSet presAssocID="{4704026A-C51C-4FB1-8A25-F2D290BB8753}" presName="parentText" presStyleLbl="node1" presStyleIdx="1" presStyleCnt="4">
        <dgm:presLayoutVars>
          <dgm:chMax val="0"/>
          <dgm:bulletEnabled val="1"/>
        </dgm:presLayoutVars>
      </dgm:prSet>
      <dgm:spPr/>
    </dgm:pt>
    <dgm:pt modelId="{A05C2302-0AA5-4F08-8D3C-A83E3F71CCEA}" type="pres">
      <dgm:prSet presAssocID="{871E8083-9E0B-4227-A806-21EFD883B3C5}" presName="spacer" presStyleCnt="0"/>
      <dgm:spPr/>
    </dgm:pt>
    <dgm:pt modelId="{5A5EBEFC-D1E4-45E5-9E36-0549C43F4889}" type="pres">
      <dgm:prSet presAssocID="{AA06FA13-7F00-4FFF-BBD5-8484FFFE2E74}" presName="parentText" presStyleLbl="node1" presStyleIdx="2" presStyleCnt="4">
        <dgm:presLayoutVars>
          <dgm:chMax val="0"/>
          <dgm:bulletEnabled val="1"/>
        </dgm:presLayoutVars>
      </dgm:prSet>
      <dgm:spPr/>
    </dgm:pt>
    <dgm:pt modelId="{C576B3F6-7658-4072-BB02-1B94556F18C0}" type="pres">
      <dgm:prSet presAssocID="{23AE2E9B-991F-4096-9646-5968EC8BB448}" presName="spacer" presStyleCnt="0"/>
      <dgm:spPr/>
    </dgm:pt>
    <dgm:pt modelId="{87F63245-1566-4212-AA04-18B3F451E5E9}" type="pres">
      <dgm:prSet presAssocID="{4B943356-2F41-4B96-A158-B23D6CA8159B}" presName="parentText" presStyleLbl="node1" presStyleIdx="3" presStyleCnt="4">
        <dgm:presLayoutVars>
          <dgm:chMax val="0"/>
          <dgm:bulletEnabled val="1"/>
        </dgm:presLayoutVars>
      </dgm:prSet>
      <dgm:spPr/>
    </dgm:pt>
  </dgm:ptLst>
  <dgm:cxnLst>
    <dgm:cxn modelId="{4564CA1F-CFB6-4F98-BA34-A32ABE7DA908}" srcId="{07A5E3FC-9D11-45AC-958E-EAD202FDD7FD}" destId="{AA06FA13-7F00-4FFF-BBD5-8484FFFE2E74}" srcOrd="2" destOrd="0" parTransId="{8CB51BD8-D739-4432-824A-2798F628FFA1}" sibTransId="{23AE2E9B-991F-4096-9646-5968EC8BB448}"/>
    <dgm:cxn modelId="{441DD66E-96B6-4EFF-80E1-BCF590201B90}" type="presOf" srcId="{4704026A-C51C-4FB1-8A25-F2D290BB8753}" destId="{E94647F0-1E20-4CA4-8D5B-02F93C0987A7}" srcOrd="0" destOrd="0" presId="urn:microsoft.com/office/officeart/2005/8/layout/vList2"/>
    <dgm:cxn modelId="{CB9416A7-EA77-4BEC-ADAD-509CE3F1B11F}" type="presOf" srcId="{4B943356-2F41-4B96-A158-B23D6CA8159B}" destId="{87F63245-1566-4212-AA04-18B3F451E5E9}" srcOrd="0" destOrd="0" presId="urn:microsoft.com/office/officeart/2005/8/layout/vList2"/>
    <dgm:cxn modelId="{9317B2AD-13A7-4B0A-A2CD-9BE3DF60C0FB}" srcId="{07A5E3FC-9D11-45AC-958E-EAD202FDD7FD}" destId="{4704026A-C51C-4FB1-8A25-F2D290BB8753}" srcOrd="1" destOrd="0" parTransId="{BC393CA8-4CEA-4404-A963-C4829C5A0FD3}" sibTransId="{871E8083-9E0B-4227-A806-21EFD883B3C5}"/>
    <dgm:cxn modelId="{6E6BB4AE-D0D7-4EAE-A6C8-12DD27AD9E7A}" type="presOf" srcId="{07A5E3FC-9D11-45AC-958E-EAD202FDD7FD}" destId="{1849E08B-0FFA-437D-A279-013F399AF30A}" srcOrd="0" destOrd="0" presId="urn:microsoft.com/office/officeart/2005/8/layout/vList2"/>
    <dgm:cxn modelId="{D0CD4EE8-B51B-4E5D-B10C-0C27D894E82C}" type="presOf" srcId="{783BE3B6-7166-4694-B43F-563D841261B2}" destId="{9041AA34-0051-4FB2-982C-C18CDABA687F}" srcOrd="0" destOrd="0" presId="urn:microsoft.com/office/officeart/2005/8/layout/vList2"/>
    <dgm:cxn modelId="{A963A8F3-6F69-48F5-AF02-716A326C93B9}" srcId="{07A5E3FC-9D11-45AC-958E-EAD202FDD7FD}" destId="{783BE3B6-7166-4694-B43F-563D841261B2}" srcOrd="0" destOrd="0" parTransId="{3E124EBB-9005-409A-8F9D-04CFF5A84BC4}" sibTransId="{B729B3D7-2941-4CD5-8CF4-F1A5D4E06864}"/>
    <dgm:cxn modelId="{8B67D5F3-D411-4CB6-AE09-1B2345B1441F}" type="presOf" srcId="{AA06FA13-7F00-4FFF-BBD5-8484FFFE2E74}" destId="{5A5EBEFC-D1E4-45E5-9E36-0549C43F4889}" srcOrd="0" destOrd="0" presId="urn:microsoft.com/office/officeart/2005/8/layout/vList2"/>
    <dgm:cxn modelId="{BE7FBFFA-0135-49AE-BDF5-42951C22DDDF}" srcId="{07A5E3FC-9D11-45AC-958E-EAD202FDD7FD}" destId="{4B943356-2F41-4B96-A158-B23D6CA8159B}" srcOrd="3" destOrd="0" parTransId="{A504929D-2B84-47C2-B9A6-5F8C8ABD6447}" sibTransId="{34221CD1-D107-496A-96FF-B2DD326B1A6C}"/>
    <dgm:cxn modelId="{EC1E1CD2-DC24-48A7-B62E-061C59F63790}" type="presParOf" srcId="{1849E08B-0FFA-437D-A279-013F399AF30A}" destId="{9041AA34-0051-4FB2-982C-C18CDABA687F}" srcOrd="0" destOrd="0" presId="urn:microsoft.com/office/officeart/2005/8/layout/vList2"/>
    <dgm:cxn modelId="{63E0E69B-70F2-4A40-92D0-31707A29EC22}" type="presParOf" srcId="{1849E08B-0FFA-437D-A279-013F399AF30A}" destId="{8AD7914B-CC94-4607-9091-2D523414721E}" srcOrd="1" destOrd="0" presId="urn:microsoft.com/office/officeart/2005/8/layout/vList2"/>
    <dgm:cxn modelId="{DEB84882-6ADF-4A83-A350-A40934F644B2}" type="presParOf" srcId="{1849E08B-0FFA-437D-A279-013F399AF30A}" destId="{E94647F0-1E20-4CA4-8D5B-02F93C0987A7}" srcOrd="2" destOrd="0" presId="urn:microsoft.com/office/officeart/2005/8/layout/vList2"/>
    <dgm:cxn modelId="{A2CA57E6-3AB4-433F-A4E7-808773CA0CB7}" type="presParOf" srcId="{1849E08B-0FFA-437D-A279-013F399AF30A}" destId="{A05C2302-0AA5-4F08-8D3C-A83E3F71CCEA}" srcOrd="3" destOrd="0" presId="urn:microsoft.com/office/officeart/2005/8/layout/vList2"/>
    <dgm:cxn modelId="{11EB1FFF-A243-4674-8160-78E291BC524C}" type="presParOf" srcId="{1849E08B-0FFA-437D-A279-013F399AF30A}" destId="{5A5EBEFC-D1E4-45E5-9E36-0549C43F4889}" srcOrd="4" destOrd="0" presId="urn:microsoft.com/office/officeart/2005/8/layout/vList2"/>
    <dgm:cxn modelId="{5BDF1B03-08D7-40F8-971D-AD50B234899E}" type="presParOf" srcId="{1849E08B-0FFA-437D-A279-013F399AF30A}" destId="{C576B3F6-7658-4072-BB02-1B94556F18C0}" srcOrd="5" destOrd="0" presId="urn:microsoft.com/office/officeart/2005/8/layout/vList2"/>
    <dgm:cxn modelId="{0B0F4474-6B2F-464D-A92E-813A11CE1684}" type="presParOf" srcId="{1849E08B-0FFA-437D-A279-013F399AF30A}" destId="{87F63245-1566-4212-AA04-18B3F451E5E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E31B6-3059-49B4-9974-2DDBECC2A0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59D04C-B156-4688-A386-6393BC8221B0}">
      <dgm:prSet custT="1"/>
      <dgm:spPr/>
      <dgm:t>
        <a:bodyPr/>
        <a:lstStyle/>
        <a:p>
          <a:r>
            <a:rPr lang="en-US" sz="1600" b="1" dirty="0"/>
            <a:t>Pay Yourself First: </a:t>
          </a:r>
          <a:r>
            <a:rPr lang="en-US" sz="1600" dirty="0"/>
            <a:t>This is the idea that before using money towards other things, you should put money into your savings account first. Making this a habit can make saving money feel a lot easier.</a:t>
          </a:r>
        </a:p>
      </dgm:t>
    </dgm:pt>
    <dgm:pt modelId="{5101436F-691B-41DD-B27E-E69EB86F3510}" type="parTrans" cxnId="{245F6CCA-F1D6-4F7B-A430-56784740F92B}">
      <dgm:prSet/>
      <dgm:spPr/>
      <dgm:t>
        <a:bodyPr/>
        <a:lstStyle/>
        <a:p>
          <a:endParaRPr lang="en-US"/>
        </a:p>
      </dgm:t>
    </dgm:pt>
    <dgm:pt modelId="{17DB1826-5560-4EB7-9010-30949FA5A703}" type="sibTrans" cxnId="{245F6CCA-F1D6-4F7B-A430-56784740F92B}">
      <dgm:prSet/>
      <dgm:spPr/>
      <dgm:t>
        <a:bodyPr/>
        <a:lstStyle/>
        <a:p>
          <a:endParaRPr lang="en-US"/>
        </a:p>
      </dgm:t>
    </dgm:pt>
    <dgm:pt modelId="{5F97D2E4-2C9E-440B-B5B4-515414E649FE}">
      <dgm:prSet custT="1"/>
      <dgm:spPr/>
      <dgm:t>
        <a:bodyPr/>
        <a:lstStyle/>
        <a:p>
          <a:r>
            <a:rPr lang="en-US" sz="1600" b="1" dirty="0"/>
            <a:t>Emergency Fund: </a:t>
          </a:r>
          <a:r>
            <a:rPr lang="en-US" sz="1600" dirty="0"/>
            <a:t>This is money that is put away in case of unexpected events. Emergency funds should cover at least three to sixth months.</a:t>
          </a:r>
        </a:p>
      </dgm:t>
    </dgm:pt>
    <dgm:pt modelId="{B98093A5-109A-47FB-8C4B-37FA606976DE}" type="parTrans" cxnId="{06B4E4A0-FBC1-49EF-850A-0A13FCFF48AB}">
      <dgm:prSet/>
      <dgm:spPr/>
      <dgm:t>
        <a:bodyPr/>
        <a:lstStyle/>
        <a:p>
          <a:endParaRPr lang="en-US"/>
        </a:p>
      </dgm:t>
    </dgm:pt>
    <dgm:pt modelId="{06814531-4448-43D7-A635-1068F432EB31}" type="sibTrans" cxnId="{06B4E4A0-FBC1-49EF-850A-0A13FCFF48AB}">
      <dgm:prSet/>
      <dgm:spPr/>
      <dgm:t>
        <a:bodyPr/>
        <a:lstStyle/>
        <a:p>
          <a:endParaRPr lang="en-US"/>
        </a:p>
      </dgm:t>
    </dgm:pt>
    <dgm:pt modelId="{BCD2B4BC-FCF2-4344-95CB-0E04831370FC}">
      <dgm:prSet custT="1"/>
      <dgm:spPr/>
      <dgm:t>
        <a:bodyPr/>
        <a:lstStyle/>
        <a:p>
          <a:r>
            <a:rPr lang="en-US" sz="1600" b="1" dirty="0"/>
            <a:t>Delayed Gratification:</a:t>
          </a:r>
          <a:r>
            <a:rPr lang="en-US" sz="1600" dirty="0"/>
            <a:t> This refers to the economic decision to postpone purchasing a reward to save money and avoid unnecessary purchases</a:t>
          </a:r>
          <a:r>
            <a:rPr lang="en-US" sz="1600" dirty="0">
              <a:latin typeface="Avenir Next LT Pro Light"/>
            </a:rPr>
            <a:t>.</a:t>
          </a:r>
          <a:endParaRPr lang="en-US" sz="1600" dirty="0"/>
        </a:p>
      </dgm:t>
    </dgm:pt>
    <dgm:pt modelId="{D55FFF75-9051-4CD6-BB34-FC254DBE5812}" type="parTrans" cxnId="{763B9D0B-F9FA-44CE-BD64-2342E712F7B5}">
      <dgm:prSet/>
      <dgm:spPr/>
      <dgm:t>
        <a:bodyPr/>
        <a:lstStyle/>
        <a:p>
          <a:endParaRPr lang="en-US"/>
        </a:p>
      </dgm:t>
    </dgm:pt>
    <dgm:pt modelId="{02FCFF7A-DC99-4917-A27C-8E89835AB4B1}" type="sibTrans" cxnId="{763B9D0B-F9FA-44CE-BD64-2342E712F7B5}">
      <dgm:prSet/>
      <dgm:spPr/>
      <dgm:t>
        <a:bodyPr/>
        <a:lstStyle/>
        <a:p>
          <a:endParaRPr lang="en-US"/>
        </a:p>
      </dgm:t>
    </dgm:pt>
    <dgm:pt modelId="{8917488D-7267-4DEE-BEA2-A3AF042F96B0}">
      <dgm:prSet custT="1"/>
      <dgm:spPr/>
      <dgm:t>
        <a:bodyPr/>
        <a:lstStyle/>
        <a:p>
          <a:r>
            <a:rPr lang="en-US" sz="1600" b="1" dirty="0"/>
            <a:t>Savings Account:</a:t>
          </a:r>
          <a:r>
            <a:rPr lang="en-US" sz="1600" dirty="0"/>
            <a:t> Interest-bearing deposit account held at a financial institution; saves money and builds more money</a:t>
          </a:r>
          <a:r>
            <a:rPr lang="en-US" sz="1600" dirty="0">
              <a:latin typeface="Avenir Next LT Pro Light"/>
            </a:rPr>
            <a:t>.</a:t>
          </a:r>
          <a:endParaRPr lang="en-US" sz="1600" dirty="0"/>
        </a:p>
      </dgm:t>
    </dgm:pt>
    <dgm:pt modelId="{3BEAE117-8889-45BC-8586-F45DC40D3917}" type="parTrans" cxnId="{73F5378C-4B0E-4064-ADD2-779DA2ECC1FD}">
      <dgm:prSet/>
      <dgm:spPr/>
      <dgm:t>
        <a:bodyPr/>
        <a:lstStyle/>
        <a:p>
          <a:endParaRPr lang="en-US"/>
        </a:p>
      </dgm:t>
    </dgm:pt>
    <dgm:pt modelId="{A1822DE2-C385-4A52-ADC4-564BED609BD5}" type="sibTrans" cxnId="{73F5378C-4B0E-4064-ADD2-779DA2ECC1FD}">
      <dgm:prSet/>
      <dgm:spPr/>
      <dgm:t>
        <a:bodyPr/>
        <a:lstStyle/>
        <a:p>
          <a:endParaRPr lang="en-US"/>
        </a:p>
      </dgm:t>
    </dgm:pt>
    <dgm:pt modelId="{233DCDB1-5287-4215-9EB5-A4BDE36E595E}" type="pres">
      <dgm:prSet presAssocID="{EFCE31B6-3059-49B4-9974-2DDBECC2A0D9}" presName="root" presStyleCnt="0">
        <dgm:presLayoutVars>
          <dgm:dir/>
          <dgm:resizeHandles val="exact"/>
        </dgm:presLayoutVars>
      </dgm:prSet>
      <dgm:spPr/>
    </dgm:pt>
    <dgm:pt modelId="{5D7C78B6-F0B8-423D-AD4B-F3F407835584}" type="pres">
      <dgm:prSet presAssocID="{3959D04C-B156-4688-A386-6393BC8221B0}" presName="compNode" presStyleCnt="0"/>
      <dgm:spPr/>
    </dgm:pt>
    <dgm:pt modelId="{5550000B-3C03-4514-9CE7-58901F5FF9A7}" type="pres">
      <dgm:prSet presAssocID="{3959D04C-B156-4688-A386-6393BC8221B0}" presName="bgRect" presStyleLbl="bgShp" presStyleIdx="0" presStyleCnt="4"/>
      <dgm:spPr/>
    </dgm:pt>
    <dgm:pt modelId="{77D3C9E8-DCE6-4D43-9187-087BFFE0B76F}" type="pres">
      <dgm:prSet presAssocID="{3959D04C-B156-4688-A386-6393BC8221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38BFBAE5-F512-4898-9764-9BDA76F3E8FB}" type="pres">
      <dgm:prSet presAssocID="{3959D04C-B156-4688-A386-6393BC8221B0}" presName="spaceRect" presStyleCnt="0"/>
      <dgm:spPr/>
    </dgm:pt>
    <dgm:pt modelId="{A39DAD9E-B6A0-4931-9A3E-22581944999F}" type="pres">
      <dgm:prSet presAssocID="{3959D04C-B156-4688-A386-6393BC8221B0}" presName="parTx" presStyleLbl="revTx" presStyleIdx="0" presStyleCnt="4" custScaleX="100000">
        <dgm:presLayoutVars>
          <dgm:chMax val="0"/>
          <dgm:chPref val="0"/>
        </dgm:presLayoutVars>
      </dgm:prSet>
      <dgm:spPr/>
    </dgm:pt>
    <dgm:pt modelId="{87580D61-CDA4-4D3F-8FE5-42086BAD7E2F}" type="pres">
      <dgm:prSet presAssocID="{17DB1826-5560-4EB7-9010-30949FA5A703}" presName="sibTrans" presStyleCnt="0"/>
      <dgm:spPr/>
    </dgm:pt>
    <dgm:pt modelId="{6C5D711F-1A37-46D1-93BB-9D4D7E10B880}" type="pres">
      <dgm:prSet presAssocID="{5F97D2E4-2C9E-440B-B5B4-515414E649FE}" presName="compNode" presStyleCnt="0"/>
      <dgm:spPr/>
    </dgm:pt>
    <dgm:pt modelId="{96534B39-64C0-4722-846D-564037BADE1C}" type="pres">
      <dgm:prSet presAssocID="{5F97D2E4-2C9E-440B-B5B4-515414E649FE}" presName="bgRect" presStyleLbl="bgShp" presStyleIdx="1" presStyleCnt="4"/>
      <dgm:spPr/>
    </dgm:pt>
    <dgm:pt modelId="{C97E64FD-4D12-47DF-9FD8-A9AB2AAE0F59}" type="pres">
      <dgm:prSet presAssocID="{5F97D2E4-2C9E-440B-B5B4-515414E649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B469DC20-AA40-47C7-8FBA-1DA2F04DF524}" type="pres">
      <dgm:prSet presAssocID="{5F97D2E4-2C9E-440B-B5B4-515414E649FE}" presName="spaceRect" presStyleCnt="0"/>
      <dgm:spPr/>
    </dgm:pt>
    <dgm:pt modelId="{EC504651-5141-485A-A269-1799B27C83AF}" type="pres">
      <dgm:prSet presAssocID="{5F97D2E4-2C9E-440B-B5B4-515414E649FE}" presName="parTx" presStyleLbl="revTx" presStyleIdx="1" presStyleCnt="4">
        <dgm:presLayoutVars>
          <dgm:chMax val="0"/>
          <dgm:chPref val="0"/>
        </dgm:presLayoutVars>
      </dgm:prSet>
      <dgm:spPr/>
    </dgm:pt>
    <dgm:pt modelId="{7708E5F7-1AA9-4240-9DE2-737928869683}" type="pres">
      <dgm:prSet presAssocID="{06814531-4448-43D7-A635-1068F432EB31}" presName="sibTrans" presStyleCnt="0"/>
      <dgm:spPr/>
    </dgm:pt>
    <dgm:pt modelId="{EF81B1A9-9B97-4F4C-882B-1084D25DE89F}" type="pres">
      <dgm:prSet presAssocID="{BCD2B4BC-FCF2-4344-95CB-0E04831370FC}" presName="compNode" presStyleCnt="0"/>
      <dgm:spPr/>
    </dgm:pt>
    <dgm:pt modelId="{8C296946-04E9-4983-9E55-243C145C2FD5}" type="pres">
      <dgm:prSet presAssocID="{BCD2B4BC-FCF2-4344-95CB-0E04831370FC}" presName="bgRect" presStyleLbl="bgShp" presStyleIdx="2" presStyleCnt="4"/>
      <dgm:spPr/>
    </dgm:pt>
    <dgm:pt modelId="{F53E230B-6907-437B-9367-654550E70CE7}" type="pres">
      <dgm:prSet presAssocID="{BCD2B4BC-FCF2-4344-95CB-0E04831370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D66CCB4-516D-4856-A597-104C63D1324C}" type="pres">
      <dgm:prSet presAssocID="{BCD2B4BC-FCF2-4344-95CB-0E04831370FC}" presName="spaceRect" presStyleCnt="0"/>
      <dgm:spPr/>
    </dgm:pt>
    <dgm:pt modelId="{EF560A5A-8FBE-48A1-AEAC-13063C959755}" type="pres">
      <dgm:prSet presAssocID="{BCD2B4BC-FCF2-4344-95CB-0E04831370FC}" presName="parTx" presStyleLbl="revTx" presStyleIdx="2" presStyleCnt="4">
        <dgm:presLayoutVars>
          <dgm:chMax val="0"/>
          <dgm:chPref val="0"/>
        </dgm:presLayoutVars>
      </dgm:prSet>
      <dgm:spPr/>
    </dgm:pt>
    <dgm:pt modelId="{EFE4DF5D-03C8-4CF2-966F-307E0F739879}" type="pres">
      <dgm:prSet presAssocID="{02FCFF7A-DC99-4917-A27C-8E89835AB4B1}" presName="sibTrans" presStyleCnt="0"/>
      <dgm:spPr/>
    </dgm:pt>
    <dgm:pt modelId="{06C0551D-9F23-4FD1-A9B6-02C04082CAA4}" type="pres">
      <dgm:prSet presAssocID="{8917488D-7267-4DEE-BEA2-A3AF042F96B0}" presName="compNode" presStyleCnt="0"/>
      <dgm:spPr/>
    </dgm:pt>
    <dgm:pt modelId="{45809523-6F0A-4891-9C6A-220D99C8E54A}" type="pres">
      <dgm:prSet presAssocID="{8917488D-7267-4DEE-BEA2-A3AF042F96B0}" presName="bgRect" presStyleLbl="bgShp" presStyleIdx="3" presStyleCnt="4"/>
      <dgm:spPr/>
    </dgm:pt>
    <dgm:pt modelId="{CB8CC272-0592-4787-B589-7A535BF48D40}" type="pres">
      <dgm:prSet presAssocID="{8917488D-7267-4DEE-BEA2-A3AF042F96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B6F254FA-CCE3-4DFB-8BC5-197B299D040F}" type="pres">
      <dgm:prSet presAssocID="{8917488D-7267-4DEE-BEA2-A3AF042F96B0}" presName="spaceRect" presStyleCnt="0"/>
      <dgm:spPr/>
    </dgm:pt>
    <dgm:pt modelId="{4DAE36B5-BCE4-43E9-A41D-2CB44E06C8EE}" type="pres">
      <dgm:prSet presAssocID="{8917488D-7267-4DEE-BEA2-A3AF042F96B0}" presName="parTx" presStyleLbl="revTx" presStyleIdx="3" presStyleCnt="4">
        <dgm:presLayoutVars>
          <dgm:chMax val="0"/>
          <dgm:chPref val="0"/>
        </dgm:presLayoutVars>
      </dgm:prSet>
      <dgm:spPr/>
    </dgm:pt>
  </dgm:ptLst>
  <dgm:cxnLst>
    <dgm:cxn modelId="{763B9D0B-F9FA-44CE-BD64-2342E712F7B5}" srcId="{EFCE31B6-3059-49B4-9974-2DDBECC2A0D9}" destId="{BCD2B4BC-FCF2-4344-95CB-0E04831370FC}" srcOrd="2" destOrd="0" parTransId="{D55FFF75-9051-4CD6-BB34-FC254DBE5812}" sibTransId="{02FCFF7A-DC99-4917-A27C-8E89835AB4B1}"/>
    <dgm:cxn modelId="{CCEDC652-A785-46D3-9A10-E5521B32E46B}" type="presOf" srcId="{8917488D-7267-4DEE-BEA2-A3AF042F96B0}" destId="{4DAE36B5-BCE4-43E9-A41D-2CB44E06C8EE}" srcOrd="0" destOrd="0" presId="urn:microsoft.com/office/officeart/2018/2/layout/IconVerticalSolidList"/>
    <dgm:cxn modelId="{0328598A-D71F-4712-BFDF-4B693F343CA1}" type="presOf" srcId="{BCD2B4BC-FCF2-4344-95CB-0E04831370FC}" destId="{EF560A5A-8FBE-48A1-AEAC-13063C959755}" srcOrd="0" destOrd="0" presId="urn:microsoft.com/office/officeart/2018/2/layout/IconVerticalSolidList"/>
    <dgm:cxn modelId="{73F5378C-4B0E-4064-ADD2-779DA2ECC1FD}" srcId="{EFCE31B6-3059-49B4-9974-2DDBECC2A0D9}" destId="{8917488D-7267-4DEE-BEA2-A3AF042F96B0}" srcOrd="3" destOrd="0" parTransId="{3BEAE117-8889-45BC-8586-F45DC40D3917}" sibTransId="{A1822DE2-C385-4A52-ADC4-564BED609BD5}"/>
    <dgm:cxn modelId="{06B4E4A0-FBC1-49EF-850A-0A13FCFF48AB}" srcId="{EFCE31B6-3059-49B4-9974-2DDBECC2A0D9}" destId="{5F97D2E4-2C9E-440B-B5B4-515414E649FE}" srcOrd="1" destOrd="0" parTransId="{B98093A5-109A-47FB-8C4B-37FA606976DE}" sibTransId="{06814531-4448-43D7-A635-1068F432EB31}"/>
    <dgm:cxn modelId="{9D9441AF-BCFB-4B46-96FF-68D01BB77170}" type="presOf" srcId="{EFCE31B6-3059-49B4-9974-2DDBECC2A0D9}" destId="{233DCDB1-5287-4215-9EB5-A4BDE36E595E}" srcOrd="0" destOrd="0" presId="urn:microsoft.com/office/officeart/2018/2/layout/IconVerticalSolidList"/>
    <dgm:cxn modelId="{245F6CCA-F1D6-4F7B-A430-56784740F92B}" srcId="{EFCE31B6-3059-49B4-9974-2DDBECC2A0D9}" destId="{3959D04C-B156-4688-A386-6393BC8221B0}" srcOrd="0" destOrd="0" parTransId="{5101436F-691B-41DD-B27E-E69EB86F3510}" sibTransId="{17DB1826-5560-4EB7-9010-30949FA5A703}"/>
    <dgm:cxn modelId="{7B5306CF-EBE5-41D2-83A8-B00FA289BDC2}" type="presOf" srcId="{5F97D2E4-2C9E-440B-B5B4-515414E649FE}" destId="{EC504651-5141-485A-A269-1799B27C83AF}" srcOrd="0" destOrd="0" presId="urn:microsoft.com/office/officeart/2018/2/layout/IconVerticalSolidList"/>
    <dgm:cxn modelId="{96415DE9-DA65-41DF-B468-20105F49A79A}" type="presOf" srcId="{3959D04C-B156-4688-A386-6393BC8221B0}" destId="{A39DAD9E-B6A0-4931-9A3E-22581944999F}" srcOrd="0" destOrd="0" presId="urn:microsoft.com/office/officeart/2018/2/layout/IconVerticalSolidList"/>
    <dgm:cxn modelId="{8207640B-DF0D-4912-991F-CB7A4B921EE4}" type="presParOf" srcId="{233DCDB1-5287-4215-9EB5-A4BDE36E595E}" destId="{5D7C78B6-F0B8-423D-AD4B-F3F407835584}" srcOrd="0" destOrd="0" presId="urn:microsoft.com/office/officeart/2018/2/layout/IconVerticalSolidList"/>
    <dgm:cxn modelId="{7E7FF835-A915-4F29-8D93-145603F6CCEC}" type="presParOf" srcId="{5D7C78B6-F0B8-423D-AD4B-F3F407835584}" destId="{5550000B-3C03-4514-9CE7-58901F5FF9A7}" srcOrd="0" destOrd="0" presId="urn:microsoft.com/office/officeart/2018/2/layout/IconVerticalSolidList"/>
    <dgm:cxn modelId="{D8AD0983-CC7E-4DA7-9D49-7D43BE75C8E6}" type="presParOf" srcId="{5D7C78B6-F0B8-423D-AD4B-F3F407835584}" destId="{77D3C9E8-DCE6-4D43-9187-087BFFE0B76F}" srcOrd="1" destOrd="0" presId="urn:microsoft.com/office/officeart/2018/2/layout/IconVerticalSolidList"/>
    <dgm:cxn modelId="{DC9635F5-F79C-4B49-B5C2-344C1EF24088}" type="presParOf" srcId="{5D7C78B6-F0B8-423D-AD4B-F3F407835584}" destId="{38BFBAE5-F512-4898-9764-9BDA76F3E8FB}" srcOrd="2" destOrd="0" presId="urn:microsoft.com/office/officeart/2018/2/layout/IconVerticalSolidList"/>
    <dgm:cxn modelId="{D62B0D8A-349F-4DF1-ABA7-4F9C7D669739}" type="presParOf" srcId="{5D7C78B6-F0B8-423D-AD4B-F3F407835584}" destId="{A39DAD9E-B6A0-4931-9A3E-22581944999F}" srcOrd="3" destOrd="0" presId="urn:microsoft.com/office/officeart/2018/2/layout/IconVerticalSolidList"/>
    <dgm:cxn modelId="{1C824574-6EAD-494B-95A6-F86A569862E1}" type="presParOf" srcId="{233DCDB1-5287-4215-9EB5-A4BDE36E595E}" destId="{87580D61-CDA4-4D3F-8FE5-42086BAD7E2F}" srcOrd="1" destOrd="0" presId="urn:microsoft.com/office/officeart/2018/2/layout/IconVerticalSolidList"/>
    <dgm:cxn modelId="{8FA66617-A30A-4498-B4EE-A352FCD27215}" type="presParOf" srcId="{233DCDB1-5287-4215-9EB5-A4BDE36E595E}" destId="{6C5D711F-1A37-46D1-93BB-9D4D7E10B880}" srcOrd="2" destOrd="0" presId="urn:microsoft.com/office/officeart/2018/2/layout/IconVerticalSolidList"/>
    <dgm:cxn modelId="{FC7BCEB6-344E-44EE-97C7-77D987DE1CCA}" type="presParOf" srcId="{6C5D711F-1A37-46D1-93BB-9D4D7E10B880}" destId="{96534B39-64C0-4722-846D-564037BADE1C}" srcOrd="0" destOrd="0" presId="urn:microsoft.com/office/officeart/2018/2/layout/IconVerticalSolidList"/>
    <dgm:cxn modelId="{995378AE-E956-42A7-90D1-8EFDB388BEE4}" type="presParOf" srcId="{6C5D711F-1A37-46D1-93BB-9D4D7E10B880}" destId="{C97E64FD-4D12-47DF-9FD8-A9AB2AAE0F59}" srcOrd="1" destOrd="0" presId="urn:microsoft.com/office/officeart/2018/2/layout/IconVerticalSolidList"/>
    <dgm:cxn modelId="{960D81E6-A32C-483D-8415-CFEE9478BE49}" type="presParOf" srcId="{6C5D711F-1A37-46D1-93BB-9D4D7E10B880}" destId="{B469DC20-AA40-47C7-8FBA-1DA2F04DF524}" srcOrd="2" destOrd="0" presId="urn:microsoft.com/office/officeart/2018/2/layout/IconVerticalSolidList"/>
    <dgm:cxn modelId="{285F19D5-C7AF-45E5-9A72-F0DB358638E8}" type="presParOf" srcId="{6C5D711F-1A37-46D1-93BB-9D4D7E10B880}" destId="{EC504651-5141-485A-A269-1799B27C83AF}" srcOrd="3" destOrd="0" presId="urn:microsoft.com/office/officeart/2018/2/layout/IconVerticalSolidList"/>
    <dgm:cxn modelId="{07EF06A5-4972-4975-A325-F8CF12D2BE1B}" type="presParOf" srcId="{233DCDB1-5287-4215-9EB5-A4BDE36E595E}" destId="{7708E5F7-1AA9-4240-9DE2-737928869683}" srcOrd="3" destOrd="0" presId="urn:microsoft.com/office/officeart/2018/2/layout/IconVerticalSolidList"/>
    <dgm:cxn modelId="{CF002135-5D9D-4EF6-AE51-F26A1D49FBC9}" type="presParOf" srcId="{233DCDB1-5287-4215-9EB5-A4BDE36E595E}" destId="{EF81B1A9-9B97-4F4C-882B-1084D25DE89F}" srcOrd="4" destOrd="0" presId="urn:microsoft.com/office/officeart/2018/2/layout/IconVerticalSolidList"/>
    <dgm:cxn modelId="{4D5B41FD-F6D6-4117-A2D7-143761E12EF8}" type="presParOf" srcId="{EF81B1A9-9B97-4F4C-882B-1084D25DE89F}" destId="{8C296946-04E9-4983-9E55-243C145C2FD5}" srcOrd="0" destOrd="0" presId="urn:microsoft.com/office/officeart/2018/2/layout/IconVerticalSolidList"/>
    <dgm:cxn modelId="{7CEB70A6-5502-43DD-A519-15A0B0B6F87A}" type="presParOf" srcId="{EF81B1A9-9B97-4F4C-882B-1084D25DE89F}" destId="{F53E230B-6907-437B-9367-654550E70CE7}" srcOrd="1" destOrd="0" presId="urn:microsoft.com/office/officeart/2018/2/layout/IconVerticalSolidList"/>
    <dgm:cxn modelId="{11EF4114-1F72-4C57-A8F1-EF6697F4E88E}" type="presParOf" srcId="{EF81B1A9-9B97-4F4C-882B-1084D25DE89F}" destId="{6D66CCB4-516D-4856-A597-104C63D1324C}" srcOrd="2" destOrd="0" presId="urn:microsoft.com/office/officeart/2018/2/layout/IconVerticalSolidList"/>
    <dgm:cxn modelId="{EFD04C47-34A5-42B5-94D4-1B33CE96D283}" type="presParOf" srcId="{EF81B1A9-9B97-4F4C-882B-1084D25DE89F}" destId="{EF560A5A-8FBE-48A1-AEAC-13063C959755}" srcOrd="3" destOrd="0" presId="urn:microsoft.com/office/officeart/2018/2/layout/IconVerticalSolidList"/>
    <dgm:cxn modelId="{B090B5FE-566C-43EE-85C5-E79C44E32A80}" type="presParOf" srcId="{233DCDB1-5287-4215-9EB5-A4BDE36E595E}" destId="{EFE4DF5D-03C8-4CF2-966F-307E0F739879}" srcOrd="5" destOrd="0" presId="urn:microsoft.com/office/officeart/2018/2/layout/IconVerticalSolidList"/>
    <dgm:cxn modelId="{DB4C0530-408D-4963-A780-3641EAE9BC7D}" type="presParOf" srcId="{233DCDB1-5287-4215-9EB5-A4BDE36E595E}" destId="{06C0551D-9F23-4FD1-A9B6-02C04082CAA4}" srcOrd="6" destOrd="0" presId="urn:microsoft.com/office/officeart/2018/2/layout/IconVerticalSolidList"/>
    <dgm:cxn modelId="{CC686765-2EAF-405C-AF27-156CDC911D78}" type="presParOf" srcId="{06C0551D-9F23-4FD1-A9B6-02C04082CAA4}" destId="{45809523-6F0A-4891-9C6A-220D99C8E54A}" srcOrd="0" destOrd="0" presId="urn:microsoft.com/office/officeart/2018/2/layout/IconVerticalSolidList"/>
    <dgm:cxn modelId="{81F6607B-D0AE-44D3-9E4E-8BCCD5116D1E}" type="presParOf" srcId="{06C0551D-9F23-4FD1-A9B6-02C04082CAA4}" destId="{CB8CC272-0592-4787-B589-7A535BF48D40}" srcOrd="1" destOrd="0" presId="urn:microsoft.com/office/officeart/2018/2/layout/IconVerticalSolidList"/>
    <dgm:cxn modelId="{5854BEB0-7ECF-4852-8D6E-22AE455BBA55}" type="presParOf" srcId="{06C0551D-9F23-4FD1-A9B6-02C04082CAA4}" destId="{B6F254FA-CCE3-4DFB-8BC5-197B299D040F}" srcOrd="2" destOrd="0" presId="urn:microsoft.com/office/officeart/2018/2/layout/IconVerticalSolidList"/>
    <dgm:cxn modelId="{BBD470DA-F947-4657-BA67-C74A2D3E0F13}" type="presParOf" srcId="{06C0551D-9F23-4FD1-A9B6-02C04082CAA4}" destId="{4DAE36B5-BCE4-43E9-A41D-2CB44E06C8E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3EAFE-DD6B-4812-9C45-8FF8993DA87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DE373A-73EC-4536-9675-CF85053FDFD0}">
      <dgm:prSet/>
      <dgm:spPr>
        <a:solidFill>
          <a:schemeClr val="tx2">
            <a:lumMod val="40000"/>
            <a:lumOff val="60000"/>
          </a:schemeClr>
        </a:solidFill>
      </dgm:spPr>
      <dgm:t>
        <a:bodyPr/>
        <a:lstStyle/>
        <a:p>
          <a:r>
            <a:rPr lang="en-US" dirty="0">
              <a:latin typeface="Arial"/>
              <a:cs typeface="Arial"/>
            </a:rPr>
            <a:t>Safely withdraw the amount equal to 4% of savings during the year they retire.</a:t>
          </a:r>
        </a:p>
      </dgm:t>
    </dgm:pt>
    <dgm:pt modelId="{080BBAC5-21E8-41CB-8801-B36448B28A92}" type="parTrans" cxnId="{C1A8C1A8-36DD-4273-B45D-D73515834DC1}">
      <dgm:prSet/>
      <dgm:spPr/>
      <dgm:t>
        <a:bodyPr/>
        <a:lstStyle/>
        <a:p>
          <a:endParaRPr lang="en-US"/>
        </a:p>
      </dgm:t>
    </dgm:pt>
    <dgm:pt modelId="{3ADCE585-D313-4CD2-9C36-425E26A8B861}" type="sibTrans" cxnId="{C1A8C1A8-36DD-4273-B45D-D73515834DC1}">
      <dgm:prSet/>
      <dgm:spPr/>
      <dgm:t>
        <a:bodyPr/>
        <a:lstStyle/>
        <a:p>
          <a:endParaRPr lang="en-US"/>
        </a:p>
      </dgm:t>
    </dgm:pt>
    <dgm:pt modelId="{E6D4C8A8-957C-4C98-BCBA-81AD56D6FAEE}">
      <dgm:prSet/>
      <dgm:spPr>
        <a:solidFill>
          <a:schemeClr val="tx2">
            <a:lumMod val="60000"/>
            <a:lumOff val="40000"/>
          </a:schemeClr>
        </a:solidFill>
      </dgm:spPr>
      <dgm:t>
        <a:bodyPr/>
        <a:lstStyle/>
        <a:p>
          <a:r>
            <a:rPr lang="en-US" dirty="0">
              <a:latin typeface="Arial"/>
              <a:cs typeface="Arial"/>
            </a:rPr>
            <a:t>Adjust for inflation each subsequent year for 30 years.</a:t>
          </a:r>
        </a:p>
      </dgm:t>
    </dgm:pt>
    <dgm:pt modelId="{D9644A35-47B4-46B6-8C3C-6ABBE3E545EA}" type="parTrans" cxnId="{3E1F853E-1E9C-49F7-92D4-1921061B3203}">
      <dgm:prSet/>
      <dgm:spPr/>
      <dgm:t>
        <a:bodyPr/>
        <a:lstStyle/>
        <a:p>
          <a:endParaRPr lang="en-US"/>
        </a:p>
      </dgm:t>
    </dgm:pt>
    <dgm:pt modelId="{D6A14962-A1BB-409B-9C97-43E2952ED9A8}" type="sibTrans" cxnId="{3E1F853E-1E9C-49F7-92D4-1921061B3203}">
      <dgm:prSet/>
      <dgm:spPr/>
      <dgm:t>
        <a:bodyPr/>
        <a:lstStyle/>
        <a:p>
          <a:endParaRPr lang="en-US"/>
        </a:p>
      </dgm:t>
    </dgm:pt>
    <dgm:pt modelId="{EBD50856-4DDD-4082-B493-26283604572E}">
      <dgm:prSet/>
      <dgm:spPr>
        <a:solidFill>
          <a:schemeClr val="tx2">
            <a:lumMod val="75000"/>
          </a:schemeClr>
        </a:solidFill>
      </dgm:spPr>
      <dgm:t>
        <a:bodyPr/>
        <a:lstStyle/>
        <a:p>
          <a:r>
            <a:rPr lang="en-US" dirty="0">
              <a:latin typeface="Arial"/>
              <a:cs typeface="Arial"/>
            </a:rPr>
            <a:t>High probability of not outliving your money during a 30-year retirement.</a:t>
          </a:r>
        </a:p>
      </dgm:t>
    </dgm:pt>
    <dgm:pt modelId="{8D14AACC-4459-4154-B823-A211095F553E}" type="parTrans" cxnId="{3400142F-2CB9-4991-9C4C-C42D15A64C75}">
      <dgm:prSet/>
      <dgm:spPr/>
      <dgm:t>
        <a:bodyPr/>
        <a:lstStyle/>
        <a:p>
          <a:endParaRPr lang="en-US"/>
        </a:p>
      </dgm:t>
    </dgm:pt>
    <dgm:pt modelId="{9271A231-083C-439D-B098-F3D505EDB420}" type="sibTrans" cxnId="{3400142F-2CB9-4991-9C4C-C42D15A64C75}">
      <dgm:prSet/>
      <dgm:spPr/>
      <dgm:t>
        <a:bodyPr/>
        <a:lstStyle/>
        <a:p>
          <a:endParaRPr lang="en-US"/>
        </a:p>
      </dgm:t>
    </dgm:pt>
    <dgm:pt modelId="{159B436F-B0CF-4FA0-866C-6B78AA5270B2}">
      <dgm:prSet phldr="0"/>
      <dgm:spPr>
        <a:solidFill>
          <a:schemeClr val="tx2">
            <a:lumMod val="50000"/>
          </a:schemeClr>
        </a:solidFill>
      </dgm:spPr>
      <dgm:t>
        <a:bodyPr/>
        <a:lstStyle/>
        <a:p>
          <a:pPr rtl="0"/>
          <a:r>
            <a:rPr lang="en-US" dirty="0">
              <a:latin typeface="Arial"/>
              <a:cs typeface="Arial"/>
            </a:rPr>
            <a:t>Consider: How long you expect to live in retirement, how much you will need to live comfortably, lifestyle, and goals.</a:t>
          </a:r>
          <a:endParaRPr lang="en-US" dirty="0">
            <a:latin typeface="Avenir Next LT Pro Light"/>
            <a:cs typeface="Arial"/>
          </a:endParaRPr>
        </a:p>
      </dgm:t>
    </dgm:pt>
    <dgm:pt modelId="{C7520650-2568-4A6F-B146-C6A1E5F27849}" type="parTrans" cxnId="{DFF89DCC-4D60-406F-916C-6E1CEB192388}">
      <dgm:prSet/>
      <dgm:spPr/>
      <dgm:t>
        <a:bodyPr/>
        <a:lstStyle/>
        <a:p>
          <a:endParaRPr lang="en-US"/>
        </a:p>
      </dgm:t>
    </dgm:pt>
    <dgm:pt modelId="{82AC44B5-6E2F-43A6-A71E-4C7644BF128B}" type="sibTrans" cxnId="{DFF89DCC-4D60-406F-916C-6E1CEB192388}">
      <dgm:prSet/>
      <dgm:spPr/>
      <dgm:t>
        <a:bodyPr/>
        <a:lstStyle/>
        <a:p>
          <a:endParaRPr lang="en-US"/>
        </a:p>
      </dgm:t>
    </dgm:pt>
    <dgm:pt modelId="{1FDAF163-1D49-40AF-875D-327EC2C9E5E9}" type="pres">
      <dgm:prSet presAssocID="{42F3EAFE-DD6B-4812-9C45-8FF8993DA879}" presName="linear" presStyleCnt="0">
        <dgm:presLayoutVars>
          <dgm:animLvl val="lvl"/>
          <dgm:resizeHandles val="exact"/>
        </dgm:presLayoutVars>
      </dgm:prSet>
      <dgm:spPr/>
    </dgm:pt>
    <dgm:pt modelId="{84B8906F-9F0B-493D-A965-0242B65AF3A2}" type="pres">
      <dgm:prSet presAssocID="{4EDE373A-73EC-4536-9675-CF85053FDFD0}" presName="parentText" presStyleLbl="node1" presStyleIdx="0" presStyleCnt="4">
        <dgm:presLayoutVars>
          <dgm:chMax val="0"/>
          <dgm:bulletEnabled val="1"/>
        </dgm:presLayoutVars>
      </dgm:prSet>
      <dgm:spPr/>
    </dgm:pt>
    <dgm:pt modelId="{036D6809-4AD5-45A2-9A52-E0EFEC70664C}" type="pres">
      <dgm:prSet presAssocID="{3ADCE585-D313-4CD2-9C36-425E26A8B861}" presName="spacer" presStyleCnt="0"/>
      <dgm:spPr/>
    </dgm:pt>
    <dgm:pt modelId="{285F9055-2110-4B5A-B2D4-A625B6F5B1FE}" type="pres">
      <dgm:prSet presAssocID="{E6D4C8A8-957C-4C98-BCBA-81AD56D6FAEE}" presName="parentText" presStyleLbl="node1" presStyleIdx="1" presStyleCnt="4">
        <dgm:presLayoutVars>
          <dgm:chMax val="0"/>
          <dgm:bulletEnabled val="1"/>
        </dgm:presLayoutVars>
      </dgm:prSet>
      <dgm:spPr/>
    </dgm:pt>
    <dgm:pt modelId="{B1572790-12B5-4978-9B26-2DA332524859}" type="pres">
      <dgm:prSet presAssocID="{D6A14962-A1BB-409B-9C97-43E2952ED9A8}" presName="spacer" presStyleCnt="0"/>
      <dgm:spPr/>
    </dgm:pt>
    <dgm:pt modelId="{4CEA041D-522A-47F0-9E8E-688DC04AFD91}" type="pres">
      <dgm:prSet presAssocID="{EBD50856-4DDD-4082-B493-26283604572E}" presName="parentText" presStyleLbl="node1" presStyleIdx="2" presStyleCnt="4">
        <dgm:presLayoutVars>
          <dgm:chMax val="0"/>
          <dgm:bulletEnabled val="1"/>
        </dgm:presLayoutVars>
      </dgm:prSet>
      <dgm:spPr/>
    </dgm:pt>
    <dgm:pt modelId="{48A876A9-73DD-479C-ABD9-A47FC70E7307}" type="pres">
      <dgm:prSet presAssocID="{9271A231-083C-439D-B098-F3D505EDB420}" presName="spacer" presStyleCnt="0"/>
      <dgm:spPr/>
    </dgm:pt>
    <dgm:pt modelId="{9E0EEA90-5236-44C8-9B79-DAEDC67E8387}" type="pres">
      <dgm:prSet presAssocID="{159B436F-B0CF-4FA0-866C-6B78AA5270B2}" presName="parentText" presStyleLbl="node1" presStyleIdx="3" presStyleCnt="4">
        <dgm:presLayoutVars>
          <dgm:chMax val="0"/>
          <dgm:bulletEnabled val="1"/>
        </dgm:presLayoutVars>
      </dgm:prSet>
      <dgm:spPr/>
    </dgm:pt>
  </dgm:ptLst>
  <dgm:cxnLst>
    <dgm:cxn modelId="{3400142F-2CB9-4991-9C4C-C42D15A64C75}" srcId="{42F3EAFE-DD6B-4812-9C45-8FF8993DA879}" destId="{EBD50856-4DDD-4082-B493-26283604572E}" srcOrd="2" destOrd="0" parTransId="{8D14AACC-4459-4154-B823-A211095F553E}" sibTransId="{9271A231-083C-439D-B098-F3D505EDB420}"/>
    <dgm:cxn modelId="{56913631-472E-4A5F-85F6-BADA0CACD866}" type="presOf" srcId="{EBD50856-4DDD-4082-B493-26283604572E}" destId="{4CEA041D-522A-47F0-9E8E-688DC04AFD91}" srcOrd="0" destOrd="0" presId="urn:microsoft.com/office/officeart/2005/8/layout/vList2"/>
    <dgm:cxn modelId="{3E1F853E-1E9C-49F7-92D4-1921061B3203}" srcId="{42F3EAFE-DD6B-4812-9C45-8FF8993DA879}" destId="{E6D4C8A8-957C-4C98-BCBA-81AD56D6FAEE}" srcOrd="1" destOrd="0" parTransId="{D9644A35-47B4-46B6-8C3C-6ABBE3E545EA}" sibTransId="{D6A14962-A1BB-409B-9C97-43E2952ED9A8}"/>
    <dgm:cxn modelId="{7C0B2073-612A-4C5B-A2D5-BD623293BF64}" type="presOf" srcId="{159B436F-B0CF-4FA0-866C-6B78AA5270B2}" destId="{9E0EEA90-5236-44C8-9B79-DAEDC67E8387}" srcOrd="0" destOrd="0" presId="urn:microsoft.com/office/officeart/2005/8/layout/vList2"/>
    <dgm:cxn modelId="{260F087F-194B-4DA0-A296-FCA980D25E98}" type="presOf" srcId="{E6D4C8A8-957C-4C98-BCBA-81AD56D6FAEE}" destId="{285F9055-2110-4B5A-B2D4-A625B6F5B1FE}" srcOrd="0" destOrd="0" presId="urn:microsoft.com/office/officeart/2005/8/layout/vList2"/>
    <dgm:cxn modelId="{CD64C995-59E1-4913-84C0-E3FFEACB91D1}" type="presOf" srcId="{4EDE373A-73EC-4536-9675-CF85053FDFD0}" destId="{84B8906F-9F0B-493D-A965-0242B65AF3A2}" srcOrd="0" destOrd="0" presId="urn:microsoft.com/office/officeart/2005/8/layout/vList2"/>
    <dgm:cxn modelId="{C1A8C1A8-36DD-4273-B45D-D73515834DC1}" srcId="{42F3EAFE-DD6B-4812-9C45-8FF8993DA879}" destId="{4EDE373A-73EC-4536-9675-CF85053FDFD0}" srcOrd="0" destOrd="0" parTransId="{080BBAC5-21E8-41CB-8801-B36448B28A92}" sibTransId="{3ADCE585-D313-4CD2-9C36-425E26A8B861}"/>
    <dgm:cxn modelId="{5A86D1B0-50BE-4DD8-9E78-78179D96B500}" type="presOf" srcId="{42F3EAFE-DD6B-4812-9C45-8FF8993DA879}" destId="{1FDAF163-1D49-40AF-875D-327EC2C9E5E9}" srcOrd="0" destOrd="0" presId="urn:microsoft.com/office/officeart/2005/8/layout/vList2"/>
    <dgm:cxn modelId="{DFF89DCC-4D60-406F-916C-6E1CEB192388}" srcId="{42F3EAFE-DD6B-4812-9C45-8FF8993DA879}" destId="{159B436F-B0CF-4FA0-866C-6B78AA5270B2}" srcOrd="3" destOrd="0" parTransId="{C7520650-2568-4A6F-B146-C6A1E5F27849}" sibTransId="{82AC44B5-6E2F-43A6-A71E-4C7644BF128B}"/>
    <dgm:cxn modelId="{285194E9-24EE-4A07-AB33-0C9D396D7005}" type="presParOf" srcId="{1FDAF163-1D49-40AF-875D-327EC2C9E5E9}" destId="{84B8906F-9F0B-493D-A965-0242B65AF3A2}" srcOrd="0" destOrd="0" presId="urn:microsoft.com/office/officeart/2005/8/layout/vList2"/>
    <dgm:cxn modelId="{029B4370-4B45-4822-8551-34F588FABB8D}" type="presParOf" srcId="{1FDAF163-1D49-40AF-875D-327EC2C9E5E9}" destId="{036D6809-4AD5-45A2-9A52-E0EFEC70664C}" srcOrd="1" destOrd="0" presId="urn:microsoft.com/office/officeart/2005/8/layout/vList2"/>
    <dgm:cxn modelId="{FFFA4F39-E088-42AF-8D8E-D4098943F8B3}" type="presParOf" srcId="{1FDAF163-1D49-40AF-875D-327EC2C9E5E9}" destId="{285F9055-2110-4B5A-B2D4-A625B6F5B1FE}" srcOrd="2" destOrd="0" presId="urn:microsoft.com/office/officeart/2005/8/layout/vList2"/>
    <dgm:cxn modelId="{C1891FA8-F4A5-4C31-9BD9-B369D574727D}" type="presParOf" srcId="{1FDAF163-1D49-40AF-875D-327EC2C9E5E9}" destId="{B1572790-12B5-4978-9B26-2DA332524859}" srcOrd="3" destOrd="0" presId="urn:microsoft.com/office/officeart/2005/8/layout/vList2"/>
    <dgm:cxn modelId="{4F3B173D-3665-4604-AC85-159633031D4E}" type="presParOf" srcId="{1FDAF163-1D49-40AF-875D-327EC2C9E5E9}" destId="{4CEA041D-522A-47F0-9E8E-688DC04AFD91}" srcOrd="4" destOrd="0" presId="urn:microsoft.com/office/officeart/2005/8/layout/vList2"/>
    <dgm:cxn modelId="{D7155C1F-144B-4D0E-9BE2-58409B88C024}" type="presParOf" srcId="{1FDAF163-1D49-40AF-875D-327EC2C9E5E9}" destId="{48A876A9-73DD-479C-ABD9-A47FC70E7307}" srcOrd="5" destOrd="0" presId="urn:microsoft.com/office/officeart/2005/8/layout/vList2"/>
    <dgm:cxn modelId="{36717225-6A8E-4427-AC40-1AED1F8F1A75}" type="presParOf" srcId="{1FDAF163-1D49-40AF-875D-327EC2C9E5E9}" destId="{9E0EEA90-5236-44C8-9B79-DAEDC67E838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267E-7737-49E7-8548-BB23979E66C9}">
      <dsp:nvSpPr>
        <dsp:cNvPr id="0" name=""/>
        <dsp:cNvSpPr/>
      </dsp:nvSpPr>
      <dsp:spPr>
        <a:xfrm>
          <a:off x="0" y="14732"/>
          <a:ext cx="6045562" cy="1085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Retirement is all about planning ahead</a:t>
          </a:r>
          <a:r>
            <a:rPr lang="en-US" sz="1800" kern="1200" dirty="0">
              <a:latin typeface="Avenir Next LT Pro Light"/>
            </a:rPr>
            <a:t>.</a:t>
          </a:r>
          <a:endParaRPr lang="en-US" sz="1800" kern="1200" dirty="0"/>
        </a:p>
      </dsp:txBody>
      <dsp:txXfrm>
        <a:off x="53002" y="67734"/>
        <a:ext cx="5939558" cy="979756"/>
      </dsp:txXfrm>
    </dsp:sp>
    <dsp:sp modelId="{59D64817-B2DC-4F73-8834-532D3610E772}">
      <dsp:nvSpPr>
        <dsp:cNvPr id="0" name=""/>
        <dsp:cNvSpPr/>
      </dsp:nvSpPr>
      <dsp:spPr>
        <a:xfrm>
          <a:off x="0" y="1267532"/>
          <a:ext cx="6045562" cy="1085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Retirement refers to the point in which an individual chooses to leave the workforce for good to collect their social security benefits</a:t>
          </a:r>
          <a:r>
            <a:rPr lang="en-US" sz="1800" kern="1200" dirty="0">
              <a:latin typeface="Avenir Next LT Pro Light"/>
            </a:rPr>
            <a:t>.</a:t>
          </a:r>
          <a:endParaRPr lang="en-US" sz="1800" kern="1200" dirty="0"/>
        </a:p>
      </dsp:txBody>
      <dsp:txXfrm>
        <a:off x="53002" y="1320534"/>
        <a:ext cx="5939558" cy="979756"/>
      </dsp:txXfrm>
    </dsp:sp>
    <dsp:sp modelId="{4F64CF99-DE51-4E33-AF80-18873D97BCA1}">
      <dsp:nvSpPr>
        <dsp:cNvPr id="0" name=""/>
        <dsp:cNvSpPr/>
      </dsp:nvSpPr>
      <dsp:spPr>
        <a:xfrm>
          <a:off x="0" y="2520332"/>
          <a:ext cx="6045562" cy="1085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Around 10-15% of your income per year </a:t>
          </a:r>
          <a:r>
            <a:rPr lang="en-US" sz="1800" kern="1200" dirty="0">
              <a:latin typeface="Avenir Next LT Pro Light"/>
            </a:rPr>
            <a:t>should go into</a:t>
          </a:r>
          <a:r>
            <a:rPr lang="en-US" sz="1800" kern="1200" dirty="0"/>
            <a:t> retirement</a:t>
          </a:r>
          <a:r>
            <a:rPr lang="en-US" sz="1800" kern="1200" dirty="0">
              <a:latin typeface="Avenir Next LT Pro Light"/>
            </a:rPr>
            <a:t>.</a:t>
          </a:r>
          <a:endParaRPr lang="en-US" sz="1800" kern="1200" dirty="0"/>
        </a:p>
      </dsp:txBody>
      <dsp:txXfrm>
        <a:off x="53002" y="2573334"/>
        <a:ext cx="5939558" cy="979756"/>
      </dsp:txXfrm>
    </dsp:sp>
    <dsp:sp modelId="{EB05C79D-0A9D-4EEB-855F-7348C970C439}">
      <dsp:nvSpPr>
        <dsp:cNvPr id="0" name=""/>
        <dsp:cNvSpPr/>
      </dsp:nvSpPr>
      <dsp:spPr>
        <a:xfrm>
          <a:off x="0" y="3773132"/>
          <a:ext cx="6045562" cy="10857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average age range people retire is 61-67 years old</a:t>
          </a:r>
          <a:r>
            <a:rPr lang="en-US" sz="1800" kern="1200" dirty="0">
              <a:latin typeface="Avenir Next LT Pro Light"/>
            </a:rPr>
            <a:t>.</a:t>
          </a:r>
          <a:endParaRPr lang="en-US" sz="1800" kern="1200" dirty="0"/>
        </a:p>
      </dsp:txBody>
      <dsp:txXfrm>
        <a:off x="53002" y="3826134"/>
        <a:ext cx="5939558" cy="97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1AA34-0051-4FB2-982C-C18CDABA687F}">
      <dsp:nvSpPr>
        <dsp:cNvPr id="0" name=""/>
        <dsp:cNvSpPr/>
      </dsp:nvSpPr>
      <dsp:spPr>
        <a:xfrm>
          <a:off x="0" y="37551"/>
          <a:ext cx="5878867" cy="14641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Important to </a:t>
          </a:r>
          <a:r>
            <a:rPr lang="en-US" sz="1800" i="1" kern="1200" dirty="0"/>
            <a:t>start </a:t>
          </a:r>
          <a:r>
            <a:rPr lang="en-US" sz="1800" kern="1200" dirty="0">
              <a:latin typeface="Avenir Next LT Pro Light"/>
            </a:rPr>
            <a:t>now. Opportunity</a:t>
          </a:r>
          <a:r>
            <a:rPr lang="en-US" sz="1800" kern="1200" dirty="0"/>
            <a:t> to build up savings.</a:t>
          </a:r>
          <a:endParaRPr lang="en-US" sz="1800" kern="1200" dirty="0">
            <a:latin typeface="Avenir Next LT Pro Light"/>
          </a:endParaRPr>
        </a:p>
      </dsp:txBody>
      <dsp:txXfrm>
        <a:off x="71475" y="109026"/>
        <a:ext cx="5735917" cy="1321223"/>
      </dsp:txXfrm>
    </dsp:sp>
    <dsp:sp modelId="{E94647F0-1E20-4CA4-8D5B-02F93C0987A7}">
      <dsp:nvSpPr>
        <dsp:cNvPr id="0" name=""/>
        <dsp:cNvSpPr/>
      </dsp:nvSpPr>
      <dsp:spPr>
        <a:xfrm>
          <a:off x="0" y="1480480"/>
          <a:ext cx="5878867" cy="1464173"/>
        </a:xfrm>
        <a:prstGeom prst="roundRect">
          <a:avLst/>
        </a:prstGeom>
        <a:solidFill>
          <a:schemeClr val="accent2">
            <a:hueOff val="777436"/>
            <a:satOff val="-4444"/>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As working teenagers, we have been exposed to stock investments, creating a savings account, Pay Yourself First, compound interest, etc. to build up money</a:t>
          </a:r>
          <a:r>
            <a:rPr lang="en-US" sz="1800" kern="1200" dirty="0">
              <a:latin typeface="Avenir Next LT Pro Light"/>
            </a:rPr>
            <a:t> over a longer period of time.</a:t>
          </a:r>
          <a:endParaRPr lang="en-US" sz="1800" kern="1200" dirty="0"/>
        </a:p>
      </dsp:txBody>
      <dsp:txXfrm>
        <a:off x="71475" y="1551955"/>
        <a:ext cx="5735917" cy="1321223"/>
      </dsp:txXfrm>
    </dsp:sp>
    <dsp:sp modelId="{5A5EBEFC-D1E4-45E5-9E36-0549C43F4889}">
      <dsp:nvSpPr>
        <dsp:cNvPr id="0" name=""/>
        <dsp:cNvSpPr/>
      </dsp:nvSpPr>
      <dsp:spPr>
        <a:xfrm>
          <a:off x="0" y="2958997"/>
          <a:ext cx="5878867" cy="1464173"/>
        </a:xfrm>
        <a:prstGeom prst="roundRect">
          <a:avLst/>
        </a:prstGeom>
        <a:solidFill>
          <a:schemeClr val="accent2">
            <a:hueOff val="1554871"/>
            <a:satOff val="-8887"/>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With Social Security decreasing each year and the age of retirement increasing, there are less benefits for us to look forward to as a senior citizen.</a:t>
          </a:r>
          <a:r>
            <a:rPr lang="en-US" sz="1800" kern="1200" dirty="0">
              <a:latin typeface="Avenir Next LT Pro Light"/>
            </a:rPr>
            <a:t> </a:t>
          </a:r>
          <a:r>
            <a:rPr lang="en-US" sz="1800" kern="1200" dirty="0"/>
            <a:t>Important to "begin with the end in mind" especially as we advance to post-secondary education.</a:t>
          </a:r>
        </a:p>
      </dsp:txBody>
      <dsp:txXfrm>
        <a:off x="71475" y="3030472"/>
        <a:ext cx="5735917" cy="1321223"/>
      </dsp:txXfrm>
    </dsp:sp>
    <dsp:sp modelId="{87F63245-1566-4212-AA04-18B3F451E5E9}">
      <dsp:nvSpPr>
        <dsp:cNvPr id="0" name=""/>
        <dsp:cNvSpPr/>
      </dsp:nvSpPr>
      <dsp:spPr>
        <a:xfrm>
          <a:off x="0" y="4437514"/>
          <a:ext cx="5878867" cy="1464173"/>
        </a:xfrm>
        <a:prstGeom prst="roundRect">
          <a:avLst/>
        </a:prstGeom>
        <a:solidFill>
          <a:schemeClr val="accent2">
            <a:hueOff val="2332307"/>
            <a:satOff val="-13331"/>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Researching this information allows us to get a better idea on how to work on retirement </a:t>
          </a:r>
          <a:r>
            <a:rPr lang="en-US" sz="1800" kern="1200" dirty="0">
              <a:latin typeface="Avenir Next LT Pro Light"/>
            </a:rPr>
            <a:t>planning. </a:t>
          </a:r>
        </a:p>
        <a:p>
          <a:pPr marL="0" lvl="0" indent="0" algn="l" defTabSz="800100" rtl="0">
            <a:lnSpc>
              <a:spcPct val="90000"/>
            </a:lnSpc>
            <a:spcBef>
              <a:spcPct val="0"/>
            </a:spcBef>
            <a:spcAft>
              <a:spcPct val="35000"/>
            </a:spcAft>
            <a:buNone/>
          </a:pPr>
          <a:r>
            <a:rPr lang="en-US" sz="1800" kern="1200" dirty="0">
              <a:latin typeface="Avenir Next LT Pro Light"/>
            </a:rPr>
            <a:t>Essential</a:t>
          </a:r>
          <a:r>
            <a:rPr lang="en-US" sz="1800" kern="1200" dirty="0"/>
            <a:t> for </a:t>
          </a:r>
          <a:r>
            <a:rPr lang="en-US" sz="1800" kern="1200" dirty="0">
              <a:latin typeface="Avenir Next LT Pro Light"/>
            </a:rPr>
            <a:t>our future</a:t>
          </a:r>
          <a:r>
            <a:rPr lang="en-US" sz="1800" kern="1200" dirty="0"/>
            <a:t> financial outlook.</a:t>
          </a:r>
        </a:p>
      </dsp:txBody>
      <dsp:txXfrm>
        <a:off x="71475" y="4508989"/>
        <a:ext cx="5735917" cy="132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0000B-3C03-4514-9CE7-58901F5FF9A7}">
      <dsp:nvSpPr>
        <dsp:cNvPr id="0" name=""/>
        <dsp:cNvSpPr/>
      </dsp:nvSpPr>
      <dsp:spPr>
        <a:xfrm>
          <a:off x="0" y="1648"/>
          <a:ext cx="11096917" cy="835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3C9E8-DCE6-4D43-9187-087BFFE0B76F}">
      <dsp:nvSpPr>
        <dsp:cNvPr id="0" name=""/>
        <dsp:cNvSpPr/>
      </dsp:nvSpPr>
      <dsp:spPr>
        <a:xfrm>
          <a:off x="252686" y="189596"/>
          <a:ext cx="459430" cy="4594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9DAD9E-B6A0-4931-9A3E-22581944999F}">
      <dsp:nvSpPr>
        <dsp:cNvPr id="0" name=""/>
        <dsp:cNvSpPr/>
      </dsp:nvSpPr>
      <dsp:spPr>
        <a:xfrm>
          <a:off x="964803" y="1648"/>
          <a:ext cx="10132114" cy="83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05" tIns="88405" rIns="88405" bIns="88405" numCol="1" spcCol="1270" anchor="ctr" anchorCtr="0">
          <a:noAutofit/>
        </a:bodyPr>
        <a:lstStyle/>
        <a:p>
          <a:pPr marL="0" lvl="0" indent="0" algn="l" defTabSz="711200">
            <a:lnSpc>
              <a:spcPct val="90000"/>
            </a:lnSpc>
            <a:spcBef>
              <a:spcPct val="0"/>
            </a:spcBef>
            <a:spcAft>
              <a:spcPct val="35000"/>
            </a:spcAft>
            <a:buNone/>
          </a:pPr>
          <a:r>
            <a:rPr lang="en-US" sz="1600" b="1" kern="1200" dirty="0"/>
            <a:t>Pay Yourself First: </a:t>
          </a:r>
          <a:r>
            <a:rPr lang="en-US" sz="1600" kern="1200" dirty="0"/>
            <a:t>This is the idea that before using money towards other things, you should put money into your savings account first. Making this a habit can make saving money feel a lot easier.</a:t>
          </a:r>
        </a:p>
      </dsp:txBody>
      <dsp:txXfrm>
        <a:off x="964803" y="1648"/>
        <a:ext cx="10132114" cy="835327"/>
      </dsp:txXfrm>
    </dsp:sp>
    <dsp:sp modelId="{96534B39-64C0-4722-846D-564037BADE1C}">
      <dsp:nvSpPr>
        <dsp:cNvPr id="0" name=""/>
        <dsp:cNvSpPr/>
      </dsp:nvSpPr>
      <dsp:spPr>
        <a:xfrm>
          <a:off x="0" y="1045807"/>
          <a:ext cx="11096917" cy="835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E64FD-4D12-47DF-9FD8-A9AB2AAE0F59}">
      <dsp:nvSpPr>
        <dsp:cNvPr id="0" name=""/>
        <dsp:cNvSpPr/>
      </dsp:nvSpPr>
      <dsp:spPr>
        <a:xfrm>
          <a:off x="252686" y="1233755"/>
          <a:ext cx="459430" cy="4594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504651-5141-485A-A269-1799B27C83AF}">
      <dsp:nvSpPr>
        <dsp:cNvPr id="0" name=""/>
        <dsp:cNvSpPr/>
      </dsp:nvSpPr>
      <dsp:spPr>
        <a:xfrm>
          <a:off x="964803" y="1045807"/>
          <a:ext cx="10132114" cy="83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05" tIns="88405" rIns="88405" bIns="88405" numCol="1" spcCol="1270" anchor="ctr" anchorCtr="0">
          <a:noAutofit/>
        </a:bodyPr>
        <a:lstStyle/>
        <a:p>
          <a:pPr marL="0" lvl="0" indent="0" algn="l" defTabSz="711200">
            <a:lnSpc>
              <a:spcPct val="90000"/>
            </a:lnSpc>
            <a:spcBef>
              <a:spcPct val="0"/>
            </a:spcBef>
            <a:spcAft>
              <a:spcPct val="35000"/>
            </a:spcAft>
            <a:buNone/>
          </a:pPr>
          <a:r>
            <a:rPr lang="en-US" sz="1600" b="1" kern="1200" dirty="0"/>
            <a:t>Emergency Fund: </a:t>
          </a:r>
          <a:r>
            <a:rPr lang="en-US" sz="1600" kern="1200" dirty="0"/>
            <a:t>This is money that is put away in case of unexpected events. Emergency funds should cover at least three to sixth months.</a:t>
          </a:r>
        </a:p>
      </dsp:txBody>
      <dsp:txXfrm>
        <a:off x="964803" y="1045807"/>
        <a:ext cx="10132114" cy="835327"/>
      </dsp:txXfrm>
    </dsp:sp>
    <dsp:sp modelId="{8C296946-04E9-4983-9E55-243C145C2FD5}">
      <dsp:nvSpPr>
        <dsp:cNvPr id="0" name=""/>
        <dsp:cNvSpPr/>
      </dsp:nvSpPr>
      <dsp:spPr>
        <a:xfrm>
          <a:off x="0" y="2089966"/>
          <a:ext cx="11096917" cy="835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E230B-6907-437B-9367-654550E70CE7}">
      <dsp:nvSpPr>
        <dsp:cNvPr id="0" name=""/>
        <dsp:cNvSpPr/>
      </dsp:nvSpPr>
      <dsp:spPr>
        <a:xfrm>
          <a:off x="252686" y="2277915"/>
          <a:ext cx="459430" cy="4594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60A5A-8FBE-48A1-AEAC-13063C959755}">
      <dsp:nvSpPr>
        <dsp:cNvPr id="0" name=""/>
        <dsp:cNvSpPr/>
      </dsp:nvSpPr>
      <dsp:spPr>
        <a:xfrm>
          <a:off x="964803" y="2089966"/>
          <a:ext cx="10132114" cy="83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05" tIns="88405" rIns="88405" bIns="88405" numCol="1" spcCol="1270" anchor="ctr" anchorCtr="0">
          <a:noAutofit/>
        </a:bodyPr>
        <a:lstStyle/>
        <a:p>
          <a:pPr marL="0" lvl="0" indent="0" algn="l" defTabSz="711200">
            <a:lnSpc>
              <a:spcPct val="90000"/>
            </a:lnSpc>
            <a:spcBef>
              <a:spcPct val="0"/>
            </a:spcBef>
            <a:spcAft>
              <a:spcPct val="35000"/>
            </a:spcAft>
            <a:buNone/>
          </a:pPr>
          <a:r>
            <a:rPr lang="en-US" sz="1600" b="1" kern="1200" dirty="0"/>
            <a:t>Delayed Gratification:</a:t>
          </a:r>
          <a:r>
            <a:rPr lang="en-US" sz="1600" kern="1200" dirty="0"/>
            <a:t> This refers to the economic decision to postpone purchasing a reward to save money and avoid unnecessary purchases</a:t>
          </a:r>
          <a:r>
            <a:rPr lang="en-US" sz="1600" kern="1200" dirty="0">
              <a:latin typeface="Avenir Next LT Pro Light"/>
            </a:rPr>
            <a:t>.</a:t>
          </a:r>
          <a:endParaRPr lang="en-US" sz="1600" kern="1200" dirty="0"/>
        </a:p>
      </dsp:txBody>
      <dsp:txXfrm>
        <a:off x="964803" y="2089966"/>
        <a:ext cx="10132114" cy="835327"/>
      </dsp:txXfrm>
    </dsp:sp>
    <dsp:sp modelId="{45809523-6F0A-4891-9C6A-220D99C8E54A}">
      <dsp:nvSpPr>
        <dsp:cNvPr id="0" name=""/>
        <dsp:cNvSpPr/>
      </dsp:nvSpPr>
      <dsp:spPr>
        <a:xfrm>
          <a:off x="0" y="3134125"/>
          <a:ext cx="11096917" cy="835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CC272-0592-4787-B589-7A535BF48D40}">
      <dsp:nvSpPr>
        <dsp:cNvPr id="0" name=""/>
        <dsp:cNvSpPr/>
      </dsp:nvSpPr>
      <dsp:spPr>
        <a:xfrm>
          <a:off x="252686" y="3322074"/>
          <a:ext cx="459430" cy="4594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AE36B5-BCE4-43E9-A41D-2CB44E06C8EE}">
      <dsp:nvSpPr>
        <dsp:cNvPr id="0" name=""/>
        <dsp:cNvSpPr/>
      </dsp:nvSpPr>
      <dsp:spPr>
        <a:xfrm>
          <a:off x="964803" y="3134125"/>
          <a:ext cx="10132114" cy="835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05" tIns="88405" rIns="88405" bIns="88405" numCol="1" spcCol="1270" anchor="ctr" anchorCtr="0">
          <a:noAutofit/>
        </a:bodyPr>
        <a:lstStyle/>
        <a:p>
          <a:pPr marL="0" lvl="0" indent="0" algn="l" defTabSz="711200">
            <a:lnSpc>
              <a:spcPct val="90000"/>
            </a:lnSpc>
            <a:spcBef>
              <a:spcPct val="0"/>
            </a:spcBef>
            <a:spcAft>
              <a:spcPct val="35000"/>
            </a:spcAft>
            <a:buNone/>
          </a:pPr>
          <a:r>
            <a:rPr lang="en-US" sz="1600" b="1" kern="1200" dirty="0"/>
            <a:t>Savings Account:</a:t>
          </a:r>
          <a:r>
            <a:rPr lang="en-US" sz="1600" kern="1200" dirty="0"/>
            <a:t> Interest-bearing deposit account held at a financial institution; saves money and builds more money</a:t>
          </a:r>
          <a:r>
            <a:rPr lang="en-US" sz="1600" kern="1200" dirty="0">
              <a:latin typeface="Avenir Next LT Pro Light"/>
            </a:rPr>
            <a:t>.</a:t>
          </a:r>
          <a:endParaRPr lang="en-US" sz="1600" kern="1200" dirty="0"/>
        </a:p>
      </dsp:txBody>
      <dsp:txXfrm>
        <a:off x="964803" y="3134125"/>
        <a:ext cx="10132114" cy="835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8906F-9F0B-493D-A965-0242B65AF3A2}">
      <dsp:nvSpPr>
        <dsp:cNvPr id="0" name=""/>
        <dsp:cNvSpPr/>
      </dsp:nvSpPr>
      <dsp:spPr>
        <a:xfrm>
          <a:off x="0" y="53797"/>
          <a:ext cx="5203265" cy="955597"/>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Safely withdraw the amount equal to 4% of savings during the year they retire.</a:t>
          </a:r>
        </a:p>
      </dsp:txBody>
      <dsp:txXfrm>
        <a:off x="46648" y="100445"/>
        <a:ext cx="5109969" cy="862301"/>
      </dsp:txXfrm>
    </dsp:sp>
    <dsp:sp modelId="{285F9055-2110-4B5A-B2D4-A625B6F5B1FE}">
      <dsp:nvSpPr>
        <dsp:cNvPr id="0" name=""/>
        <dsp:cNvSpPr/>
      </dsp:nvSpPr>
      <dsp:spPr>
        <a:xfrm>
          <a:off x="0" y="1061235"/>
          <a:ext cx="5203265" cy="955597"/>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Adjust for inflation each subsequent year for 30 years.</a:t>
          </a:r>
        </a:p>
      </dsp:txBody>
      <dsp:txXfrm>
        <a:off x="46648" y="1107883"/>
        <a:ext cx="5109969" cy="862301"/>
      </dsp:txXfrm>
    </dsp:sp>
    <dsp:sp modelId="{4CEA041D-522A-47F0-9E8E-688DC04AFD91}">
      <dsp:nvSpPr>
        <dsp:cNvPr id="0" name=""/>
        <dsp:cNvSpPr/>
      </dsp:nvSpPr>
      <dsp:spPr>
        <a:xfrm>
          <a:off x="0" y="2068672"/>
          <a:ext cx="5203265" cy="955597"/>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cs typeface="Arial"/>
            </a:rPr>
            <a:t>High probability of not outliving your money during a 30-year retirement.</a:t>
          </a:r>
        </a:p>
      </dsp:txBody>
      <dsp:txXfrm>
        <a:off x="46648" y="2115320"/>
        <a:ext cx="5109969" cy="862301"/>
      </dsp:txXfrm>
    </dsp:sp>
    <dsp:sp modelId="{9E0EEA90-5236-44C8-9B79-DAEDC67E8387}">
      <dsp:nvSpPr>
        <dsp:cNvPr id="0" name=""/>
        <dsp:cNvSpPr/>
      </dsp:nvSpPr>
      <dsp:spPr>
        <a:xfrm>
          <a:off x="0" y="3076109"/>
          <a:ext cx="5203265" cy="955597"/>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a:cs typeface="Arial"/>
            </a:rPr>
            <a:t>Consider: How long you expect to live in retirement, how much you will need to live comfortably, lifestyle, and goals.</a:t>
          </a:r>
          <a:endParaRPr lang="en-US" sz="1800" kern="1200" dirty="0">
            <a:latin typeface="Avenir Next LT Pro Light"/>
            <a:cs typeface="Arial"/>
          </a:endParaRPr>
        </a:p>
      </dsp:txBody>
      <dsp:txXfrm>
        <a:off x="46648" y="3122757"/>
        <a:ext cx="5109969" cy="8623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169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005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90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62517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573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6176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74270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03799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66027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96318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2/23/2024</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07312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2/23/2024</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04983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8" r:id="rId6"/>
    <p:sldLayoutId id="2147483703" r:id="rId7"/>
    <p:sldLayoutId id="2147483704" r:id="rId8"/>
    <p:sldLayoutId id="2147483705" r:id="rId9"/>
    <p:sldLayoutId id="2147483707" r:id="rId10"/>
    <p:sldLayoutId id="2147483706"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atisfyingretirement.blogspot.com/2013/11/retirement-advice-how-is-retirement.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hyperlink" Target="https://www.vijana.fm/2021/04/04/5-practical-ways-to-save-money-when-you-are-living-alone/"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flickr.com/photos/57567419@N00/8441395357"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hyperlink" Target="https://www.flickr.com/photos/101332430@N03/9681616268/" TargetMode="External"/><Relationship Id="rId4" Type="http://schemas.openxmlformats.org/officeDocument/2006/relationships/image" Target="../media/image23.jpe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svg"/><Relationship Id="rId7" Type="http://schemas.openxmlformats.org/officeDocument/2006/relationships/diagramData" Target="../diagrams/data4.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30.svg"/><Relationship Id="rId11" Type="http://schemas.microsoft.com/office/2007/relationships/diagramDrawing" Target="../diagrams/drawing4.xml"/><Relationship Id="rId5" Type="http://schemas.openxmlformats.org/officeDocument/2006/relationships/image" Target="../media/image29.png"/><Relationship Id="rId10" Type="http://schemas.openxmlformats.org/officeDocument/2006/relationships/diagramColors" Target="../diagrams/colors4.xml"/><Relationship Id="rId4" Type="http://schemas.openxmlformats.org/officeDocument/2006/relationships/image" Target="../media/image28.pn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hyperlink" Target="https://lifesmarts.org/resources/content-vocabulary-of-the-week/" TargetMode="External"/><Relationship Id="rId3" Type="http://schemas.openxmlformats.org/officeDocument/2006/relationships/hyperlink" Target="https://www.investopedia.com/terms/r/retirement.asp" TargetMode="External"/><Relationship Id="rId7" Type="http://schemas.openxmlformats.org/officeDocument/2006/relationships/hyperlink" Target="https://myucretirement.com/Resource/222" TargetMode="External"/><Relationship Id="rId2" Type="http://schemas.openxmlformats.org/officeDocument/2006/relationships/hyperlink" Target="https://www.forbes.com/advisor/retirement/retirement-planning-checklist/" TargetMode="External"/><Relationship Id="rId1" Type="http://schemas.openxmlformats.org/officeDocument/2006/relationships/slideLayout" Target="../slideLayouts/slideLayout2.xml"/><Relationship Id="rId6" Type="http://schemas.openxmlformats.org/officeDocument/2006/relationships/hyperlink" Target="https://money.usnews.com/money/retirement/aging/articles/common-retirement-goals" TargetMode="External"/><Relationship Id="rId5" Type="http://schemas.openxmlformats.org/officeDocument/2006/relationships/hyperlink" Target="https://www.ssa.gov/pubs/EN-05-10377.pdf" TargetMode="External"/><Relationship Id="rId10" Type="http://schemas.openxmlformats.org/officeDocument/2006/relationships/image" Target="../media/image31.png"/><Relationship Id="rId4" Type="http://schemas.openxmlformats.org/officeDocument/2006/relationships/hyperlink" Target="https://www.aarp.org/retirement/planning-for-retirement/info-2023/never-too-late-to-start-saving.html" TargetMode="External"/><Relationship Id="rId9" Type="http://schemas.openxmlformats.org/officeDocument/2006/relationships/hyperlink" Target="https://www.aarp.org/retirement/retirement-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C321AD-2C92-446F-AF58-8CAA634BF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A855B9-EE27-4441-846C-35DF1C648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umbrella over a piggybank">
            <a:extLst>
              <a:ext uri="{FF2B5EF4-FFF2-40B4-BE49-F238E27FC236}">
                <a16:creationId xmlns:a16="http://schemas.microsoft.com/office/drawing/2014/main" id="{93C45E3A-58F5-19EE-E5C9-429F3D4C3ECB}"/>
              </a:ext>
            </a:extLst>
          </p:cNvPr>
          <p:cNvPicPr>
            <a:picLocks noChangeAspect="1"/>
          </p:cNvPicPr>
          <p:nvPr/>
        </p:nvPicPr>
        <p:blipFill rotWithShape="1">
          <a:blip r:embed="rId2">
            <a:alphaModFix amt="50000"/>
          </a:blip>
          <a:srcRect t="30124"/>
          <a:stretch/>
        </p:blipFill>
        <p:spPr>
          <a:xfrm>
            <a:off x="20" y="10"/>
            <a:ext cx="12191979" cy="6857989"/>
          </a:xfrm>
          <a:prstGeom prst="rect">
            <a:avLst/>
          </a:prstGeom>
        </p:spPr>
      </p:pic>
      <p:sp>
        <p:nvSpPr>
          <p:cNvPr id="2" name="Title 1"/>
          <p:cNvSpPr>
            <a:spLocks noGrp="1"/>
          </p:cNvSpPr>
          <p:nvPr>
            <p:ph type="ctrTitle"/>
          </p:nvPr>
        </p:nvSpPr>
        <p:spPr>
          <a:xfrm>
            <a:off x="4426526" y="1261872"/>
            <a:ext cx="7279885" cy="2852928"/>
          </a:xfrm>
        </p:spPr>
        <p:txBody>
          <a:bodyPr>
            <a:normAutofit/>
          </a:bodyPr>
          <a:lstStyle/>
          <a:p>
            <a:pPr algn="r"/>
            <a:r>
              <a:rPr lang="en-US">
                <a:solidFill>
                  <a:srgbClr val="FFFFFF"/>
                </a:solidFill>
              </a:rPr>
              <a:t>Retirement basics</a:t>
            </a:r>
          </a:p>
        </p:txBody>
      </p:sp>
      <p:sp>
        <p:nvSpPr>
          <p:cNvPr id="3" name="Subtitle 2"/>
          <p:cNvSpPr>
            <a:spLocks noGrp="1"/>
          </p:cNvSpPr>
          <p:nvPr>
            <p:ph type="subTitle" idx="1"/>
          </p:nvPr>
        </p:nvSpPr>
        <p:spPr>
          <a:xfrm>
            <a:off x="3644007" y="4681728"/>
            <a:ext cx="8038361" cy="929296"/>
          </a:xfrm>
        </p:spPr>
        <p:txBody>
          <a:bodyPr vert="horz" lIns="91440" tIns="45720" rIns="91440" bIns="45720" rtlCol="0" anchor="t">
            <a:normAutofit/>
          </a:bodyPr>
          <a:lstStyle/>
          <a:p>
            <a:pPr algn="r"/>
            <a:r>
              <a:rPr lang="en-US" dirty="0">
                <a:solidFill>
                  <a:srgbClr val="FFFFFF"/>
                </a:solidFill>
              </a:rPr>
              <a:t>By: cobb county 4-h </a:t>
            </a:r>
            <a:r>
              <a:rPr lang="en-US" dirty="0" err="1">
                <a:solidFill>
                  <a:srgbClr val="FFFFFF"/>
                </a:solidFill>
              </a:rPr>
              <a:t>lifesmarts</a:t>
            </a:r>
            <a:r>
              <a:rPr lang="en-US" dirty="0">
                <a:solidFill>
                  <a:srgbClr val="FFFFFF"/>
                </a:solidFill>
              </a:rPr>
              <a:t> team</a:t>
            </a:r>
          </a:p>
        </p:txBody>
      </p:sp>
      <p:sp>
        <p:nvSpPr>
          <p:cNvPr id="27" name="Rectangle 26">
            <a:extLst>
              <a:ext uri="{FF2B5EF4-FFF2-40B4-BE49-F238E27FC236}">
                <a16:creationId xmlns:a16="http://schemas.microsoft.com/office/drawing/2014/main" id="{2BF5D4DB-368A-4B23-81E4-E0454BAD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53" y="322803"/>
            <a:ext cx="642729" cy="2930667"/>
          </a:xfrm>
          <a:prstGeom prst="rect">
            <a:avLst/>
          </a:prstGeom>
          <a:blipFill dpi="0" rotWithShape="1">
            <a:blip r:embed="rId3">
              <a:alphaModFix amt="99000"/>
              <a:extLst>
                <a:ext uri="{96DAC541-7B7A-43D3-8B79-37D633B846F1}">
                  <asvg:svgBlip xmlns:asvg="http://schemas.microsoft.com/office/drawing/2016/SVG/main" r:embed="rId4"/>
                </a:ext>
              </a:extLst>
            </a:blip>
            <a:srcRect/>
            <a:tile tx="0" ty="0" sx="6000" sy="6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72D7B9-36D5-4C1F-B7C9-36717C28F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descr="Textured Gray Background Free Stock Photo - Public Domain Pictures">
            <a:extLst>
              <a:ext uri="{FF2B5EF4-FFF2-40B4-BE49-F238E27FC236}">
                <a16:creationId xmlns:a16="http://schemas.microsoft.com/office/drawing/2014/main" id="{466B0064-DDA2-D69B-65B2-D75D6A73EEAD}"/>
              </a:ext>
            </a:extLst>
          </p:cNvPr>
          <p:cNvPicPr>
            <a:picLocks noChangeAspect="1"/>
          </p:cNvPicPr>
          <p:nvPr/>
        </p:nvPicPr>
        <p:blipFill>
          <a:blip r:embed="rId2"/>
          <a:stretch>
            <a:fillRect/>
          </a:stretch>
        </p:blipFill>
        <p:spPr>
          <a:xfrm>
            <a:off x="5310553" y="987668"/>
            <a:ext cx="6049108" cy="4929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B62503D3-40A7-E19F-D933-BBE35E4C281D}"/>
              </a:ext>
            </a:extLst>
          </p:cNvPr>
          <p:cNvSpPr>
            <a:spLocks noGrp="1"/>
          </p:cNvSpPr>
          <p:nvPr>
            <p:ph type="title"/>
          </p:nvPr>
        </p:nvSpPr>
        <p:spPr>
          <a:xfrm>
            <a:off x="480354" y="1476255"/>
            <a:ext cx="3932237" cy="1010729"/>
          </a:xfrm>
        </p:spPr>
        <p:txBody>
          <a:bodyPr vert="horz" lIns="91440" tIns="45720" rIns="91440" bIns="45720" rtlCol="0" anchor="t">
            <a:noAutofit/>
          </a:bodyPr>
          <a:lstStyle/>
          <a:p>
            <a:r>
              <a:rPr lang="en-US" sz="2700" dirty="0"/>
              <a:t>What is retirement?</a:t>
            </a:r>
          </a:p>
        </p:txBody>
      </p:sp>
      <p:graphicFrame>
        <p:nvGraphicFramePr>
          <p:cNvPr id="9" name="Content Placeholder 2">
            <a:extLst>
              <a:ext uri="{FF2B5EF4-FFF2-40B4-BE49-F238E27FC236}">
                <a16:creationId xmlns:a16="http://schemas.microsoft.com/office/drawing/2014/main" id="{4CCC3733-17BA-E13F-B788-BD2B32C51770}"/>
              </a:ext>
            </a:extLst>
          </p:cNvPr>
          <p:cNvGraphicFramePr>
            <a:graphicFrameLocks noGrp="1"/>
          </p:cNvGraphicFramePr>
          <p:nvPr>
            <p:ph idx="1"/>
            <p:extLst>
              <p:ext uri="{D42A27DB-BD31-4B8C-83A1-F6EECF244321}">
                <p14:modId xmlns:p14="http://schemas.microsoft.com/office/powerpoint/2010/main" val="1434953914"/>
              </p:ext>
            </p:extLst>
          </p:nvPr>
        </p:nvGraphicFramePr>
        <p:xfrm>
          <a:off x="5309826" y="987425"/>
          <a:ext cx="6045562"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A6D4E66A-B33B-AA20-A807-3EA2717D5D14}"/>
              </a:ext>
            </a:extLst>
          </p:cNvPr>
          <p:cNvSpPr>
            <a:spLocks noGrp="1"/>
          </p:cNvSpPr>
          <p:nvPr>
            <p:ph type="body" sz="half" idx="2"/>
          </p:nvPr>
        </p:nvSpPr>
        <p:spPr/>
        <p:txBody>
          <a:bodyPr vert="horz" lIns="91440" tIns="45720" rIns="91440" bIns="45720" rtlCol="0" anchor="t">
            <a:normAutofit/>
          </a:bodyPr>
          <a:lstStyle/>
          <a:p>
            <a:endParaRPr lang="en-US"/>
          </a:p>
          <a:p>
            <a:pPr marL="285750" indent="-285750">
              <a:buChar char="•"/>
            </a:pPr>
            <a:endParaRPr lang="en-US"/>
          </a:p>
          <a:p>
            <a:endParaRPr lang="en-US"/>
          </a:p>
        </p:txBody>
      </p:sp>
      <p:pic>
        <p:nvPicPr>
          <p:cNvPr id="7" name="Picture 6" descr="A yellow sign with black text on it&#10;&#10;Description automatically generated">
            <a:extLst>
              <a:ext uri="{FF2B5EF4-FFF2-40B4-BE49-F238E27FC236}">
                <a16:creationId xmlns:a16="http://schemas.microsoft.com/office/drawing/2014/main" id="{00AAEC8E-B458-DB85-98AC-918FE87DD76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6861" y="2887002"/>
            <a:ext cx="4572000" cy="28307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135" name="Straight Arrow Connector 134">
            <a:extLst>
              <a:ext uri="{FF2B5EF4-FFF2-40B4-BE49-F238E27FC236}">
                <a16:creationId xmlns:a16="http://schemas.microsoft.com/office/drawing/2014/main" id="{BAD50A74-BE45-86FB-A947-EC55C60741AF}"/>
              </a:ext>
            </a:extLst>
          </p:cNvPr>
          <p:cNvCxnSpPr/>
          <p:nvPr/>
        </p:nvCxnSpPr>
        <p:spPr>
          <a:xfrm flipV="1">
            <a:off x="485955" y="460408"/>
            <a:ext cx="10885429" cy="2654"/>
          </a:xfrm>
          <a:prstGeom prst="straightConnector1">
            <a:avLst/>
          </a:prstGeom>
          <a:ln>
            <a:solidFill>
              <a:srgbClr val="FFFF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529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E9A1F58-45EE-4D82-98FB-E3F037590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C727D49-D2FD-46AD-8B1A-11C9E5D9A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3276721"/>
            <a:ext cx="3538214" cy="360801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1" y="809104"/>
            <a:ext cx="4204162" cy="5187742"/>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D72BB-4C0C-0718-1175-3EC38629898F}"/>
              </a:ext>
            </a:extLst>
          </p:cNvPr>
          <p:cNvSpPr>
            <a:spLocks noGrp="1"/>
          </p:cNvSpPr>
          <p:nvPr>
            <p:ph type="title"/>
          </p:nvPr>
        </p:nvSpPr>
        <p:spPr>
          <a:xfrm>
            <a:off x="1201271" y="1630442"/>
            <a:ext cx="3512970" cy="4090102"/>
          </a:xfrm>
        </p:spPr>
        <p:txBody>
          <a:bodyPr anchor="b">
            <a:normAutofit/>
          </a:bodyPr>
          <a:lstStyle/>
          <a:p>
            <a:r>
              <a:rPr lang="en-US" sz="2700" b="1" dirty="0">
                <a:solidFill>
                  <a:srgbClr val="000000"/>
                </a:solidFill>
              </a:rPr>
              <a:t>Why retirement?</a:t>
            </a:r>
          </a:p>
        </p:txBody>
      </p:sp>
      <p:graphicFrame>
        <p:nvGraphicFramePr>
          <p:cNvPr id="17" name="Content Placeholder 2">
            <a:extLst>
              <a:ext uri="{FF2B5EF4-FFF2-40B4-BE49-F238E27FC236}">
                <a16:creationId xmlns:a16="http://schemas.microsoft.com/office/drawing/2014/main" id="{71E0A5AE-6E96-4008-7D67-7DEC4473A1C5}"/>
              </a:ext>
            </a:extLst>
          </p:cNvPr>
          <p:cNvGraphicFramePr>
            <a:graphicFrameLocks noGrp="1"/>
          </p:cNvGraphicFramePr>
          <p:nvPr>
            <p:ph idx="1"/>
            <p:extLst>
              <p:ext uri="{D42A27DB-BD31-4B8C-83A1-F6EECF244321}">
                <p14:modId xmlns:p14="http://schemas.microsoft.com/office/powerpoint/2010/main" val="657314463"/>
              </p:ext>
            </p:extLst>
          </p:nvPr>
        </p:nvGraphicFramePr>
        <p:xfrm>
          <a:off x="5513033" y="532659"/>
          <a:ext cx="5878867" cy="5903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578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28492A-DDDF-4C12-AE60-3EA02D8D2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63DF58-06E6-4ED6-947D-1490C2F71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04030" y="-5378272"/>
            <a:ext cx="1409700" cy="12192003"/>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58A499-E9F6-DBC9-1C3B-5818F37E424C}"/>
              </a:ext>
            </a:extLst>
          </p:cNvPr>
          <p:cNvSpPr>
            <a:spLocks noGrp="1"/>
          </p:cNvSpPr>
          <p:nvPr>
            <p:ph type="title"/>
          </p:nvPr>
        </p:nvSpPr>
        <p:spPr>
          <a:xfrm>
            <a:off x="965750" y="517186"/>
            <a:ext cx="10282725" cy="1281181"/>
          </a:xfrm>
          <a:solidFill>
            <a:schemeClr val="accent1">
              <a:lumMod val="20000"/>
              <a:lumOff val="80000"/>
            </a:schemeClr>
          </a:solidFill>
          <a:effectLst>
            <a:outerShdw dist="190500" dir="2700000" algn="tr" rotWithShape="0">
              <a:schemeClr val="tx1"/>
            </a:outerShdw>
          </a:effectLst>
        </p:spPr>
        <p:txBody>
          <a:bodyPr anchor="ctr">
            <a:normAutofit/>
          </a:bodyPr>
          <a:lstStyle/>
          <a:p>
            <a:r>
              <a:rPr lang="en-US" sz="2700" b="1" dirty="0">
                <a:solidFill>
                  <a:srgbClr val="000000"/>
                </a:solidFill>
              </a:rPr>
              <a:t>Other Key Terms </a:t>
            </a:r>
          </a:p>
        </p:txBody>
      </p:sp>
      <p:graphicFrame>
        <p:nvGraphicFramePr>
          <p:cNvPr id="5" name="Content Placeholder 2">
            <a:extLst>
              <a:ext uri="{FF2B5EF4-FFF2-40B4-BE49-F238E27FC236}">
                <a16:creationId xmlns:a16="http://schemas.microsoft.com/office/drawing/2014/main" id="{C038BBC6-4817-79BF-E3AD-9A582E31F199}"/>
              </a:ext>
            </a:extLst>
          </p:cNvPr>
          <p:cNvGraphicFramePr>
            <a:graphicFrameLocks noGrp="1"/>
          </p:cNvGraphicFramePr>
          <p:nvPr>
            <p:ph idx="1"/>
            <p:extLst>
              <p:ext uri="{D42A27DB-BD31-4B8C-83A1-F6EECF244321}">
                <p14:modId xmlns:p14="http://schemas.microsoft.com/office/powerpoint/2010/main" val="1299185278"/>
              </p:ext>
            </p:extLst>
          </p:nvPr>
        </p:nvGraphicFramePr>
        <p:xfrm>
          <a:off x="754771" y="2369713"/>
          <a:ext cx="11096918" cy="3971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375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B6ECC43-D65E-4A7B-A76B-D278A2184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1626076" y="3551521"/>
            <a:ext cx="567782" cy="3306479"/>
            <a:chOff x="11619770" y="-2005"/>
            <a:chExt cx="567782" cy="3306479"/>
          </a:xfrm>
        </p:grpSpPr>
        <p:sp>
          <p:nvSpPr>
            <p:cNvPr id="73" name="Freeform: Shape 72">
              <a:extLst>
                <a:ext uri="{FF2B5EF4-FFF2-40B4-BE49-F238E27FC236}">
                  <a16:creationId xmlns:a16="http://schemas.microsoft.com/office/drawing/2014/main" id="{7EE443C5-5AB9-407B-A8C3-011BB14FE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Rectangle 73">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6" name="Rectangle 75">
            <a:extLst>
              <a:ext uri="{FF2B5EF4-FFF2-40B4-BE49-F238E27FC236}">
                <a16:creationId xmlns:a16="http://schemas.microsoft.com/office/drawing/2014/main" id="{79148959-F229-4F0F-B4C1-E747A04DD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2" y="0"/>
            <a:ext cx="1219853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503D3-40A7-E19F-D933-BBE35E4C281D}"/>
              </a:ext>
            </a:extLst>
          </p:cNvPr>
          <p:cNvSpPr>
            <a:spLocks noGrp="1"/>
          </p:cNvSpPr>
          <p:nvPr>
            <p:ph type="title"/>
          </p:nvPr>
        </p:nvSpPr>
        <p:spPr>
          <a:xfrm>
            <a:off x="6096001" y="256562"/>
            <a:ext cx="5170166" cy="1897166"/>
          </a:xfrm>
        </p:spPr>
        <p:txBody>
          <a:bodyPr vert="horz" lIns="91440" tIns="45720" rIns="91440" bIns="45720" rtlCol="0" anchor="b">
            <a:normAutofit/>
          </a:bodyPr>
          <a:lstStyle/>
          <a:p>
            <a:r>
              <a:rPr lang="en-US" sz="2700" dirty="0">
                <a:latin typeface="+mj-lt"/>
              </a:rPr>
              <a:t>Why start Planning now?</a:t>
            </a:r>
          </a:p>
        </p:txBody>
      </p:sp>
      <p:sp>
        <p:nvSpPr>
          <p:cNvPr id="78" name="Oval 77">
            <a:extLst>
              <a:ext uri="{FF2B5EF4-FFF2-40B4-BE49-F238E27FC236}">
                <a16:creationId xmlns:a16="http://schemas.microsoft.com/office/drawing/2014/main" id="{989ADB7E-90F0-4E70-9A6C-4B11CDDC7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948" y="419138"/>
            <a:ext cx="4013179" cy="40131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8D989FA4-651E-4216-943F-81836CF8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8147" y="646506"/>
            <a:ext cx="2622203" cy="4996644"/>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A3760820-66CA-4F51-BE67-CBF8F5B1E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833" y="1206931"/>
            <a:ext cx="3520272" cy="4812882"/>
          </a:xfrm>
          <a:prstGeom prst="rect">
            <a:avLst/>
          </a:prstGeom>
          <a:solidFill>
            <a:srgbClr val="FFFFFF"/>
          </a:solidFill>
          <a:ln>
            <a:noFill/>
          </a:ln>
          <a:effectLst>
            <a:outerShdw dist="165100" dir="822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Now Repairing - Symbol Free Stock Photo - Public Domain Pictures">
            <a:extLst>
              <a:ext uri="{FF2B5EF4-FFF2-40B4-BE49-F238E27FC236}">
                <a16:creationId xmlns:a16="http://schemas.microsoft.com/office/drawing/2014/main" id="{105596D3-01FA-AB3B-FC4A-A1C8051D5D4B}"/>
              </a:ext>
            </a:extLst>
          </p:cNvPr>
          <p:cNvPicPr>
            <a:picLocks noChangeAspect="1"/>
          </p:cNvPicPr>
          <p:nvPr/>
        </p:nvPicPr>
        <p:blipFill>
          <a:blip r:embed="rId4"/>
          <a:stretch>
            <a:fillRect/>
          </a:stretch>
        </p:blipFill>
        <p:spPr>
          <a:xfrm>
            <a:off x="1282720" y="1591645"/>
            <a:ext cx="2732689" cy="1825933"/>
          </a:xfrm>
          <a:prstGeom prst="rect">
            <a:avLst/>
          </a:prstGeom>
          <a:effectLst/>
        </p:spPr>
      </p:pic>
      <p:pic>
        <p:nvPicPr>
          <p:cNvPr id="9" name="Picture 8" descr="A hand putting a coin into a clear piggy bank&#10;&#10;Description automatically generated">
            <a:extLst>
              <a:ext uri="{FF2B5EF4-FFF2-40B4-BE49-F238E27FC236}">
                <a16:creationId xmlns:a16="http://schemas.microsoft.com/office/drawing/2014/main" id="{BC0ED1F0-543E-F74E-B7A1-8D3DB433218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82720" y="3835082"/>
            <a:ext cx="2732689" cy="1817238"/>
          </a:xfrm>
          <a:prstGeom prst="rect">
            <a:avLst/>
          </a:prstGeom>
          <a:effectLst/>
        </p:spPr>
      </p:pic>
      <p:sp>
        <p:nvSpPr>
          <p:cNvPr id="3" name="Content Placeholder 2">
            <a:extLst>
              <a:ext uri="{FF2B5EF4-FFF2-40B4-BE49-F238E27FC236}">
                <a16:creationId xmlns:a16="http://schemas.microsoft.com/office/drawing/2014/main" id="{30822304-7B46-EAC5-62E4-511263024497}"/>
              </a:ext>
            </a:extLst>
          </p:cNvPr>
          <p:cNvSpPr>
            <a:spLocks noGrp="1"/>
          </p:cNvSpPr>
          <p:nvPr>
            <p:ph idx="1"/>
          </p:nvPr>
        </p:nvSpPr>
        <p:spPr>
          <a:xfrm>
            <a:off x="6096000" y="2502395"/>
            <a:ext cx="5170167" cy="3404514"/>
          </a:xfrm>
        </p:spPr>
        <p:txBody>
          <a:bodyPr vert="horz" lIns="91440" tIns="45720" rIns="91440" bIns="45720" rtlCol="0" anchor="t">
            <a:noAutofit/>
          </a:bodyPr>
          <a:lstStyle/>
          <a:p>
            <a:pPr>
              <a:lnSpc>
                <a:spcPct val="120000"/>
              </a:lnSpc>
            </a:pPr>
            <a:r>
              <a:rPr lang="en-US" sz="1800" dirty="0">
                <a:latin typeface="+mj-lt"/>
              </a:rPr>
              <a:t>Thinking about retirement now allows for adequate time to plan and make decisions on the type of lifestyle you plan to have in retirement.</a:t>
            </a:r>
          </a:p>
          <a:p>
            <a:pPr>
              <a:lnSpc>
                <a:spcPct val="120000"/>
              </a:lnSpc>
            </a:pPr>
            <a:r>
              <a:rPr lang="en-US" sz="1800" dirty="0">
                <a:latin typeface="+mj-lt"/>
              </a:rPr>
              <a:t>Saving even just a small amount per month can quickly add up overtime.</a:t>
            </a:r>
          </a:p>
          <a:p>
            <a:pPr>
              <a:lnSpc>
                <a:spcPct val="120000"/>
              </a:lnSpc>
            </a:pPr>
            <a:r>
              <a:rPr lang="en-US" sz="1800" dirty="0">
                <a:latin typeface="+mj-lt"/>
              </a:rPr>
              <a:t>When first entering the workforce, it is important to be aware of the employer-sponsored savings accounts towards retirement.</a:t>
            </a:r>
          </a:p>
          <a:p>
            <a:pPr marL="0" indent="0">
              <a:lnSpc>
                <a:spcPct val="120000"/>
              </a:lnSpc>
              <a:buNone/>
            </a:pPr>
            <a:endParaRPr lang="en-US" sz="1500" dirty="0">
              <a:latin typeface="+mj-lt"/>
            </a:endParaRPr>
          </a:p>
        </p:txBody>
      </p:sp>
      <p:pic>
        <p:nvPicPr>
          <p:cNvPr id="16" name="Graphic 15" descr="Hourglass 30% outline">
            <a:extLst>
              <a:ext uri="{FF2B5EF4-FFF2-40B4-BE49-F238E27FC236}">
                <a16:creationId xmlns:a16="http://schemas.microsoft.com/office/drawing/2014/main" id="{D18CF930-A805-ABA8-8D1E-163628A35D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6624" y="843729"/>
            <a:ext cx="741872" cy="741872"/>
          </a:xfrm>
          <a:prstGeom prst="rect">
            <a:avLst/>
          </a:prstGeom>
        </p:spPr>
      </p:pic>
    </p:spTree>
    <p:extLst>
      <p:ext uri="{BB962C8B-B14F-4D97-AF65-F5344CB8AC3E}">
        <p14:creationId xmlns:p14="http://schemas.microsoft.com/office/powerpoint/2010/main" val="28446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B6ECC43-D65E-4A7B-A76B-D278A2184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1626076" y="3551521"/>
            <a:ext cx="567782" cy="3306479"/>
            <a:chOff x="11619770" y="-2005"/>
            <a:chExt cx="567782" cy="3306479"/>
          </a:xfrm>
        </p:grpSpPr>
        <p:sp>
          <p:nvSpPr>
            <p:cNvPr id="68" name="Freeform: Shape 67">
              <a:extLst>
                <a:ext uri="{FF2B5EF4-FFF2-40B4-BE49-F238E27FC236}">
                  <a16:creationId xmlns:a16="http://schemas.microsoft.com/office/drawing/2014/main" id="{7EE443C5-5AB9-407B-A8C3-011BB14FE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1" name="Rectangle 70">
            <a:extLst>
              <a:ext uri="{FF2B5EF4-FFF2-40B4-BE49-F238E27FC236}">
                <a16:creationId xmlns:a16="http://schemas.microsoft.com/office/drawing/2014/main" id="{4DE89493-AC86-4DB9-8963-3671DDEBE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503D3-40A7-E19F-D933-BBE35E4C281D}"/>
              </a:ext>
            </a:extLst>
          </p:cNvPr>
          <p:cNvSpPr>
            <a:spLocks noGrp="1"/>
          </p:cNvSpPr>
          <p:nvPr>
            <p:ph type="title"/>
          </p:nvPr>
        </p:nvSpPr>
        <p:spPr>
          <a:xfrm>
            <a:off x="548326" y="115409"/>
            <a:ext cx="6323042" cy="1262529"/>
          </a:xfrm>
        </p:spPr>
        <p:txBody>
          <a:bodyPr vert="horz" lIns="91440" tIns="45720" rIns="91440" bIns="45720" rtlCol="0" anchor="b">
            <a:normAutofit/>
          </a:bodyPr>
          <a:lstStyle/>
          <a:p>
            <a:r>
              <a:rPr lang="en-US" sz="2700" dirty="0">
                <a:latin typeface="+mj-lt"/>
              </a:rPr>
              <a:t>Choosing the right retirement plan</a:t>
            </a:r>
          </a:p>
        </p:txBody>
      </p:sp>
      <p:sp>
        <p:nvSpPr>
          <p:cNvPr id="3" name="Content Placeholder 2">
            <a:extLst>
              <a:ext uri="{FF2B5EF4-FFF2-40B4-BE49-F238E27FC236}">
                <a16:creationId xmlns:a16="http://schemas.microsoft.com/office/drawing/2014/main" id="{30822304-7B46-EAC5-62E4-511263024497}"/>
              </a:ext>
            </a:extLst>
          </p:cNvPr>
          <p:cNvSpPr>
            <a:spLocks noGrp="1"/>
          </p:cNvSpPr>
          <p:nvPr>
            <p:ph idx="1"/>
          </p:nvPr>
        </p:nvSpPr>
        <p:spPr>
          <a:xfrm>
            <a:off x="278625" y="1377938"/>
            <a:ext cx="7867184" cy="5253681"/>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a:lnSpc>
                <a:spcPct val="120000"/>
              </a:lnSpc>
            </a:pPr>
            <a:r>
              <a:rPr lang="en-US" sz="1800" dirty="0">
                <a:solidFill>
                  <a:schemeClr val="tx1"/>
                </a:solidFill>
                <a:latin typeface="+mj-lt"/>
              </a:rPr>
              <a:t>The right retirement is all about what </a:t>
            </a:r>
            <a:r>
              <a:rPr lang="en-US" sz="1800" i="1" dirty="0">
                <a:solidFill>
                  <a:schemeClr val="tx1"/>
                </a:solidFill>
                <a:latin typeface="+mj-lt"/>
              </a:rPr>
              <a:t>you</a:t>
            </a:r>
            <a:r>
              <a:rPr lang="en-US" sz="1800" dirty="0">
                <a:solidFill>
                  <a:schemeClr val="tx1"/>
                </a:solidFill>
                <a:latin typeface="+mj-lt"/>
              </a:rPr>
              <a:t> want/need and what works best for you.</a:t>
            </a:r>
          </a:p>
          <a:p>
            <a:pPr>
              <a:lnSpc>
                <a:spcPct val="120000"/>
              </a:lnSpc>
            </a:pPr>
            <a:r>
              <a:rPr lang="en-US" sz="1800" dirty="0">
                <a:solidFill>
                  <a:schemeClr val="tx1"/>
                </a:solidFill>
                <a:latin typeface="+mj-lt"/>
              </a:rPr>
              <a:t>A few programs include:</a:t>
            </a:r>
          </a:p>
          <a:p>
            <a:pPr lvl="1">
              <a:lnSpc>
                <a:spcPct val="120000"/>
              </a:lnSpc>
              <a:buFont typeface="Courier New" panose="020B0604020202020204" pitchFamily="34" charset="0"/>
              <a:buChar char="o"/>
            </a:pPr>
            <a:r>
              <a:rPr lang="en-US" sz="1800" dirty="0">
                <a:solidFill>
                  <a:schemeClr val="tx1"/>
                </a:solidFill>
                <a:latin typeface="+mj-lt"/>
              </a:rPr>
              <a:t> Payroll Deductions: Employees contribute to an IRA through payroll deductions.</a:t>
            </a:r>
          </a:p>
          <a:p>
            <a:pPr lvl="1">
              <a:lnSpc>
                <a:spcPct val="120000"/>
              </a:lnSpc>
              <a:buFont typeface="Courier New" panose="020B0604020202020204" pitchFamily="34" charset="0"/>
              <a:buChar char="o"/>
            </a:pPr>
            <a:r>
              <a:rPr lang="en-US" sz="1800" dirty="0">
                <a:solidFill>
                  <a:schemeClr val="tx1"/>
                </a:solidFill>
                <a:latin typeface="+mj-lt"/>
              </a:rPr>
              <a:t> Salary Reduction Simplified Employee Pension: Employers make contributions to their own IRA and the IRAs of their employees.</a:t>
            </a:r>
          </a:p>
          <a:p>
            <a:pPr lvl="1">
              <a:lnSpc>
                <a:spcPct val="120000"/>
              </a:lnSpc>
              <a:buFont typeface="Courier New" panose="020B0604020202020204" pitchFamily="34" charset="0"/>
              <a:buChar char="o"/>
            </a:pPr>
            <a:r>
              <a:rPr lang="en-US" sz="1800" dirty="0">
                <a:solidFill>
                  <a:schemeClr val="tx1"/>
                </a:solidFill>
                <a:latin typeface="+mj-lt"/>
              </a:rPr>
              <a:t> 401(k) Plan: Employees defer some of their salary.</a:t>
            </a:r>
          </a:p>
          <a:p>
            <a:pPr lvl="1">
              <a:lnSpc>
                <a:spcPct val="120000"/>
              </a:lnSpc>
              <a:buFont typeface="Courier New" panose="020B0604020202020204" pitchFamily="34" charset="0"/>
              <a:buChar char="o"/>
            </a:pPr>
            <a:r>
              <a:rPr lang="en-US" sz="1800" dirty="0">
                <a:solidFill>
                  <a:schemeClr val="tx1"/>
                </a:solidFill>
                <a:latin typeface="+mj-lt"/>
              </a:rPr>
              <a:t> Profit-Sharing Plan: Gives employees a share in the company's profits based on earnings.</a:t>
            </a:r>
          </a:p>
          <a:p>
            <a:pPr lvl="1">
              <a:lnSpc>
                <a:spcPct val="120000"/>
              </a:lnSpc>
              <a:buFont typeface="Courier New" panose="020B0604020202020204" pitchFamily="34" charset="0"/>
              <a:buChar char="o"/>
            </a:pPr>
            <a:r>
              <a:rPr lang="en-US" sz="1800" dirty="0">
                <a:solidFill>
                  <a:schemeClr val="tx1"/>
                </a:solidFill>
                <a:latin typeface="+mj-lt"/>
              </a:rPr>
              <a:t> Money Purchase Plan: Retirement plan that requires companies to contribute a specific percentage.</a:t>
            </a:r>
          </a:p>
          <a:p>
            <a:pPr lvl="1">
              <a:lnSpc>
                <a:spcPct val="120000"/>
              </a:lnSpc>
              <a:buFont typeface="Courier New" panose="020B0604020202020204" pitchFamily="34" charset="0"/>
              <a:buChar char="o"/>
            </a:pPr>
            <a:r>
              <a:rPr lang="en-US" sz="1800" dirty="0">
                <a:solidFill>
                  <a:schemeClr val="tx1"/>
                </a:solidFill>
                <a:latin typeface="+mj-lt"/>
              </a:rPr>
              <a:t> Defined Benefit Plan: Provides a fixed, pre-established benefit for retiring employees.</a:t>
            </a:r>
          </a:p>
        </p:txBody>
      </p:sp>
      <p:sp>
        <p:nvSpPr>
          <p:cNvPr id="73" name="Rectangle 72">
            <a:extLst>
              <a:ext uri="{FF2B5EF4-FFF2-40B4-BE49-F238E27FC236}">
                <a16:creationId xmlns:a16="http://schemas.microsoft.com/office/drawing/2014/main" id="{3E1BCE39-D94C-4ACF-8B06-50ECC416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9088" y="2172582"/>
            <a:ext cx="3394373" cy="46854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94D9711-D49E-4B9B-BA95-46118EF8B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3199" y="1672487"/>
            <a:ext cx="2844801" cy="4437347"/>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bacus outline">
            <a:extLst>
              <a:ext uri="{FF2B5EF4-FFF2-40B4-BE49-F238E27FC236}">
                <a16:creationId xmlns:a16="http://schemas.microsoft.com/office/drawing/2014/main" id="{6165BE7B-D677-3BFB-1433-CFF6B8D6CD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0433" y="1043814"/>
            <a:ext cx="2201770" cy="2201770"/>
          </a:xfrm>
          <a:prstGeom prst="rect">
            <a:avLst/>
          </a:prstGeom>
        </p:spPr>
      </p:pic>
      <p:pic>
        <p:nvPicPr>
          <p:cNvPr id="6" name="Picture 5" descr="A piggy bank and a calculator&#10;&#10;Description automatically generated">
            <a:extLst>
              <a:ext uri="{FF2B5EF4-FFF2-40B4-BE49-F238E27FC236}">
                <a16:creationId xmlns:a16="http://schemas.microsoft.com/office/drawing/2014/main" id="{2D36EB1C-3F99-5250-DC35-01B203D2FFF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355361" y="3612417"/>
            <a:ext cx="3221466" cy="2150328"/>
          </a:xfrm>
          <a:prstGeom prst="rect">
            <a:avLst/>
          </a:prstGeom>
        </p:spPr>
      </p:pic>
    </p:spTree>
    <p:extLst>
      <p:ext uri="{BB962C8B-B14F-4D97-AF65-F5344CB8AC3E}">
        <p14:creationId xmlns:p14="http://schemas.microsoft.com/office/powerpoint/2010/main" val="163335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6ECC43-D65E-4A7B-A76B-D278A2184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1626076" y="3551521"/>
            <a:ext cx="567782" cy="3306479"/>
            <a:chOff x="11619770" y="-2005"/>
            <a:chExt cx="567782" cy="3306479"/>
          </a:xfrm>
        </p:grpSpPr>
        <p:sp>
          <p:nvSpPr>
            <p:cNvPr id="11" name="Freeform: Shape 10">
              <a:extLst>
                <a:ext uri="{FF2B5EF4-FFF2-40B4-BE49-F238E27FC236}">
                  <a16:creationId xmlns:a16="http://schemas.microsoft.com/office/drawing/2014/main" id="{7EE443C5-5AB9-407B-A8C3-011BB14FE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822D577B-9018-47AD-8C60-A09FB788A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E7A97-E412-87F5-C156-66531E3FB251}"/>
              </a:ext>
            </a:extLst>
          </p:cNvPr>
          <p:cNvSpPr>
            <a:spLocks noGrp="1"/>
          </p:cNvSpPr>
          <p:nvPr>
            <p:ph type="title"/>
          </p:nvPr>
        </p:nvSpPr>
        <p:spPr>
          <a:xfrm>
            <a:off x="611164" y="429445"/>
            <a:ext cx="6651642" cy="1459159"/>
          </a:xfrm>
        </p:spPr>
        <p:txBody>
          <a:bodyPr vert="horz" lIns="91440" tIns="45720" rIns="91440" bIns="45720" rtlCol="0" anchor="b">
            <a:noAutofit/>
          </a:bodyPr>
          <a:lstStyle/>
          <a:p>
            <a:pPr>
              <a:lnSpc>
                <a:spcPct val="110000"/>
              </a:lnSpc>
            </a:pPr>
            <a:r>
              <a:rPr lang="en-US" sz="2700" dirty="0">
                <a:latin typeface="+mj-lt"/>
              </a:rPr>
              <a:t>Investing vs Saving</a:t>
            </a:r>
            <a:br>
              <a:rPr lang="en-US" sz="2700" dirty="0">
                <a:latin typeface="+mj-lt"/>
              </a:rPr>
            </a:br>
            <a:br>
              <a:rPr lang="en-US" sz="2700" dirty="0">
                <a:latin typeface="+mj-lt"/>
              </a:rPr>
            </a:br>
            <a:r>
              <a:rPr lang="en-US" sz="2700" dirty="0">
                <a:latin typeface="+mj-lt"/>
              </a:rPr>
              <a:t>Which is best for you?</a:t>
            </a:r>
          </a:p>
        </p:txBody>
      </p:sp>
      <p:sp>
        <p:nvSpPr>
          <p:cNvPr id="16" name="Rectangle 15">
            <a:extLst>
              <a:ext uri="{FF2B5EF4-FFF2-40B4-BE49-F238E27FC236}">
                <a16:creationId xmlns:a16="http://schemas.microsoft.com/office/drawing/2014/main" id="{FCE2E558-1756-4EDF-A961-1F0E5C5B1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CBA372-B2F7-90A9-BDD4-AAEF7D7C4FA1}"/>
              </a:ext>
            </a:extLst>
          </p:cNvPr>
          <p:cNvSpPr>
            <a:spLocks noGrp="1"/>
          </p:cNvSpPr>
          <p:nvPr>
            <p:ph idx="1"/>
          </p:nvPr>
        </p:nvSpPr>
        <p:spPr>
          <a:xfrm>
            <a:off x="570063" y="2141229"/>
            <a:ext cx="6072276" cy="3750881"/>
          </a:xfrm>
        </p:spPr>
        <p:txBody>
          <a:bodyPr vert="horz" lIns="91440" tIns="45720" rIns="91440" bIns="45720" rtlCol="0" anchor="t">
            <a:noAutofit/>
          </a:bodyPr>
          <a:lstStyle/>
          <a:p>
            <a:pPr>
              <a:lnSpc>
                <a:spcPct val="120000"/>
              </a:lnSpc>
            </a:pPr>
            <a:r>
              <a:rPr lang="en-US" sz="1800" dirty="0">
                <a:latin typeface="+mj-lt"/>
              </a:rPr>
              <a:t>Saving means that you are setting funds aside for future use. With a savings account you can also gain interest, increasing the money in the account. Simple interest accumulates on the principal amount that is invested, whereas compound interest accumulates on the principal and the interest of other previous periods.</a:t>
            </a:r>
            <a:endParaRPr lang="en-US" sz="1800" dirty="0"/>
          </a:p>
          <a:p>
            <a:pPr>
              <a:lnSpc>
                <a:spcPct val="120000"/>
              </a:lnSpc>
            </a:pPr>
            <a:r>
              <a:rPr lang="en-US" sz="1800" dirty="0">
                <a:latin typeface="+mj-lt"/>
              </a:rPr>
              <a:t>Investing involves putting funds in an asset with the expectation of that asset appreciating but the risk of it not.</a:t>
            </a:r>
          </a:p>
          <a:p>
            <a:pPr marL="0">
              <a:lnSpc>
                <a:spcPct val="120000"/>
              </a:lnSpc>
            </a:pPr>
            <a:endParaRPr lang="en-US" sz="2000" dirty="0">
              <a:latin typeface="+mj-lt"/>
            </a:endParaRPr>
          </a:p>
        </p:txBody>
      </p:sp>
      <p:sp>
        <p:nvSpPr>
          <p:cNvPr id="18" name="Rectangle 17">
            <a:extLst>
              <a:ext uri="{FF2B5EF4-FFF2-40B4-BE49-F238E27FC236}">
                <a16:creationId xmlns:a16="http://schemas.microsoft.com/office/drawing/2014/main" id="{5401B466-517B-4B8B-A80A-FD0ECAECF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248792" y="3886200"/>
            <a:ext cx="949990" cy="2971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42EF36-E4B3-4B8C-A6B8-4C12B704C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23615" y="2413875"/>
            <a:ext cx="2289284" cy="3815228"/>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reet sign with white text&#10;&#10;Description automatically generated">
            <a:extLst>
              <a:ext uri="{FF2B5EF4-FFF2-40B4-BE49-F238E27FC236}">
                <a16:creationId xmlns:a16="http://schemas.microsoft.com/office/drawing/2014/main" id="{583F2E2E-8BA9-B54B-1620-294A8F596AA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6377" r="15371" b="-3"/>
          <a:stretch/>
        </p:blipFill>
        <p:spPr>
          <a:xfrm>
            <a:off x="6868453" y="926416"/>
            <a:ext cx="4712383" cy="4712383"/>
          </a:xfrm>
          <a:custGeom>
            <a:avLst/>
            <a:gdLst/>
            <a:ahLst/>
            <a:cxnLst/>
            <a:rect l="l" t="t" r="r" b="b"/>
            <a:pathLst>
              <a:path w="4487466" h="4487466">
                <a:moveTo>
                  <a:pt x="2243733" y="0"/>
                </a:moveTo>
                <a:cubicBezTo>
                  <a:pt x="3482913" y="0"/>
                  <a:pt x="4487466" y="1004553"/>
                  <a:pt x="4487466" y="2243733"/>
                </a:cubicBezTo>
                <a:cubicBezTo>
                  <a:pt x="4487466" y="3482913"/>
                  <a:pt x="3482913" y="4487466"/>
                  <a:pt x="2243733" y="4487466"/>
                </a:cubicBezTo>
                <a:cubicBezTo>
                  <a:pt x="1004553" y="4487466"/>
                  <a:pt x="0" y="3482913"/>
                  <a:pt x="0" y="2243733"/>
                </a:cubicBezTo>
                <a:cubicBezTo>
                  <a:pt x="0" y="1004553"/>
                  <a:pt x="1004553" y="0"/>
                  <a:pt x="2243733" y="0"/>
                </a:cubicBezTo>
                <a:close/>
              </a:path>
            </a:pathLst>
          </a:custGeom>
        </p:spPr>
      </p:pic>
      <p:pic>
        <p:nvPicPr>
          <p:cNvPr id="7" name="Graphic 6" descr="Coins outline">
            <a:extLst>
              <a:ext uri="{FF2B5EF4-FFF2-40B4-BE49-F238E27FC236}">
                <a16:creationId xmlns:a16="http://schemas.microsoft.com/office/drawing/2014/main" id="{32E4C576-9439-A669-F835-B0E8A2EA2F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4263" y="429445"/>
            <a:ext cx="604293" cy="819952"/>
          </a:xfrm>
          <a:prstGeom prst="rect">
            <a:avLst/>
          </a:prstGeom>
        </p:spPr>
      </p:pic>
      <p:pic>
        <p:nvPicPr>
          <p:cNvPr id="8" name="Graphic 7" descr="Flying Money outline">
            <a:extLst>
              <a:ext uri="{FF2B5EF4-FFF2-40B4-BE49-F238E27FC236}">
                <a16:creationId xmlns:a16="http://schemas.microsoft.com/office/drawing/2014/main" id="{E0F15F08-DE33-C473-FCFC-37DCDAB9D5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25908" y="205154"/>
            <a:ext cx="914400" cy="914400"/>
          </a:xfrm>
          <a:prstGeom prst="rect">
            <a:avLst/>
          </a:prstGeom>
        </p:spPr>
      </p:pic>
      <p:cxnSp>
        <p:nvCxnSpPr>
          <p:cNvPr id="9" name="Straight Arrow Connector 8">
            <a:extLst>
              <a:ext uri="{FF2B5EF4-FFF2-40B4-BE49-F238E27FC236}">
                <a16:creationId xmlns:a16="http://schemas.microsoft.com/office/drawing/2014/main" id="{CC225705-82B6-F458-67E0-1718DA09212E}"/>
              </a:ext>
            </a:extLst>
          </p:cNvPr>
          <p:cNvCxnSpPr/>
          <p:nvPr/>
        </p:nvCxnSpPr>
        <p:spPr>
          <a:xfrm>
            <a:off x="574431" y="6277707"/>
            <a:ext cx="6295292" cy="0"/>
          </a:xfrm>
          <a:prstGeom prst="straightConnector1">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082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EB6ECC43-D65E-4A7B-A76B-D278A2184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1626076" y="3551521"/>
            <a:ext cx="567782" cy="3306479"/>
            <a:chOff x="11619770" y="-2005"/>
            <a:chExt cx="567782" cy="3306479"/>
          </a:xfrm>
        </p:grpSpPr>
        <p:sp>
          <p:nvSpPr>
            <p:cNvPr id="124" name="Freeform: Shape 123">
              <a:extLst>
                <a:ext uri="{FF2B5EF4-FFF2-40B4-BE49-F238E27FC236}">
                  <a16:creationId xmlns:a16="http://schemas.microsoft.com/office/drawing/2014/main" id="{7EE443C5-5AB9-407B-A8C3-011BB14FE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Rectangle 124">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7" name="Rectangle 126">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503D3-40A7-E19F-D933-BBE35E4C281D}"/>
              </a:ext>
            </a:extLst>
          </p:cNvPr>
          <p:cNvSpPr>
            <a:spLocks noGrp="1"/>
          </p:cNvSpPr>
          <p:nvPr>
            <p:ph type="title"/>
          </p:nvPr>
        </p:nvSpPr>
        <p:spPr>
          <a:xfrm>
            <a:off x="1226392" y="586817"/>
            <a:ext cx="5780312" cy="1397004"/>
          </a:xfrm>
        </p:spPr>
        <p:txBody>
          <a:bodyPr vert="horz" lIns="91440" tIns="45720" rIns="91440" bIns="45720" rtlCol="0" anchor="b">
            <a:normAutofit/>
          </a:bodyPr>
          <a:lstStyle/>
          <a:p>
            <a:r>
              <a:rPr lang="en-US" sz="2700" dirty="0">
                <a:latin typeface="+mj-lt"/>
              </a:rPr>
              <a:t>The 4% rule of retirement</a:t>
            </a:r>
          </a:p>
        </p:txBody>
      </p:sp>
      <p:grpSp>
        <p:nvGrpSpPr>
          <p:cNvPr id="129" name="Group 128">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81000" cy="3664635"/>
            <a:chOff x="5006254" y="-1431285"/>
            <a:chExt cx="581000" cy="3664635"/>
          </a:xfrm>
        </p:grpSpPr>
        <p:sp>
          <p:nvSpPr>
            <p:cNvPr id="130" name="Rectangle 129">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How Federal Employees Can Manage Their TSP In Retirement: The 4 Percent Rule  | Your Federal Employee Benefits">
            <a:extLst>
              <a:ext uri="{FF2B5EF4-FFF2-40B4-BE49-F238E27FC236}">
                <a16:creationId xmlns:a16="http://schemas.microsoft.com/office/drawing/2014/main" id="{F9C111BF-E3F4-1003-E0D0-B35E2A21D5CF}"/>
              </a:ext>
            </a:extLst>
          </p:cNvPr>
          <p:cNvPicPr>
            <a:picLocks noChangeAspect="1"/>
          </p:cNvPicPr>
          <p:nvPr/>
        </p:nvPicPr>
        <p:blipFill>
          <a:blip r:embed="rId4"/>
          <a:stretch>
            <a:fillRect/>
          </a:stretch>
        </p:blipFill>
        <p:spPr>
          <a:xfrm>
            <a:off x="6501901" y="1965235"/>
            <a:ext cx="5555326" cy="2744767"/>
          </a:xfrm>
          <a:prstGeom prst="rect">
            <a:avLst/>
          </a:prstGeom>
        </p:spPr>
      </p:pic>
      <p:pic>
        <p:nvPicPr>
          <p:cNvPr id="117" name="Graphic 116" descr="Bar graph with upward trend outline">
            <a:extLst>
              <a:ext uri="{FF2B5EF4-FFF2-40B4-BE49-F238E27FC236}">
                <a16:creationId xmlns:a16="http://schemas.microsoft.com/office/drawing/2014/main" id="{03BA725C-739C-F802-99C7-310206D75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84523" y="5609492"/>
            <a:ext cx="926123" cy="914400"/>
          </a:xfrm>
          <a:prstGeom prst="rect">
            <a:avLst/>
          </a:prstGeom>
        </p:spPr>
      </p:pic>
      <p:graphicFrame>
        <p:nvGraphicFramePr>
          <p:cNvPr id="13" name="Content Placeholder 2">
            <a:extLst>
              <a:ext uri="{FF2B5EF4-FFF2-40B4-BE49-F238E27FC236}">
                <a16:creationId xmlns:a16="http://schemas.microsoft.com/office/drawing/2014/main" id="{146C0F77-F8EE-61D4-B233-DF4ABE0E36A8}"/>
              </a:ext>
            </a:extLst>
          </p:cNvPr>
          <p:cNvGraphicFramePr>
            <a:graphicFrameLocks noGrp="1"/>
          </p:cNvGraphicFramePr>
          <p:nvPr>
            <p:ph idx="1"/>
            <p:extLst>
              <p:ext uri="{D42A27DB-BD31-4B8C-83A1-F6EECF244321}">
                <p14:modId xmlns:p14="http://schemas.microsoft.com/office/powerpoint/2010/main" val="183906582"/>
              </p:ext>
            </p:extLst>
          </p:nvPr>
        </p:nvGraphicFramePr>
        <p:xfrm>
          <a:off x="1089455" y="2396682"/>
          <a:ext cx="5203265" cy="4085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866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28A4-F5EA-3A15-9612-287B43FAB7B4}"/>
              </a:ext>
            </a:extLst>
          </p:cNvPr>
          <p:cNvSpPr>
            <a:spLocks noGrp="1"/>
          </p:cNvSpPr>
          <p:nvPr>
            <p:ph type="title"/>
          </p:nvPr>
        </p:nvSpPr>
        <p:spPr>
          <a:xfrm>
            <a:off x="788223" y="287691"/>
            <a:ext cx="2795176" cy="877734"/>
          </a:xfrm>
        </p:spPr>
        <p:txBody>
          <a:bodyPr>
            <a:normAutofit/>
          </a:bodyPr>
          <a:lstStyle/>
          <a:p>
            <a:r>
              <a:rPr lang="en-US" sz="2700" b="1" dirty="0"/>
              <a:t>sources</a:t>
            </a:r>
          </a:p>
        </p:txBody>
      </p:sp>
      <p:sp>
        <p:nvSpPr>
          <p:cNvPr id="3" name="Content Placeholder 2">
            <a:extLst>
              <a:ext uri="{FF2B5EF4-FFF2-40B4-BE49-F238E27FC236}">
                <a16:creationId xmlns:a16="http://schemas.microsoft.com/office/drawing/2014/main" id="{9D46E739-398D-1168-BDF5-16DB81EFEFDC}"/>
              </a:ext>
            </a:extLst>
          </p:cNvPr>
          <p:cNvSpPr>
            <a:spLocks noGrp="1"/>
          </p:cNvSpPr>
          <p:nvPr>
            <p:ph idx="1"/>
          </p:nvPr>
        </p:nvSpPr>
        <p:spPr>
          <a:xfrm>
            <a:off x="406096" y="1458583"/>
            <a:ext cx="6777705" cy="4301706"/>
          </a:xfrm>
        </p:spPr>
        <p:txBody>
          <a:bodyPr vert="horz" lIns="91440" tIns="45720" rIns="91440" bIns="45720" rtlCol="0" anchor="t">
            <a:normAutofit fontScale="92500" lnSpcReduction="20000"/>
          </a:bodyPr>
          <a:lstStyle/>
          <a:p>
            <a:r>
              <a:rPr lang="en-US" sz="1900" dirty="0">
                <a:ea typeface="+mj-lt"/>
                <a:cs typeface="+mj-lt"/>
                <a:hlinkClick r:id="rId2"/>
              </a:rPr>
              <a:t>https://www.forbes.com/advisor/retirement/retirement-planning-checklist/</a:t>
            </a:r>
            <a:endParaRPr lang="en-US" sz="1900" dirty="0">
              <a:solidFill>
                <a:srgbClr val="808080"/>
              </a:solidFill>
              <a:ea typeface="+mj-lt"/>
              <a:cs typeface="+mj-lt"/>
            </a:endParaRPr>
          </a:p>
          <a:p>
            <a:r>
              <a:rPr lang="en-US" sz="1900" dirty="0">
                <a:ea typeface="+mj-lt"/>
                <a:cs typeface="+mj-lt"/>
                <a:hlinkClick r:id="rId3"/>
              </a:rPr>
              <a:t>https://www.investopedia.com/terms/r/retirement.asp</a:t>
            </a:r>
            <a:r>
              <a:rPr lang="en-US" sz="1900" dirty="0">
                <a:ea typeface="+mj-lt"/>
                <a:cs typeface="+mj-lt"/>
              </a:rPr>
              <a:t> </a:t>
            </a:r>
          </a:p>
          <a:p>
            <a:r>
              <a:rPr lang="en-US" sz="1900" dirty="0">
                <a:ea typeface="+mj-lt"/>
                <a:cs typeface="+mj-lt"/>
                <a:hlinkClick r:id="rId4"/>
              </a:rPr>
              <a:t>https://www.aarp.org/retirement/planning-for-retirement/info-2023/never-too-late-to-start-saving.html</a:t>
            </a:r>
            <a:r>
              <a:rPr lang="en-US" sz="1900" dirty="0">
                <a:ea typeface="+mj-lt"/>
                <a:cs typeface="+mj-lt"/>
              </a:rPr>
              <a:t> </a:t>
            </a:r>
            <a:endParaRPr lang="en-US" sz="1900" dirty="0"/>
          </a:p>
          <a:p>
            <a:r>
              <a:rPr lang="en-US" sz="1900" dirty="0">
                <a:ea typeface="+mj-lt"/>
                <a:cs typeface="+mj-lt"/>
                <a:hlinkClick r:id="rId5"/>
              </a:rPr>
              <a:t>https://www.ssa.gov/pubs/EN-05-10377.pdf</a:t>
            </a:r>
            <a:endParaRPr lang="en-US" sz="1900" dirty="0">
              <a:ea typeface="+mj-lt"/>
              <a:cs typeface="+mj-lt"/>
            </a:endParaRPr>
          </a:p>
          <a:p>
            <a:r>
              <a:rPr lang="en-US" sz="1900" dirty="0">
                <a:ea typeface="+mj-lt"/>
                <a:cs typeface="+mj-lt"/>
                <a:hlinkClick r:id="rId6"/>
              </a:rPr>
              <a:t>https://money.usnews.com/money/retirement/aging/articles/common-retirement-goals</a:t>
            </a:r>
            <a:endParaRPr lang="en-US" sz="1900" dirty="0"/>
          </a:p>
          <a:p>
            <a:r>
              <a:rPr lang="en-US" sz="1900" dirty="0">
                <a:ea typeface="+mj-lt"/>
                <a:cs typeface="+mj-lt"/>
                <a:hlinkClick r:id="rId7"/>
              </a:rPr>
              <a:t>https://myucretirement.com/Resource/222</a:t>
            </a:r>
            <a:endParaRPr lang="en-US" sz="1900" dirty="0"/>
          </a:p>
          <a:p>
            <a:r>
              <a:rPr lang="en-US" sz="1900" dirty="0">
                <a:ea typeface="+mj-lt"/>
                <a:cs typeface="+mj-lt"/>
                <a:hlinkClick r:id="rId8"/>
              </a:rPr>
              <a:t>https://lifesmarts.org/resources/content-vocabulary-of-the-week/</a:t>
            </a:r>
            <a:r>
              <a:rPr lang="en-US" sz="1900" dirty="0">
                <a:ea typeface="+mj-lt"/>
                <a:cs typeface="+mj-lt"/>
              </a:rPr>
              <a:t> </a:t>
            </a:r>
            <a:endParaRPr lang="en-US" sz="1900" dirty="0"/>
          </a:p>
          <a:p>
            <a:endParaRPr lang="en-US" dirty="0"/>
          </a:p>
          <a:p>
            <a:endParaRPr lang="en-US" dirty="0"/>
          </a:p>
        </p:txBody>
      </p:sp>
      <p:sp>
        <p:nvSpPr>
          <p:cNvPr id="5" name="TextBox 4">
            <a:extLst>
              <a:ext uri="{FF2B5EF4-FFF2-40B4-BE49-F238E27FC236}">
                <a16:creationId xmlns:a16="http://schemas.microsoft.com/office/drawing/2014/main" id="{D72397AE-9222-19EB-9DB9-3D1892C2EFAE}"/>
              </a:ext>
            </a:extLst>
          </p:cNvPr>
          <p:cNvSpPr txBox="1"/>
          <p:nvPr/>
        </p:nvSpPr>
        <p:spPr>
          <a:xfrm>
            <a:off x="6918685" y="1307249"/>
            <a:ext cx="515846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   </a:t>
            </a:r>
            <a:r>
              <a:rPr lang="en-US" sz="2700" dirty="0"/>
              <a:t>Ready to secure your future? </a:t>
            </a:r>
          </a:p>
          <a:p>
            <a:r>
              <a:rPr lang="en-US" sz="2700" dirty="0"/>
              <a:t>         Get started now with </a:t>
            </a:r>
          </a:p>
          <a:p>
            <a:r>
              <a:rPr lang="en-US" sz="2700" dirty="0"/>
              <a:t>               just one click!</a:t>
            </a:r>
          </a:p>
        </p:txBody>
      </p:sp>
      <p:sp>
        <p:nvSpPr>
          <p:cNvPr id="4" name="TextBox 3">
            <a:extLst>
              <a:ext uri="{FF2B5EF4-FFF2-40B4-BE49-F238E27FC236}">
                <a16:creationId xmlns:a16="http://schemas.microsoft.com/office/drawing/2014/main" id="{13249B14-85DF-D49F-989B-5030E771790D}"/>
              </a:ext>
            </a:extLst>
          </p:cNvPr>
          <p:cNvSpPr txBox="1"/>
          <p:nvPr/>
        </p:nvSpPr>
        <p:spPr>
          <a:xfrm>
            <a:off x="7881133" y="2692244"/>
            <a:ext cx="32335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9"/>
              </a:rPr>
              <a:t>https://www.aarp.org/retirement/retirement-calculator/</a:t>
            </a:r>
            <a:endParaRPr lang="en-US"/>
          </a:p>
          <a:p>
            <a:endParaRPr lang="en-US" dirty="0"/>
          </a:p>
          <a:p>
            <a:endParaRPr lang="en-US" dirty="0"/>
          </a:p>
        </p:txBody>
      </p:sp>
      <p:pic>
        <p:nvPicPr>
          <p:cNvPr id="8" name="Picture 7" descr="A person standing near a calculator and a calculator&#10;&#10;Description automatically generated">
            <a:extLst>
              <a:ext uri="{FF2B5EF4-FFF2-40B4-BE49-F238E27FC236}">
                <a16:creationId xmlns:a16="http://schemas.microsoft.com/office/drawing/2014/main" id="{0C5BBA6F-4275-22B9-DBEC-27AB48E1EC99}"/>
              </a:ext>
            </a:extLst>
          </p:cNvPr>
          <p:cNvPicPr>
            <a:picLocks noChangeAspect="1"/>
          </p:cNvPicPr>
          <p:nvPr/>
        </p:nvPicPr>
        <p:blipFill>
          <a:blip r:embed="rId10"/>
          <a:stretch>
            <a:fillRect/>
          </a:stretch>
        </p:blipFill>
        <p:spPr>
          <a:xfrm>
            <a:off x="7338490" y="3505778"/>
            <a:ext cx="4170872" cy="2625664"/>
          </a:xfrm>
          <a:prstGeom prst="rect">
            <a:avLst/>
          </a:prstGeom>
        </p:spPr>
      </p:pic>
    </p:spTree>
    <p:extLst>
      <p:ext uri="{BB962C8B-B14F-4D97-AF65-F5344CB8AC3E}">
        <p14:creationId xmlns:p14="http://schemas.microsoft.com/office/powerpoint/2010/main" val="2121385338"/>
      </p:ext>
    </p:extLst>
  </p:cSld>
  <p:clrMapOvr>
    <a:masterClrMapping/>
  </p:clrMapOvr>
</p:sld>
</file>

<file path=ppt/theme/theme1.xml><?xml version="1.0" encoding="utf-8"?>
<a:theme xmlns:a="http://schemas.openxmlformats.org/drawingml/2006/main" name="VeniceBeachVTI">
  <a:themeElements>
    <a:clrScheme name="Venice Beach">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docProps/app.xml><?xml version="1.0" encoding="utf-8"?>
<Properties xmlns="http://schemas.openxmlformats.org/officeDocument/2006/extended-properties" xmlns:vt="http://schemas.openxmlformats.org/officeDocument/2006/docPropsVTypes">
  <Template>office theme</Template>
  <TotalTime>4</TotalTime>
  <Words>767</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vt:lpstr>
      <vt:lpstr>Avenir Next LT Pro Light</vt:lpstr>
      <vt:lpstr>Courier New</vt:lpstr>
      <vt:lpstr>VeniceBeachVTI</vt:lpstr>
      <vt:lpstr>Retirement basics</vt:lpstr>
      <vt:lpstr>What is retirement?</vt:lpstr>
      <vt:lpstr>Why retirement?</vt:lpstr>
      <vt:lpstr>Other Key Terms </vt:lpstr>
      <vt:lpstr>Why start Planning now?</vt:lpstr>
      <vt:lpstr>Choosing the right retirement plan</vt:lpstr>
      <vt:lpstr>Investing vs Saving  Which is best for you?</vt:lpstr>
      <vt:lpstr>The 4% rule of retirement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Bakhsh, Colleen</cp:lastModifiedBy>
  <cp:revision>130</cp:revision>
  <dcterms:created xsi:type="dcterms:W3CDTF">2024-02-21T14:31:53Z</dcterms:created>
  <dcterms:modified xsi:type="dcterms:W3CDTF">2024-02-23T13:57:01Z</dcterms:modified>
</cp:coreProperties>
</file>