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86" r:id="rId5"/>
    <p:sldId id="287" r:id="rId6"/>
    <p:sldId id="256"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7" r:id="rId32"/>
    <p:sldId id="31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2A0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01" autoAdjust="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91945-9A7D-4A6E-8A30-A44EFE93E07D}" type="datetimeFigureOut">
              <a:rPr lang="en-US" smtClean="0"/>
              <a:pPr/>
              <a:t>10/24/2022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E1DC0-005C-4B20-9286-B14DEB9F6200}" type="slidenum">
              <a:rPr lang="en-US" smtClean="0"/>
              <a:pPr/>
              <a:t>‹#›</a:t>
            </a:fld>
            <a:endParaRPr lang="en-US" dirty="0"/>
          </a:p>
        </p:txBody>
      </p:sp>
    </p:spTree>
    <p:extLst>
      <p:ext uri="{BB962C8B-B14F-4D97-AF65-F5344CB8AC3E}">
        <p14:creationId xmlns:p14="http://schemas.microsoft.com/office/powerpoint/2010/main" val="56068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Edit the topic by double-clicking on </a:t>
            </a:r>
            <a:r>
              <a:rPr lang="en-US" b="1" dirty="0"/>
              <a:t>Type</a:t>
            </a:r>
            <a:r>
              <a:rPr lang="en-US" b="1" baseline="0" dirty="0"/>
              <a:t> the topic here</a:t>
            </a:r>
            <a:r>
              <a:rPr lang="en-US" b="0" baseline="0" dirty="0"/>
              <a:t>.</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Double-click</a:t>
            </a:r>
            <a:r>
              <a:rPr lang="en-US" baseline="0" dirty="0"/>
              <a:t> on each topic at the top to edit it.</a:t>
            </a:r>
            <a:endParaRPr lang="en-US" dirty="0"/>
          </a:p>
          <a:p>
            <a:r>
              <a:rPr lang="en-US" dirty="0"/>
              <a:t>The numbers are all hyperlinked to the questions.  The hyperlinks only</a:t>
            </a:r>
            <a:r>
              <a:rPr lang="en-US" baseline="0" dirty="0"/>
              <a:t> work in the Slide Show view, and in PowerPoint 2007 or later.  Type Shift and F5 simultaneously to test your links.</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each</a:t>
            </a:r>
            <a:r>
              <a:rPr lang="en-US" baseline="0" dirty="0"/>
              <a:t> question slide, you can double-click the white text to add a question. </a:t>
            </a:r>
          </a:p>
          <a:p>
            <a:r>
              <a:rPr lang="en-US" i="1" baseline="0" dirty="0"/>
              <a:t>Take special care to not press Delete before editing the text, as it will remove the animations and possibly the formatting. </a:t>
            </a:r>
          </a:p>
          <a:p>
            <a:r>
              <a:rPr lang="en-US" baseline="0" dirty="0"/>
              <a:t>To insert pictures, shapes, or Clip Art, too, go to the Insert ribbon. </a:t>
            </a:r>
          </a:p>
          <a:p>
            <a:r>
              <a:rPr lang="en-US" baseline="0" dirty="0"/>
              <a:t>Double-click on the black text to enter the answer. The house in the bottom left corner will allow the students to return to Slide 2, where the question board is found.</a:t>
            </a:r>
          </a:p>
          <a:p>
            <a:r>
              <a:rPr lang="en-US" baseline="0" dirty="0"/>
              <a:t>Make sure to change your Topic section at the top of your slides, too.</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a:t>
            </a:r>
            <a:r>
              <a:rPr lang="en-US" baseline="0" dirty="0"/>
              <a:t> “Daily Double” slides are linked to the questions. </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Template</a:t>
            </a:r>
            <a:r>
              <a:rPr lang="en-US" baseline="0" dirty="0"/>
              <a:t> designed by Theresa M. Dyson</a:t>
            </a:r>
          </a:p>
          <a:p>
            <a:r>
              <a:rPr lang="en-US" baseline="0" dirty="0"/>
              <a:t>Computer Resource Specialist, Virginia Beach City Public Schools</a:t>
            </a:r>
          </a:p>
          <a:p>
            <a:r>
              <a:rPr lang="en-US" baseline="0" dirty="0"/>
              <a:t>Adjunct Professor, Tidewater Community College</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A75FBA-F06A-4238-96F3-E3425CA04AFD}"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DFD080-EFD0-4090-B03C-A16013FD047C}"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45C6F-C7BE-4333-B361-5320FAAD6078}"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E30369-590E-4431-BF37-608D2B9F8602}"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0A6AC-E68B-4A2D-9CD6-4F49D3C2674E}"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B03429-C82F-419D-BF2F-90339EC2A818}"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1FA137-4F10-4DF7-A32A-F778B1BAF3F2}" type="datetime1">
              <a:rPr lang="en-US" smtClean="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897384-3127-4DAD-A31D-D92728901B01}" type="datetime1">
              <a:rPr lang="en-US" smtClean="0"/>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A73E3-C7DE-4D5A-AF77-6E4276E60CAE}" type="datetime1">
              <a:rPr lang="en-US" smtClean="0"/>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623F5C-9E88-4E59-AD44-2CBFFF64A6E8}"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77A765-0626-447E-B9A3-748CA19C4219}"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4129C-B762-4183-A048-F2BE8E1892F8}" type="datetime1">
              <a:rPr lang="en-US" smtClean="0"/>
              <a:t>10/24/2022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D9F60-F67A-4B4E-BDF8-37902935806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5.xml"/><Relationship Id="rId18" Type="http://schemas.openxmlformats.org/officeDocument/2006/relationships/slide" Target="slide6.xml"/><Relationship Id="rId26" Type="http://schemas.openxmlformats.org/officeDocument/2006/relationships/slide" Target="slide22.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23.xml"/><Relationship Id="rId12" Type="http://schemas.openxmlformats.org/officeDocument/2006/relationships/slide" Target="slide24.xml"/><Relationship Id="rId17" Type="http://schemas.openxmlformats.org/officeDocument/2006/relationships/slide" Target="slide25.xml"/><Relationship Id="rId25" Type="http://schemas.openxmlformats.org/officeDocument/2006/relationships/slide" Target="slide17.xml"/><Relationship Id="rId2" Type="http://schemas.openxmlformats.org/officeDocument/2006/relationships/notesSlide" Target="../notesSlides/notesSlide2.xml"/><Relationship Id="rId16" Type="http://schemas.openxmlformats.org/officeDocument/2006/relationships/slide" Target="slide20.xml"/><Relationship Id="rId20"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8.xml"/><Relationship Id="rId11" Type="http://schemas.openxmlformats.org/officeDocument/2006/relationships/slide" Target="slide19.xml"/><Relationship Id="rId24" Type="http://schemas.openxmlformats.org/officeDocument/2006/relationships/slide" Target="slide12.xml"/><Relationship Id="rId5" Type="http://schemas.openxmlformats.org/officeDocument/2006/relationships/slide" Target="slide13.xml"/><Relationship Id="rId15" Type="http://schemas.openxmlformats.org/officeDocument/2006/relationships/slide" Target="slide15.xml"/><Relationship Id="rId23" Type="http://schemas.openxmlformats.org/officeDocument/2006/relationships/slide" Target="slide7.xml"/><Relationship Id="rId10" Type="http://schemas.openxmlformats.org/officeDocument/2006/relationships/slide" Target="slide14.xml"/><Relationship Id="rId19" Type="http://schemas.openxmlformats.org/officeDocument/2006/relationships/slide" Target="slide29.xml"/><Relationship Id="rId4" Type="http://schemas.openxmlformats.org/officeDocument/2006/relationships/slide" Target="slide8.xml"/><Relationship Id="rId9" Type="http://schemas.openxmlformats.org/officeDocument/2006/relationships/slide" Target="slide9.xml"/><Relationship Id="rId14" Type="http://schemas.openxmlformats.org/officeDocument/2006/relationships/slide" Target="slide10.xml"/><Relationship Id="rId22" Type="http://schemas.openxmlformats.org/officeDocument/2006/relationships/slide" Target="slide26.xml"/><Relationship Id="rId27" Type="http://schemas.openxmlformats.org/officeDocument/2006/relationships/slide" Target="slide27.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a:noAutofit/>
            <a:scene3d>
              <a:camera prst="orthographicFront"/>
              <a:lightRig rig="soft" dir="t">
                <a:rot lat="0" lon="0" rev="10800000"/>
              </a:lightRig>
            </a:scene3d>
            <a:sp3d>
              <a:bevelT w="27940" h="12700"/>
              <a:contourClr>
                <a:srgbClr val="DDDDDD"/>
              </a:contourClr>
            </a:sp3d>
          </a:bodyPr>
          <a:lstStyle/>
          <a:p>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r>
              <a:rPr lang="en-US" sz="2800" b="1" spc="150" dirty="0">
                <a:ln w="11430"/>
                <a:solidFill>
                  <a:srgbClr val="F8F8F8"/>
                </a:solidFill>
                <a:effectLst>
                  <a:outerShdw blurRad="25400" algn="tl" rotWithShape="0">
                    <a:srgbClr val="000000">
                      <a:alpha val="43000"/>
                    </a:srgbClr>
                  </a:outerShdw>
                </a:effectLst>
              </a:rPr>
              <a:t>I have the answer, now…</a:t>
            </a:r>
            <a:br>
              <a:rPr lang="en-US" sz="9600" b="1" spc="150" dirty="0">
                <a:ln w="11430"/>
                <a:solidFill>
                  <a:srgbClr val="F8F8F8"/>
                </a:solidFill>
                <a:effectLst>
                  <a:outerShdw blurRad="25400" algn="tl" rotWithShape="0">
                    <a:srgbClr val="000000">
                      <a:alpha val="43000"/>
                    </a:srgbClr>
                  </a:outerShdw>
                </a:effectLst>
              </a:rPr>
            </a:br>
            <a:r>
              <a:rPr lang="en-US" sz="9600" b="1" spc="150" dirty="0">
                <a:ln w="11430"/>
                <a:solidFill>
                  <a:srgbClr val="F8F8F8"/>
                </a:solidFill>
                <a:effectLst>
                  <a:outerShdw blurRad="25400" algn="tl" rotWithShape="0">
                    <a:srgbClr val="000000">
                      <a:alpha val="43000"/>
                    </a:srgbClr>
                  </a:outerShdw>
                </a:effectLst>
              </a:rPr>
              <a:t>Tell me the Question</a:t>
            </a:r>
          </a:p>
        </p:txBody>
      </p:sp>
      <p:sp>
        <p:nvSpPr>
          <p:cNvPr id="3" name="Subtitle 2"/>
          <p:cNvSpPr>
            <a:spLocks noGrp="1"/>
          </p:cNvSpPr>
          <p:nvPr>
            <p:ph type="subTitle" idx="1"/>
          </p:nvPr>
        </p:nvSpPr>
        <p:spPr/>
        <p:txBody>
          <a:bodyPr>
            <a:normAutofit/>
          </a:bodyPr>
          <a:lstStyle/>
          <a:p>
            <a:endParaRPr lang="en-US" dirty="0"/>
          </a:p>
          <a:p>
            <a:endParaRPr lang="en-US" dirty="0">
              <a:solidFill>
                <a:srgbClr val="FFFF00"/>
              </a:solidFill>
            </a:endParaRPr>
          </a:p>
          <a:p>
            <a:r>
              <a:rPr lang="en-US">
                <a:solidFill>
                  <a:srgbClr val="FFFF00"/>
                </a:solidFill>
              </a:rPr>
              <a:t>LifeSmarts: Health </a:t>
            </a:r>
            <a:r>
              <a:rPr lang="en-US" dirty="0">
                <a:solidFill>
                  <a:srgbClr val="FFFF00"/>
                </a:solidFill>
              </a:rPr>
              <a:t>and Safety</a:t>
            </a:r>
          </a:p>
        </p:txBody>
      </p:sp>
      <p:sp>
        <p:nvSpPr>
          <p:cNvPr id="4" name="Slide Number Placeholder 3"/>
          <p:cNvSpPr>
            <a:spLocks noGrp="1"/>
          </p:cNvSpPr>
          <p:nvPr>
            <p:ph type="sldNum" sz="quarter" idx="12"/>
          </p:nvPr>
        </p:nvSpPr>
        <p:spPr/>
        <p:txBody>
          <a:bodyPr/>
          <a:lstStyle/>
          <a:p>
            <a:fld id="{672D9F60-F67A-4B4E-BDF8-37902935806D}" type="slidenum">
              <a:rPr lang="en-US" smtClean="0"/>
              <a:pPr/>
              <a:t>1</a:t>
            </a:fld>
            <a:endParaRPr lang="en-US" dirty="0"/>
          </a:p>
        </p:txBody>
      </p:sp>
      <p:sp>
        <p:nvSpPr>
          <p:cNvPr id="5" name="TextBox 4"/>
          <p:cNvSpPr txBox="1"/>
          <p:nvPr/>
        </p:nvSpPr>
        <p:spPr>
          <a:xfrm>
            <a:off x="3048000" y="5435600"/>
            <a:ext cx="184666"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Medicine: 3 points</a:t>
            </a:r>
          </a:p>
        </p:txBody>
      </p:sp>
      <p:sp>
        <p:nvSpPr>
          <p:cNvPr id="5" name="Content Placeholder 4"/>
          <p:cNvSpPr>
            <a:spLocks noGrp="1"/>
          </p:cNvSpPr>
          <p:nvPr>
            <p:ph sz="half" idx="1"/>
          </p:nvPr>
        </p:nvSpPr>
        <p:spPr>
          <a:xfrm>
            <a:off x="2590800" y="1828800"/>
            <a:ext cx="5029200" cy="2438400"/>
          </a:xfrm>
        </p:spPr>
        <p:txBody>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You are taking a drug for pain, but it makes your nose run.  The runny nose is said to be one of these</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a:solidFill>
                  <a:srgbClr val="FFFF00"/>
                </a:solidFill>
              </a:rPr>
              <a:t>What is a side effects?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10</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Medicine: 4 points</a:t>
            </a:r>
          </a:p>
        </p:txBody>
      </p:sp>
      <p:sp>
        <p:nvSpPr>
          <p:cNvPr id="5" name="Content Placeholder 4"/>
          <p:cNvSpPr>
            <a:spLocks noGrp="1"/>
          </p:cNvSpPr>
          <p:nvPr>
            <p:ph sz="half" idx="1"/>
          </p:nvPr>
        </p:nvSpPr>
        <p:spPr>
          <a:xfrm>
            <a:off x="2438400" y="1524000"/>
            <a:ext cx="48006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Active ingredients, inactive ingredients, uses, doses, warnings, side effects, and directions</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must be included on the OTC Drug Facts Label?</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11</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Medicine: 5 points</a:t>
            </a:r>
          </a:p>
        </p:txBody>
      </p:sp>
      <p:sp>
        <p:nvSpPr>
          <p:cNvPr id="5" name="Content Placeholder 4"/>
          <p:cNvSpPr>
            <a:spLocks noGrp="1"/>
          </p:cNvSpPr>
          <p:nvPr>
            <p:ph sz="half" idx="1"/>
          </p:nvPr>
        </p:nvSpPr>
        <p:spPr>
          <a:xfrm>
            <a:off x="1828800" y="1524000"/>
            <a:ext cx="5715000" cy="28956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The amount of active ingredient present in each dose of an over-the-counter medicine </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strength?</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12</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Auto Safety: 1 point</a:t>
            </a:r>
          </a:p>
        </p:txBody>
      </p:sp>
      <p:sp>
        <p:nvSpPr>
          <p:cNvPr id="5" name="Content Placeholder 4"/>
          <p:cNvSpPr>
            <a:spLocks noGrp="1"/>
          </p:cNvSpPr>
          <p:nvPr>
            <p:ph sz="half" idx="1"/>
          </p:nvPr>
        </p:nvSpPr>
        <p:spPr>
          <a:xfrm>
            <a:off x="2743200" y="1524000"/>
            <a:ext cx="4876800" cy="2438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2400" dirty="0"/>
              <a:t>All children younger than this age</a:t>
            </a:r>
          </a:p>
          <a:p>
            <a:pPr>
              <a:buNone/>
            </a:pPr>
            <a:r>
              <a:rPr lang="en-US" sz="2400" dirty="0"/>
              <a:t>should ride in the back seat</a:t>
            </a:r>
          </a:p>
          <a:p>
            <a:pPr>
              <a:buNone/>
            </a:pPr>
            <a:endParaRPr lang="en-US" dirty="0"/>
          </a:p>
          <a:p>
            <a:pPr>
              <a:buNone/>
            </a:pP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13?</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13</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Auto Safety: 2 points</a:t>
            </a:r>
          </a:p>
        </p:txBody>
      </p:sp>
      <p:sp>
        <p:nvSpPr>
          <p:cNvPr id="5" name="Content Placeholder 4"/>
          <p:cNvSpPr>
            <a:spLocks noGrp="1"/>
          </p:cNvSpPr>
          <p:nvPr>
            <p:ph sz="half" idx="1"/>
          </p:nvPr>
        </p:nvSpPr>
        <p:spPr>
          <a:xfrm>
            <a:off x="2667000" y="1524000"/>
            <a:ext cx="56388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This safety feature inflates when you are in a car accident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an air bag?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14</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Auto Safety: 3 points</a:t>
            </a:r>
          </a:p>
        </p:txBody>
      </p:sp>
      <p:sp>
        <p:nvSpPr>
          <p:cNvPr id="5" name="Content Placeholder 4"/>
          <p:cNvSpPr>
            <a:spLocks noGrp="1"/>
          </p:cNvSpPr>
          <p:nvPr>
            <p:ph sz="half" idx="1"/>
          </p:nvPr>
        </p:nvSpPr>
        <p:spPr>
          <a:xfrm>
            <a:off x="1752600" y="1600200"/>
            <a:ext cx="5791200" cy="2209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According to the National Safety Council, people distracted by this device are four times more likely to be in a car crash than other driv</a:t>
            </a:r>
            <a:r>
              <a:rPr lang="en-US" dirty="0"/>
              <a:t>ers</a:t>
            </a: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a cell phone or smart phone?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15</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Auto Safety: 4 points</a:t>
            </a:r>
          </a:p>
        </p:txBody>
      </p:sp>
      <p:sp>
        <p:nvSpPr>
          <p:cNvPr id="5" name="Content Placeholder 4"/>
          <p:cNvSpPr>
            <a:spLocks noGrp="1"/>
          </p:cNvSpPr>
          <p:nvPr>
            <p:ph sz="half" idx="1"/>
          </p:nvPr>
        </p:nvSpPr>
        <p:spPr>
          <a:xfrm>
            <a:off x="2362200" y="1524000"/>
            <a:ext cx="4800600" cy="2667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To reduce the danger of hydroplaning, these rubber disks should be inspected for excessive wear</a:t>
            </a:r>
          </a:p>
          <a:p>
            <a:pPr>
              <a:buNone/>
            </a:pPr>
            <a:r>
              <a:rPr lang="en-US" dirty="0"/>
              <a:t> </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are tires?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16</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Auto Safety: 5 points</a:t>
            </a:r>
          </a:p>
        </p:txBody>
      </p:sp>
      <p:sp>
        <p:nvSpPr>
          <p:cNvPr id="5" name="Content Placeholder 4"/>
          <p:cNvSpPr>
            <a:spLocks noGrp="1"/>
          </p:cNvSpPr>
          <p:nvPr>
            <p:ph sz="half" idx="1"/>
          </p:nvPr>
        </p:nvSpPr>
        <p:spPr>
          <a:xfrm>
            <a:off x="2362200" y="1524000"/>
            <a:ext cx="50292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The backseat of a car is usually safer than the front seat in this type of accident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a head on collision?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17</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Home Safety: 1 point</a:t>
            </a:r>
          </a:p>
        </p:txBody>
      </p:sp>
      <p:sp>
        <p:nvSpPr>
          <p:cNvPr id="5" name="Content Placeholder 4"/>
          <p:cNvSpPr>
            <a:spLocks noGrp="1"/>
          </p:cNvSpPr>
          <p:nvPr>
            <p:ph sz="half" idx="1"/>
          </p:nvPr>
        </p:nvSpPr>
        <p:spPr>
          <a:xfrm>
            <a:off x="2667000" y="1524000"/>
            <a:ext cx="4572000" cy="2743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a:t>
            </a:r>
            <a:r>
              <a:rPr lang="en-US" sz="2400" dirty="0"/>
              <a:t>Smoke detectors should be tested this frequently</a:t>
            </a: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once a month?</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18</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Home Safety: 2 points</a:t>
            </a:r>
          </a:p>
        </p:txBody>
      </p:sp>
      <p:sp>
        <p:nvSpPr>
          <p:cNvPr id="5" name="Content Placeholder 4"/>
          <p:cNvSpPr>
            <a:spLocks noGrp="1"/>
          </p:cNvSpPr>
          <p:nvPr>
            <p:ph sz="half" idx="1"/>
          </p:nvPr>
        </p:nvSpPr>
        <p:spPr>
          <a:xfrm>
            <a:off x="2667000" y="1524000"/>
            <a:ext cx="4953000" cy="2667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Fires in apartment buildings most often start in this room</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the kitchen?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19</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2"/>
          <a:ext cx="8686800" cy="6400800"/>
        </p:xfrm>
        <a:graphic>
          <a:graphicData uri="http://schemas.openxmlformats.org/drawingml/2006/table">
            <a:tbl>
              <a:tblPr firstRow="1" bandRow="1">
                <a:tableStyleId>{93296810-A885-4BE3-A3E7-6D5BEEA58F35}</a:tableStyleId>
              </a:tblPr>
              <a:tblGrid>
                <a:gridCol w="173736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1066800">
                <a:tc>
                  <a:txBody>
                    <a:bodyPr/>
                    <a:lstStyle/>
                    <a:p>
                      <a:pPr algn="ctr"/>
                      <a:r>
                        <a:rPr lang="en-US" sz="2200" dirty="0">
                          <a:solidFill>
                            <a:srgbClr val="C00000"/>
                          </a:solidFill>
                          <a:effectLst>
                            <a:reflection blurRad="6350" stA="55000" endA="50" endPos="85000" dist="29997" dir="5400000" sy="-100000" algn="bl" rotWithShape="0"/>
                          </a:effectLst>
                        </a:rPr>
                        <a:t>Your</a:t>
                      </a:r>
                      <a:r>
                        <a:rPr lang="en-US" sz="2200" baseline="0" dirty="0">
                          <a:solidFill>
                            <a:srgbClr val="C00000"/>
                          </a:solidFill>
                          <a:effectLst>
                            <a:reflection blurRad="6350" stA="55000" endA="50" endPos="85000" dist="29997" dir="5400000" sy="-100000" algn="bl" rotWithShape="0"/>
                          </a:effectLst>
                        </a:rPr>
                        <a:t> Body</a:t>
                      </a:r>
                      <a:endParaRPr lang="en-US" sz="2200" dirty="0">
                        <a:solidFill>
                          <a:srgbClr val="C00000"/>
                        </a:solidFill>
                        <a:effectLst>
                          <a:reflection blurRad="6350" stA="55000" endA="50" endPos="85000" dist="29997" dir="5400000" sy="-100000" algn="bl" rotWithShape="0"/>
                        </a:effectLst>
                        <a:latin typeface="Franklin Gothic Demi" pitchFamily="34" charset="0"/>
                      </a:endParaRPr>
                    </a:p>
                  </a:txBody>
                  <a:tcPr anchor="ctr">
                    <a:solidFill>
                      <a:schemeClr val="bg1"/>
                    </a:solidFill>
                  </a:tcPr>
                </a:tc>
                <a:tc>
                  <a:txBody>
                    <a:bodyPr/>
                    <a:lstStyle/>
                    <a:p>
                      <a:pPr algn="ctr"/>
                      <a:r>
                        <a:rPr lang="en-US" sz="2400" dirty="0">
                          <a:solidFill>
                            <a:srgbClr val="C00000"/>
                          </a:solidFill>
                          <a:effectLst>
                            <a:reflection blurRad="6350" stA="55000" endA="50" endPos="85000" dist="29997" dir="5400000" sy="-100000" algn="bl" rotWithShape="0"/>
                          </a:effectLst>
                        </a:rPr>
                        <a:t>Medicine</a:t>
                      </a:r>
                      <a:endParaRPr lang="en-US" sz="2400" dirty="0">
                        <a:solidFill>
                          <a:srgbClr val="C00000"/>
                        </a:solidFill>
                        <a:effectLst>
                          <a:reflection blurRad="6350" stA="55000" endA="50" endPos="85000" dist="29997" dir="5400000" sy="-100000" algn="bl" rotWithShape="0"/>
                        </a:effectLst>
                        <a:latin typeface="Franklin Gothic Demi" pitchFamily="34" charset="0"/>
                      </a:endParaRPr>
                    </a:p>
                  </a:txBody>
                  <a:tcPr anchor="ctr">
                    <a:solidFill>
                      <a:schemeClr val="bg1"/>
                    </a:solidFill>
                  </a:tcPr>
                </a:tc>
                <a:tc>
                  <a:txBody>
                    <a:bodyPr/>
                    <a:lstStyle/>
                    <a:p>
                      <a:pPr algn="ctr"/>
                      <a:r>
                        <a:rPr lang="en-US" sz="2400" dirty="0">
                          <a:solidFill>
                            <a:srgbClr val="C00000"/>
                          </a:solidFill>
                          <a:effectLst>
                            <a:reflection blurRad="6350" stA="55000" endA="50" endPos="85000" dist="29997" dir="5400000" sy="-100000" algn="bl" rotWithShape="0"/>
                          </a:effectLst>
                        </a:rPr>
                        <a:t>Auto </a:t>
                      </a:r>
                    </a:p>
                    <a:p>
                      <a:pPr algn="ctr"/>
                      <a:r>
                        <a:rPr lang="en-US" sz="2400" dirty="0">
                          <a:solidFill>
                            <a:srgbClr val="C00000"/>
                          </a:solidFill>
                          <a:effectLst>
                            <a:reflection blurRad="6350" stA="55000" endA="50" endPos="85000" dist="29997" dir="5400000" sy="-100000" algn="bl" rotWithShape="0"/>
                          </a:effectLst>
                        </a:rPr>
                        <a:t>Safety</a:t>
                      </a:r>
                      <a:endParaRPr lang="en-US" sz="2400" dirty="0">
                        <a:solidFill>
                          <a:srgbClr val="C00000"/>
                        </a:solidFill>
                        <a:effectLst>
                          <a:reflection blurRad="6350" stA="55000" endA="50" endPos="85000" dist="29997" dir="5400000" sy="-100000" algn="bl" rotWithShape="0"/>
                        </a:effectLst>
                        <a:latin typeface="Franklin Gothic Demi" pitchFamily="34" charset="0"/>
                      </a:endParaRPr>
                    </a:p>
                  </a:txBody>
                  <a:tcPr anchor="ctr">
                    <a:solidFill>
                      <a:schemeClr val="bg1"/>
                    </a:solidFill>
                  </a:tcPr>
                </a:tc>
                <a:tc>
                  <a:txBody>
                    <a:bodyPr/>
                    <a:lstStyle/>
                    <a:p>
                      <a:pPr algn="ctr"/>
                      <a:r>
                        <a:rPr lang="en-US" sz="2400" dirty="0">
                          <a:solidFill>
                            <a:srgbClr val="C00000"/>
                          </a:solidFill>
                          <a:effectLst>
                            <a:reflection blurRad="6350" stA="55000" endA="50" endPos="85000" dist="29997" dir="5400000" sy="-100000" algn="bl" rotWithShape="0"/>
                          </a:effectLst>
                        </a:rPr>
                        <a:t>Home Safety</a:t>
                      </a:r>
                      <a:endParaRPr lang="en-US" sz="2400" dirty="0">
                        <a:solidFill>
                          <a:srgbClr val="C00000"/>
                        </a:solidFill>
                        <a:effectLst>
                          <a:reflection blurRad="6350" stA="55000" endA="50" endPos="85000" dist="29997" dir="5400000" sy="-100000" algn="bl" rotWithShape="0"/>
                        </a:effectLst>
                        <a:latin typeface="Franklin Gothic Demi" pitchFamily="34" charset="0"/>
                      </a:endParaRPr>
                    </a:p>
                  </a:txBody>
                  <a:tcPr anchor="ctr">
                    <a:solidFill>
                      <a:schemeClr val="bg1"/>
                    </a:solidFill>
                  </a:tcPr>
                </a:tc>
                <a:tc>
                  <a:txBody>
                    <a:bodyPr/>
                    <a:lstStyle/>
                    <a:p>
                      <a:pPr algn="ctr"/>
                      <a:r>
                        <a:rPr lang="en-US" sz="2400" dirty="0">
                          <a:solidFill>
                            <a:srgbClr val="C00000"/>
                          </a:solidFill>
                          <a:effectLst>
                            <a:reflection blurRad="6350" stA="55000" endA="50" endPos="85000" dist="29997" dir="5400000" sy="-100000" algn="bl" rotWithShape="0"/>
                          </a:effectLst>
                        </a:rPr>
                        <a:t>Nutrition</a:t>
                      </a:r>
                      <a:endParaRPr lang="en-US" sz="2400" dirty="0">
                        <a:solidFill>
                          <a:srgbClr val="C00000"/>
                        </a:solidFill>
                        <a:effectLst>
                          <a:reflection blurRad="6350" stA="55000" endA="50" endPos="85000" dist="29997" dir="5400000" sy="-100000" algn="bl" rotWithShape="0"/>
                        </a:effectLst>
                        <a:latin typeface="Franklin Gothic Demi" pitchFamily="34" charset="0"/>
                      </a:endParaRPr>
                    </a:p>
                  </a:txBody>
                  <a:tcPr anchor="ctr">
                    <a:solidFill>
                      <a:schemeClr val="bg1"/>
                    </a:solidFill>
                  </a:tcPr>
                </a:tc>
                <a:extLst>
                  <a:ext uri="{0D108BD9-81ED-4DB2-BD59-A6C34878D82A}">
                    <a16:rowId xmlns:a16="http://schemas.microsoft.com/office/drawing/2014/main" val="10000"/>
                  </a:ext>
                </a:extLst>
              </a:tr>
              <a:tr h="1066800">
                <a:tc>
                  <a:txBody>
                    <a:bodyPr/>
                    <a:lstStyle/>
                    <a:p>
                      <a:pPr algn="ctr"/>
                      <a:r>
                        <a:rPr lang="en-US" sz="3200" dirty="0">
                          <a:hlinkClick r:id="rId3"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4"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5"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6"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7" action="ppaction://hlinksldjump"/>
                        </a:rPr>
                        <a:t>1</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1"/>
                  </a:ext>
                </a:extLst>
              </a:tr>
              <a:tr h="1066800">
                <a:tc>
                  <a:txBody>
                    <a:bodyPr/>
                    <a:lstStyle/>
                    <a:p>
                      <a:pPr algn="ctr"/>
                      <a:r>
                        <a:rPr lang="en-US" sz="3200" dirty="0">
                          <a:hlinkClick r:id="rId8"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9"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0"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1"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2" action="ppaction://hlinksldjump"/>
                        </a:rPr>
                        <a:t>2</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2"/>
                  </a:ext>
                </a:extLst>
              </a:tr>
              <a:tr h="1066800">
                <a:tc>
                  <a:txBody>
                    <a:bodyPr/>
                    <a:lstStyle/>
                    <a:p>
                      <a:pPr algn="ctr"/>
                      <a:r>
                        <a:rPr lang="en-US" sz="3200" dirty="0">
                          <a:hlinkClick r:id="rId13"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4"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5"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6"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7" action="ppaction://hlinksldjump"/>
                        </a:rPr>
                        <a:t>3</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3"/>
                  </a:ext>
                </a:extLst>
              </a:tr>
              <a:tr h="1066800">
                <a:tc>
                  <a:txBody>
                    <a:bodyPr/>
                    <a:lstStyle/>
                    <a:p>
                      <a:pPr algn="ctr"/>
                      <a:r>
                        <a:rPr lang="en-US" sz="3200" dirty="0">
                          <a:hlinkClick r:id="rId18"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9"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0"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1"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2" action="ppaction://hlinksldjump"/>
                        </a:rPr>
                        <a:t>4</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4"/>
                  </a:ext>
                </a:extLst>
              </a:tr>
              <a:tr h="1066800">
                <a:tc>
                  <a:txBody>
                    <a:bodyPr/>
                    <a:lstStyle/>
                    <a:p>
                      <a:pPr algn="ctr"/>
                      <a:r>
                        <a:rPr lang="en-US" sz="3200" dirty="0">
                          <a:hlinkClick r:id="rId23"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4"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5"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6"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7" action="ppaction://hlinksldjump"/>
                        </a:rPr>
                        <a:t>5</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672D9F60-F67A-4B4E-BDF8-37902935806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Home Safety: 3 points</a:t>
            </a:r>
          </a:p>
        </p:txBody>
      </p:sp>
      <p:sp>
        <p:nvSpPr>
          <p:cNvPr id="5" name="Content Placeholder 4"/>
          <p:cNvSpPr>
            <a:spLocks noGrp="1"/>
          </p:cNvSpPr>
          <p:nvPr>
            <p:ph sz="half" idx="1"/>
          </p:nvPr>
        </p:nvSpPr>
        <p:spPr>
          <a:xfrm>
            <a:off x="2667000" y="1524000"/>
            <a:ext cx="5410200" cy="29718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For safety’s sake, the pot handles should face in this direction when using a stovetop</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lstStyle/>
          <a:p>
            <a:pPr algn="ctr">
              <a:buNone/>
            </a:pPr>
            <a:r>
              <a:rPr lang="en-US" b="1" i="1" dirty="0">
                <a:solidFill>
                  <a:srgbClr val="FFFF00"/>
                </a:solidFill>
              </a:rPr>
              <a:t>What is inward or toward the back of the stove?</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20</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Home Safety: 4 points</a:t>
            </a:r>
          </a:p>
        </p:txBody>
      </p:sp>
      <p:sp>
        <p:nvSpPr>
          <p:cNvPr id="5" name="Content Placeholder 4"/>
          <p:cNvSpPr>
            <a:spLocks noGrp="1"/>
          </p:cNvSpPr>
          <p:nvPr>
            <p:ph sz="half" idx="1"/>
          </p:nvPr>
        </p:nvSpPr>
        <p:spPr>
          <a:xfrm>
            <a:off x="2667000" y="1600200"/>
            <a:ext cx="5029200" cy="28194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Water, food, first aid supplies, tools, and other items stored at home for unexpected circumstances</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a:solidFill>
                  <a:srgbClr val="FFFF00"/>
                </a:solidFill>
              </a:rPr>
              <a:t>What is a disaster or emergency supply kit?</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21</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Home Safety: 5 points</a:t>
            </a:r>
          </a:p>
        </p:txBody>
      </p:sp>
      <p:sp>
        <p:nvSpPr>
          <p:cNvPr id="5" name="Content Placeholder 4"/>
          <p:cNvSpPr>
            <a:spLocks noGrp="1"/>
          </p:cNvSpPr>
          <p:nvPr>
            <p:ph sz="half" idx="1"/>
          </p:nvPr>
        </p:nvSpPr>
        <p:spPr>
          <a:xfrm>
            <a:off x="2133600" y="1219200"/>
            <a:ext cx="5715000" cy="3048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Allowing faucets to drip a little during extremely cold weather </a:t>
            </a:r>
          </a:p>
          <a:p>
            <a:pPr>
              <a:buNone/>
            </a:pP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normAutofit/>
          </a:bodyPr>
          <a:lstStyle/>
          <a:p>
            <a:pPr algn="ctr">
              <a:buNone/>
            </a:pPr>
            <a:r>
              <a:rPr lang="en-US" b="1" i="1" dirty="0">
                <a:solidFill>
                  <a:srgbClr val="FFFF00"/>
                </a:solidFill>
              </a:rPr>
              <a:t>What is prevention water pipes from freezing?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22</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Nutrition: 1 point</a:t>
            </a:r>
          </a:p>
        </p:txBody>
      </p:sp>
      <p:sp>
        <p:nvSpPr>
          <p:cNvPr id="5" name="Content Placeholder 4"/>
          <p:cNvSpPr>
            <a:spLocks noGrp="1"/>
          </p:cNvSpPr>
          <p:nvPr>
            <p:ph sz="half" idx="1"/>
          </p:nvPr>
        </p:nvSpPr>
        <p:spPr>
          <a:xfrm>
            <a:off x="2743200" y="1600200"/>
            <a:ext cx="42672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a:t>
            </a:r>
            <a:r>
              <a:rPr lang="en-US" sz="2400" dirty="0"/>
              <a:t>A gram of fat contains this many calories</a:t>
            </a: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9?</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23</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Nutrition: 2 points</a:t>
            </a:r>
          </a:p>
        </p:txBody>
      </p:sp>
      <p:sp>
        <p:nvSpPr>
          <p:cNvPr id="5" name="Content Placeholder 4"/>
          <p:cNvSpPr>
            <a:spLocks noGrp="1"/>
          </p:cNvSpPr>
          <p:nvPr>
            <p:ph sz="half" idx="1"/>
          </p:nvPr>
        </p:nvSpPr>
        <p:spPr>
          <a:xfrm>
            <a:off x="2667000" y="1524000"/>
            <a:ext cx="5029200" cy="26670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What are glass jars, cans, and plastic containers</a:t>
            </a:r>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a:solidFill>
                  <a:srgbClr val="FFFF00"/>
                </a:solidFill>
              </a:rPr>
              <a:t>What is shelf-stable packaging?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24</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Nutrition: 3 points</a:t>
            </a:r>
          </a:p>
        </p:txBody>
      </p:sp>
      <p:sp>
        <p:nvSpPr>
          <p:cNvPr id="5" name="Content Placeholder 4"/>
          <p:cNvSpPr>
            <a:spLocks noGrp="1"/>
          </p:cNvSpPr>
          <p:nvPr>
            <p:ph sz="half" idx="1"/>
          </p:nvPr>
        </p:nvSpPr>
        <p:spPr>
          <a:xfrm>
            <a:off x="2667000" y="1371600"/>
            <a:ext cx="53340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Common symptoms may include diarrhea, fever, faintness or dizziness, headache, stiff neck, vomiting and nausea</a:t>
            </a:r>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foodborne illness?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25</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Nutrition: 4 points</a:t>
            </a:r>
          </a:p>
        </p:txBody>
      </p:sp>
      <p:sp>
        <p:nvSpPr>
          <p:cNvPr id="5" name="Content Placeholder 4"/>
          <p:cNvSpPr>
            <a:spLocks noGrp="1"/>
          </p:cNvSpPr>
          <p:nvPr>
            <p:ph sz="half" idx="1"/>
          </p:nvPr>
        </p:nvSpPr>
        <p:spPr>
          <a:xfrm>
            <a:off x="2209800" y="1524000"/>
            <a:ext cx="5791200" cy="2743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The FDA allows this health claim for this nutrient:  Diets low in this nutrient may reduce the risk of high blood pressure, a disease associated with many factors</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371600"/>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sodium ?</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26</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Nutrition: 5 points</a:t>
            </a:r>
          </a:p>
        </p:txBody>
      </p:sp>
      <p:sp>
        <p:nvSpPr>
          <p:cNvPr id="5" name="Content Placeholder 4"/>
          <p:cNvSpPr>
            <a:spLocks noGrp="1"/>
          </p:cNvSpPr>
          <p:nvPr>
            <p:ph sz="half" idx="1"/>
          </p:nvPr>
        </p:nvSpPr>
        <p:spPr>
          <a:xfrm>
            <a:off x="2743200" y="1371600"/>
            <a:ext cx="51816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The health benefits of this are: reduced risk of cardiovascular disease, improved mental and visual functions</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267200" y="4495800"/>
            <a:ext cx="4419600" cy="1630363"/>
          </a:xfrm>
        </p:spPr>
        <p:txBody>
          <a:bodyPr>
            <a:normAutofit/>
          </a:bodyPr>
          <a:lstStyle/>
          <a:p>
            <a:pPr algn="ctr">
              <a:buNone/>
            </a:pPr>
            <a:r>
              <a:rPr lang="en-US" b="1" i="1" dirty="0">
                <a:solidFill>
                  <a:srgbClr val="FFFF00"/>
                </a:solidFill>
              </a:rPr>
              <a:t>What are the health benefits of Omega-3 fatty acids?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27</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wrap="square" lIns="91440" tIns="45720" rIns="91440" bIns="45720">
            <a:spAutoFit/>
          </a:bodyPr>
          <a:lstStyle/>
          <a:p>
            <a:pPr algn="ctr"/>
            <a:r>
              <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Daily Double!</a:t>
            </a:r>
          </a:p>
        </p:txBody>
      </p:sp>
      <p:sp>
        <p:nvSpPr>
          <p:cNvPr id="6" name="TextBox 5"/>
          <p:cNvSpPr txBox="1"/>
          <p:nvPr/>
        </p:nvSpPr>
        <p:spPr>
          <a:xfrm>
            <a:off x="1143000" y="5029200"/>
            <a:ext cx="7775398" cy="923330"/>
          </a:xfrm>
          <a:prstGeom prst="rect">
            <a:avLst/>
          </a:prstGeom>
          <a:noFill/>
        </p:spPr>
        <p:txBody>
          <a:bodyPr wrap="none" rtlCol="0">
            <a:spAutoFit/>
          </a:bodyPr>
          <a:lstStyle/>
          <a:p>
            <a:pPr algn="ctr"/>
            <a:r>
              <a:rPr lang="en-US" dirty="0"/>
              <a:t>As a team, decide how many of the points you already have you wish to wager. </a:t>
            </a:r>
            <a:br>
              <a:rPr lang="en-US" dirty="0"/>
            </a:br>
            <a:r>
              <a:rPr lang="en-US" dirty="0"/>
              <a:t>If you get the question correct, you will earn double the points you wagered.</a:t>
            </a:r>
            <a:br>
              <a:rPr lang="en-US" dirty="0"/>
            </a:br>
            <a:r>
              <a:rPr lang="en-US" dirty="0"/>
              <a:t>If you get the question incorrect, you will lose the points you wagered. Good luck!</a:t>
            </a:r>
          </a:p>
        </p:txBody>
      </p:sp>
      <p:sp>
        <p:nvSpPr>
          <p:cNvPr id="7" name="Action Button: Forward or Next 6">
            <a:hlinkClick r:id="rId3" action="ppaction://hlinksldjump" highlightClick="1"/>
          </p:cNvPr>
          <p:cNvSpPr/>
          <p:nvPr/>
        </p:nvSpPr>
        <p:spPr>
          <a:xfrm>
            <a:off x="3886200" y="4343400"/>
            <a:ext cx="1295400" cy="6858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28</a:t>
            </a:fld>
            <a:endParaRPr lang="en-US" dirty="0"/>
          </a:p>
        </p:txBody>
      </p:sp>
    </p:spTree>
  </p:cSld>
  <p:clrMapOvr>
    <a:masterClrMapping/>
  </p:clrMapOvr>
  <p:transition>
    <p:circl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wrap="square" lIns="91440" tIns="45720" rIns="91440" bIns="45720">
            <a:spAutoFit/>
          </a:bodyPr>
          <a:lstStyle/>
          <a:p>
            <a:pPr algn="ctr"/>
            <a:r>
              <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Daily Double!</a:t>
            </a:r>
          </a:p>
        </p:txBody>
      </p:sp>
      <p:sp>
        <p:nvSpPr>
          <p:cNvPr id="6" name="TextBox 5"/>
          <p:cNvSpPr txBox="1"/>
          <p:nvPr/>
        </p:nvSpPr>
        <p:spPr>
          <a:xfrm>
            <a:off x="1143000" y="5029200"/>
            <a:ext cx="7775398" cy="923330"/>
          </a:xfrm>
          <a:prstGeom prst="rect">
            <a:avLst/>
          </a:prstGeom>
          <a:noFill/>
        </p:spPr>
        <p:txBody>
          <a:bodyPr wrap="none" rtlCol="0">
            <a:spAutoFit/>
          </a:bodyPr>
          <a:lstStyle/>
          <a:p>
            <a:pPr algn="ctr"/>
            <a:r>
              <a:rPr lang="en-US" dirty="0"/>
              <a:t>As a team, decide how many of the points you already have you wish to wager. </a:t>
            </a:r>
            <a:br>
              <a:rPr lang="en-US" dirty="0"/>
            </a:br>
            <a:r>
              <a:rPr lang="en-US" dirty="0"/>
              <a:t>If you get the question correct, you will earn double the points you wagered.</a:t>
            </a:r>
            <a:br>
              <a:rPr lang="en-US" dirty="0"/>
            </a:br>
            <a:r>
              <a:rPr lang="en-US" dirty="0"/>
              <a:t>If you get the question incorrect, you will lose the points you wagered. Good luck!</a:t>
            </a:r>
          </a:p>
        </p:txBody>
      </p:sp>
      <p:sp>
        <p:nvSpPr>
          <p:cNvPr id="4" name="Action Button: Forward or Next 3">
            <a:hlinkClick r:id="rId3" action="ppaction://hlinksldjump" highlightClick="1"/>
          </p:cNvPr>
          <p:cNvSpPr/>
          <p:nvPr/>
        </p:nvSpPr>
        <p:spPr>
          <a:xfrm>
            <a:off x="3733800" y="4267200"/>
            <a:ext cx="1676400" cy="7620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29</a:t>
            </a:fld>
            <a:endParaRPr lang="en-US" dirty="0"/>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Your Body: 1 point </a:t>
            </a:r>
          </a:p>
        </p:txBody>
      </p:sp>
      <p:sp>
        <p:nvSpPr>
          <p:cNvPr id="5" name="Content Placeholder 4"/>
          <p:cNvSpPr>
            <a:spLocks noGrp="1"/>
          </p:cNvSpPr>
          <p:nvPr>
            <p:ph sz="half" idx="1"/>
          </p:nvPr>
        </p:nvSpPr>
        <p:spPr>
          <a:xfrm>
            <a:off x="2743200" y="1524000"/>
            <a:ext cx="4419600" cy="25908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effectLst>
                  <a:outerShdw blurRad="38100" dist="38100" dir="2700000" algn="tl">
                    <a:srgbClr val="000000">
                      <a:alpha val="43137"/>
                    </a:srgbClr>
                  </a:outerShdw>
                </a:effectLst>
              </a:rPr>
              <a:t>	</a:t>
            </a:r>
            <a:r>
              <a:rPr lang="en-US" sz="2400" dirty="0"/>
              <a:t>Less serious than a break, a painful, swollen joint that plagues athletes</a:t>
            </a:r>
            <a:endParaRPr lang="en-US" sz="24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a:solidFill>
                  <a:srgbClr val="FFFF00"/>
                </a:solidFill>
              </a:rPr>
              <a:t>What is a sprain?</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3</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Your Body: 2 points</a:t>
            </a:r>
          </a:p>
        </p:txBody>
      </p:sp>
      <p:sp>
        <p:nvSpPr>
          <p:cNvPr id="5" name="Content Placeholder 4"/>
          <p:cNvSpPr>
            <a:spLocks noGrp="1"/>
          </p:cNvSpPr>
          <p:nvPr>
            <p:ph sz="half" idx="1"/>
          </p:nvPr>
        </p:nvSpPr>
        <p:spPr>
          <a:xfrm>
            <a:off x="2286000" y="1600200"/>
            <a:ext cx="4648200" cy="2362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200" dirty="0"/>
              <a:t> The “ticker’s” function</a:t>
            </a:r>
          </a:p>
          <a:p>
            <a:pPr>
              <a:buNone/>
            </a:pPr>
            <a:endParaRPr lang="en-US" sz="3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to pump blood?</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4</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Your Body: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4953000" cy="2362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Located between the stomach and the large intestine this is part of the digestive tract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the small intestine?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5</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Your Body: 4 points</a:t>
            </a:r>
          </a:p>
        </p:txBody>
      </p:sp>
      <p:sp>
        <p:nvSpPr>
          <p:cNvPr id="5" name="Content Placeholder 4"/>
          <p:cNvSpPr>
            <a:spLocks noGrp="1"/>
          </p:cNvSpPr>
          <p:nvPr>
            <p:ph sz="half" idx="1"/>
          </p:nvPr>
        </p:nvSpPr>
        <p:spPr>
          <a:xfrm>
            <a:off x="2743200" y="1524000"/>
            <a:ext cx="5334000" cy="2590800"/>
          </a:xfrm>
        </p:spPr>
        <p:txBody>
          <a:bodyPr>
            <a:normAutofit lnSpcReduction="1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600" dirty="0"/>
              <a:t>Symptoms are fatigue, loss of energy, dizziness, muscle weakness, muscle cramps, thirst, nausea, vomiting, inability to cry or produce urine, and possibly confusion </a:t>
            </a:r>
            <a:endParaRPr lang="en-US" sz="2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normAutofit lnSpcReduction="10000"/>
          </a:bodyPr>
          <a:lstStyle/>
          <a:p>
            <a:pPr algn="ctr">
              <a:buNone/>
            </a:pPr>
            <a:endParaRPr lang="en-US" b="1" i="1" dirty="0">
              <a:solidFill>
                <a:srgbClr val="FFFF00"/>
              </a:solidFill>
            </a:endParaRPr>
          </a:p>
          <a:p>
            <a:pPr algn="ctr">
              <a:buNone/>
            </a:pPr>
            <a:r>
              <a:rPr lang="en-US" b="1" i="1" dirty="0">
                <a:solidFill>
                  <a:srgbClr val="FFFF00"/>
                </a:solidFill>
              </a:rPr>
              <a:t>What are the most common symptoms of dehydration?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6</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Your Body: 5 points</a:t>
            </a:r>
          </a:p>
        </p:txBody>
      </p:sp>
      <p:sp>
        <p:nvSpPr>
          <p:cNvPr id="5" name="Content Placeholder 4"/>
          <p:cNvSpPr>
            <a:spLocks noGrp="1"/>
          </p:cNvSpPr>
          <p:nvPr>
            <p:ph sz="half" idx="1"/>
          </p:nvPr>
        </p:nvSpPr>
        <p:spPr>
          <a:xfrm>
            <a:off x="2057400" y="1676400"/>
            <a:ext cx="6172200" cy="2667000"/>
          </a:xfrm>
        </p:spPr>
        <p:txBody>
          <a:bodyPr>
            <a:normAutofit fontScale="92500" lnSpcReduction="2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100" dirty="0"/>
              <a:t>Easy, effortless, guaranteed, miraculous, magical, breakthrough, new discovery, mysterious, exotic, secret, are examples of words and phrases used to promote these type of products</a:t>
            </a:r>
          </a:p>
          <a:p>
            <a:pPr>
              <a:buNone/>
            </a:pPr>
            <a:endParaRPr lang="en-US" dirty="0"/>
          </a:p>
        </p:txBody>
      </p:sp>
      <p:sp>
        <p:nvSpPr>
          <p:cNvPr id="6" name="Content Placeholder 5"/>
          <p:cNvSpPr>
            <a:spLocks noGrp="1"/>
          </p:cNvSpPr>
          <p:nvPr>
            <p:ph sz="half" idx="2"/>
          </p:nvPr>
        </p:nvSpPr>
        <p:spPr>
          <a:xfrm>
            <a:off x="4648200" y="4800600"/>
            <a:ext cx="4038600" cy="1630363"/>
          </a:xfrm>
        </p:spPr>
        <p:txBody>
          <a:bodyPr>
            <a:normAutofit fontScale="92500" lnSpcReduction="20000"/>
          </a:bodyPr>
          <a:lstStyle/>
          <a:p>
            <a:pPr algn="ctr">
              <a:buNone/>
            </a:pPr>
            <a:r>
              <a:rPr lang="en-US" b="1" i="1" dirty="0">
                <a:solidFill>
                  <a:srgbClr val="FFFF00"/>
                </a:solidFill>
              </a:rPr>
              <a:t>What is health fraud or quackery?</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7</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Medicine: 1 point</a:t>
            </a:r>
          </a:p>
        </p:txBody>
      </p:sp>
      <p:sp>
        <p:nvSpPr>
          <p:cNvPr id="5" name="Content Placeholder 4"/>
          <p:cNvSpPr>
            <a:spLocks noGrp="1"/>
          </p:cNvSpPr>
          <p:nvPr>
            <p:ph sz="half" idx="1"/>
          </p:nvPr>
        </p:nvSpPr>
        <p:spPr>
          <a:xfrm>
            <a:off x="2438400" y="1524000"/>
            <a:ext cx="4038600" cy="1981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Drugs purchased without a prescription</a:t>
            </a:r>
          </a:p>
          <a:p>
            <a:pPr>
              <a:buNone/>
            </a:pP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3352800" y="4495800"/>
            <a:ext cx="5334000" cy="1630363"/>
          </a:xfrm>
        </p:spPr>
        <p:txBody>
          <a:bodyPr>
            <a:normAutofit/>
          </a:bodyPr>
          <a:lstStyle/>
          <a:p>
            <a:pPr algn="ctr">
              <a:buNone/>
            </a:pPr>
            <a:r>
              <a:rPr lang="en-US" b="1" i="1" dirty="0">
                <a:solidFill>
                  <a:srgbClr val="FFFF00"/>
                </a:solidFill>
              </a:rPr>
              <a:t>What is an OTC drug?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8</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Medicine: 2 points</a:t>
            </a:r>
          </a:p>
        </p:txBody>
      </p:sp>
      <p:sp>
        <p:nvSpPr>
          <p:cNvPr id="5" name="Content Placeholder 4"/>
          <p:cNvSpPr>
            <a:spLocks noGrp="1"/>
          </p:cNvSpPr>
          <p:nvPr>
            <p:ph sz="half" idx="1"/>
          </p:nvPr>
        </p:nvSpPr>
        <p:spPr>
          <a:xfrm>
            <a:off x="2667000" y="1524000"/>
            <a:ext cx="4419600" cy="2438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Avoid chicken pox by this procedure</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is getting a vaccination?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9</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TP030006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E82D071A-4291-4200-8CF7-46C77399A127}">
  <ds:schemaRefs>
    <ds:schemaRef ds:uri="http://schemas.microsoft.com/sharepoint/v3/contenttype/forms"/>
  </ds:schemaRefs>
</ds:datastoreItem>
</file>

<file path=customXml/itemProps2.xml><?xml version="1.0" encoding="utf-8"?>
<ds:datastoreItem xmlns:ds="http://schemas.openxmlformats.org/officeDocument/2006/customXml" ds:itemID="{6AE0228E-ACF2-4702-8E06-445B7B125D1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8FD71D2-D97C-41D1-899F-9FC2A29FC20F}">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TP030006215</Template>
  <TotalTime>1157</TotalTime>
  <Words>1102</Words>
  <Application>Microsoft Office PowerPoint</Application>
  <PresentationFormat>On-screen Show (4:3)</PresentationFormat>
  <Paragraphs>190</Paragraphs>
  <Slides>29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Franklin Gothic Demi</vt:lpstr>
      <vt:lpstr>TP030006215</vt:lpstr>
      <vt:lpstr>   I have the answer, now… Tell me the Question</vt:lpstr>
      <vt:lpstr>PowerPoint Presentation</vt:lpstr>
      <vt:lpstr>Your Body: 1 point </vt:lpstr>
      <vt:lpstr>Your Body: 2 points</vt:lpstr>
      <vt:lpstr>Your Body: 3 points</vt:lpstr>
      <vt:lpstr>Your Body: 4 points</vt:lpstr>
      <vt:lpstr>Your Body: 5 points</vt:lpstr>
      <vt:lpstr>Medicine: 1 point</vt:lpstr>
      <vt:lpstr>Medicine: 2 points</vt:lpstr>
      <vt:lpstr>Medicine: 3 points</vt:lpstr>
      <vt:lpstr>Medicine: 4 points</vt:lpstr>
      <vt:lpstr>Medicine: 5 points</vt:lpstr>
      <vt:lpstr>Auto Safety: 1 point</vt:lpstr>
      <vt:lpstr>Auto Safety: 2 points</vt:lpstr>
      <vt:lpstr>Auto Safety: 3 points</vt:lpstr>
      <vt:lpstr>Auto Safety: 4 points</vt:lpstr>
      <vt:lpstr>Auto Safety: 5 points</vt:lpstr>
      <vt:lpstr>Home Safety: 1 point</vt:lpstr>
      <vt:lpstr>Home Safety: 2 points</vt:lpstr>
      <vt:lpstr>Home Safety: 3 points</vt:lpstr>
      <vt:lpstr>Home Safety: 4 points</vt:lpstr>
      <vt:lpstr>Home Safety: 5 points</vt:lpstr>
      <vt:lpstr>Nutrition: 1 point</vt:lpstr>
      <vt:lpstr>Nutrition: 2 points</vt:lpstr>
      <vt:lpstr>Nutrition: 3 points</vt:lpstr>
      <vt:lpstr>Nutrition: 4 points</vt:lpstr>
      <vt:lpstr>Nutrition: 5 points</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Emily</dc:creator>
  <cp:lastModifiedBy>Cheryl Varnadoe</cp:lastModifiedBy>
  <cp:revision>74</cp:revision>
  <dcterms:created xsi:type="dcterms:W3CDTF">2010-11-11T01:02:02Z</dcterms:created>
  <dcterms:modified xsi:type="dcterms:W3CDTF">2022-10-24T18:36:35Z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TC300062159990</vt:lpwstr>
  </property>
</Properties>
</file>