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4"/>
  </p:notesMasterIdLst>
  <p:sldIdLst>
    <p:sldId id="286" r:id="rId5"/>
    <p:sldId id="287" r:id="rId6"/>
    <p:sldId id="256" r:id="rId7"/>
    <p:sldId id="288" r:id="rId8"/>
    <p:sldId id="289" r:id="rId9"/>
    <p:sldId id="290" r:id="rId10"/>
    <p:sldId id="291" r:id="rId11"/>
    <p:sldId id="292" r:id="rId12"/>
    <p:sldId id="293" r:id="rId13"/>
    <p:sldId id="294" r:id="rId14"/>
    <p:sldId id="295" r:id="rId15"/>
    <p:sldId id="296" r:id="rId16"/>
    <p:sldId id="297" r:id="rId17"/>
    <p:sldId id="298" r:id="rId18"/>
    <p:sldId id="299" r:id="rId19"/>
    <p:sldId id="300" r:id="rId20"/>
    <p:sldId id="301" r:id="rId21"/>
    <p:sldId id="302" r:id="rId22"/>
    <p:sldId id="303" r:id="rId23"/>
    <p:sldId id="304" r:id="rId24"/>
    <p:sldId id="305" r:id="rId25"/>
    <p:sldId id="306" r:id="rId26"/>
    <p:sldId id="307" r:id="rId27"/>
    <p:sldId id="308" r:id="rId28"/>
    <p:sldId id="309" r:id="rId29"/>
    <p:sldId id="310" r:id="rId30"/>
    <p:sldId id="311" r:id="rId31"/>
    <p:sldId id="317" r:id="rId32"/>
    <p:sldId id="31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2A06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701" autoAdjust="0"/>
  </p:normalViewPr>
  <p:slideViewPr>
    <p:cSldViewPr>
      <p:cViewPr varScale="1">
        <p:scale>
          <a:sx n="81" d="100"/>
          <a:sy n="81" d="100"/>
        </p:scale>
        <p:origin x="1498"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891945-9A7D-4A6E-8A30-A44EFE93E07D}" type="datetimeFigureOut">
              <a:rPr lang="en-US" smtClean="0"/>
              <a:pPr/>
              <a:t>10/24/2022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5E1DC0-005C-4B20-9286-B14DEB9F6200}" type="slidenum">
              <a:rPr lang="en-US" smtClean="0"/>
              <a:pPr/>
              <a:t>‹#›</a:t>
            </a:fld>
            <a:endParaRPr lang="en-US" dirty="0"/>
          </a:p>
        </p:txBody>
      </p:sp>
    </p:spTree>
    <p:extLst>
      <p:ext uri="{BB962C8B-B14F-4D97-AF65-F5344CB8AC3E}">
        <p14:creationId xmlns:p14="http://schemas.microsoft.com/office/powerpoint/2010/main" val="19739966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Edit the topic by double-clicking on </a:t>
            </a:r>
            <a:r>
              <a:rPr lang="en-US" b="1" dirty="0"/>
              <a:t>Type</a:t>
            </a:r>
            <a:r>
              <a:rPr lang="en-US" b="1" baseline="0" dirty="0"/>
              <a:t> the topic here</a:t>
            </a:r>
            <a:r>
              <a:rPr lang="en-US" b="0" baseline="0" dirty="0"/>
              <a:t>.</a:t>
            </a:r>
            <a:endParaRPr lang="en-US" dirty="0"/>
          </a:p>
        </p:txBody>
      </p:sp>
      <p:sp>
        <p:nvSpPr>
          <p:cNvPr id="4" name="Slide Number Placeholder 3"/>
          <p:cNvSpPr>
            <a:spLocks noGrp="1"/>
          </p:cNvSpPr>
          <p:nvPr>
            <p:ph type="sldNum" sz="quarter" idx="10"/>
          </p:nvPr>
        </p:nvSpPr>
        <p:spPr/>
        <p:txBody>
          <a:bodyPr/>
          <a:lstStyle/>
          <a:p>
            <a:fld id="{965E1DC0-005C-4B20-9286-B14DEB9F6200}"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Double-click</a:t>
            </a:r>
            <a:r>
              <a:rPr lang="en-US" baseline="0" dirty="0"/>
              <a:t> on each topic at the top to edit it.</a:t>
            </a:r>
            <a:endParaRPr lang="en-US" dirty="0"/>
          </a:p>
          <a:p>
            <a:r>
              <a:rPr lang="en-US" dirty="0"/>
              <a:t>The numbers are all hyperlinked to the questions.  The hyperlinks only</a:t>
            </a:r>
            <a:r>
              <a:rPr lang="en-US" baseline="0" dirty="0"/>
              <a:t> work in the Slide Show view, and in PowerPoint 2007 or later.  Type Shift and F5 simultaneously to test your links.</a:t>
            </a:r>
            <a:endParaRPr lang="en-US" dirty="0"/>
          </a:p>
        </p:txBody>
      </p:sp>
      <p:sp>
        <p:nvSpPr>
          <p:cNvPr id="4" name="Slide Number Placeholder 3"/>
          <p:cNvSpPr>
            <a:spLocks noGrp="1"/>
          </p:cNvSpPr>
          <p:nvPr>
            <p:ph type="sldNum" sz="quarter" idx="10"/>
          </p:nvPr>
        </p:nvSpPr>
        <p:spPr/>
        <p:txBody>
          <a:bodyPr/>
          <a:lstStyle/>
          <a:p>
            <a:fld id="{965E1DC0-005C-4B20-9286-B14DEB9F6200}"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On each</a:t>
            </a:r>
            <a:r>
              <a:rPr lang="en-US" baseline="0" dirty="0"/>
              <a:t> question slide, you can double-click the white text to add a question. </a:t>
            </a:r>
          </a:p>
          <a:p>
            <a:r>
              <a:rPr lang="en-US" i="1" baseline="0" dirty="0"/>
              <a:t>Take special care to not press Delete before editing the text, as it will remove the animations and possibly the formatting. </a:t>
            </a:r>
          </a:p>
          <a:p>
            <a:r>
              <a:rPr lang="en-US" baseline="0" dirty="0"/>
              <a:t>To insert pictures, shapes, or Clip Art, too, go to the Insert ribbon. </a:t>
            </a:r>
          </a:p>
          <a:p>
            <a:r>
              <a:rPr lang="en-US" baseline="0" dirty="0"/>
              <a:t>Double-click on the black text to enter the answer. The house in the bottom left corner will allow the students to return to Slide 2, where the question board is found.</a:t>
            </a:r>
          </a:p>
          <a:p>
            <a:r>
              <a:rPr lang="en-US" baseline="0" dirty="0"/>
              <a:t>Make sure to change your Topic section at the top of your slides, too.</a:t>
            </a:r>
            <a:endParaRPr lang="en-US" dirty="0"/>
          </a:p>
        </p:txBody>
      </p:sp>
      <p:sp>
        <p:nvSpPr>
          <p:cNvPr id="4" name="Slide Number Placeholder 3"/>
          <p:cNvSpPr>
            <a:spLocks noGrp="1"/>
          </p:cNvSpPr>
          <p:nvPr>
            <p:ph type="sldNum" sz="quarter" idx="10"/>
          </p:nvPr>
        </p:nvSpPr>
        <p:spPr/>
        <p:txBody>
          <a:bodyPr/>
          <a:lstStyle/>
          <a:p>
            <a:fld id="{965E1DC0-005C-4B20-9286-B14DEB9F6200}"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65E1DC0-005C-4B20-9286-B14DEB9F6200}" type="slidenum">
              <a:rPr lang="en-US" smtClean="0"/>
              <a:pPr/>
              <a:t>20</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These</a:t>
            </a:r>
            <a:r>
              <a:rPr lang="en-US" baseline="0" dirty="0"/>
              <a:t> “Daily Double” slides are linked to the questions. </a:t>
            </a:r>
            <a:endParaRPr lang="en-US" dirty="0"/>
          </a:p>
        </p:txBody>
      </p:sp>
      <p:sp>
        <p:nvSpPr>
          <p:cNvPr id="4" name="Slide Number Placeholder 3"/>
          <p:cNvSpPr>
            <a:spLocks noGrp="1"/>
          </p:cNvSpPr>
          <p:nvPr>
            <p:ph type="sldNum" sz="quarter" idx="10"/>
          </p:nvPr>
        </p:nvSpPr>
        <p:spPr/>
        <p:txBody>
          <a:bodyPr/>
          <a:lstStyle/>
          <a:p>
            <a:fld id="{965E1DC0-005C-4B20-9286-B14DEB9F6200}" type="slidenum">
              <a:rPr lang="en-US" smtClean="0"/>
              <a:pPr/>
              <a:t>28</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Template</a:t>
            </a:r>
            <a:r>
              <a:rPr lang="en-US" baseline="0" dirty="0"/>
              <a:t> designed by Theresa M. Dyson</a:t>
            </a:r>
          </a:p>
          <a:p>
            <a:r>
              <a:rPr lang="en-US" baseline="0" dirty="0"/>
              <a:t>Computer Resource Specialist, Virginia Beach City Public Schools</a:t>
            </a:r>
          </a:p>
          <a:p>
            <a:r>
              <a:rPr lang="en-US" baseline="0" dirty="0"/>
              <a:t>Adjunct Professor, Tidewater Community College</a:t>
            </a:r>
            <a:endParaRPr lang="en-US" dirty="0"/>
          </a:p>
        </p:txBody>
      </p:sp>
      <p:sp>
        <p:nvSpPr>
          <p:cNvPr id="4" name="Slide Number Placeholder 3"/>
          <p:cNvSpPr>
            <a:spLocks noGrp="1"/>
          </p:cNvSpPr>
          <p:nvPr>
            <p:ph type="sldNum" sz="quarter" idx="10"/>
          </p:nvPr>
        </p:nvSpPr>
        <p:spPr/>
        <p:txBody>
          <a:bodyPr/>
          <a:lstStyle/>
          <a:p>
            <a:fld id="{965E1DC0-005C-4B20-9286-B14DEB9F6200}" type="slidenum">
              <a:rPr lang="en-US" smtClean="0"/>
              <a:pPr/>
              <a:t>29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B06258C-06F0-46AB-8D7E-25F5DDBB5673}" type="datetime1">
              <a:rPr lang="en-US" smtClean="0"/>
              <a:pPr/>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2D9F60-F67A-4B4E-BDF8-37902935806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42B595-43DD-4C1F-B0B1-A094591CE1DF}" type="datetime1">
              <a:rPr lang="en-US" smtClean="0"/>
              <a:pPr/>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2D9F60-F67A-4B4E-BDF8-37902935806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652201-3B35-4EA3-86B8-88D316850F5A}" type="datetime1">
              <a:rPr lang="en-US" smtClean="0"/>
              <a:pPr/>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2D9F60-F67A-4B4E-BDF8-37902935806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1D3135-D05A-44CF-ADD5-B69460DA50C6}" type="datetime1">
              <a:rPr lang="en-US" smtClean="0"/>
              <a:pPr/>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2D9F60-F67A-4B4E-BDF8-37902935806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E71E80-A401-47FA-8358-209398A671F0}" type="datetime1">
              <a:rPr lang="en-US" smtClean="0"/>
              <a:pPr/>
              <a:t>10/24/2022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2D9F60-F67A-4B4E-BDF8-37902935806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6615C38-17D9-403A-B61B-747CF7C592D4}" type="datetime1">
              <a:rPr lang="en-US" smtClean="0"/>
              <a:pPr/>
              <a:t>10/24/2022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2D9F60-F67A-4B4E-BDF8-37902935806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86DFB13-482A-408F-B3BA-15F418680B98}" type="datetime1">
              <a:rPr lang="en-US" smtClean="0"/>
              <a:pPr/>
              <a:t>10/24/2022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72D9F60-F67A-4B4E-BDF8-37902935806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AAB0A42-1652-4290-A617-039A3266B8C0}" type="datetime1">
              <a:rPr lang="en-US" smtClean="0"/>
              <a:pPr/>
              <a:t>10/24/2022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72D9F60-F67A-4B4E-BDF8-37902935806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C8A184-42EC-4E6C-ABEC-AC655C2A8984}" type="datetime1">
              <a:rPr lang="en-US" smtClean="0"/>
              <a:pPr/>
              <a:t>10/24/2022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72D9F60-F67A-4B4E-BDF8-37902935806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F0A377-51E5-45E7-B48E-6F678D118793}" type="datetime1">
              <a:rPr lang="en-US" smtClean="0"/>
              <a:pPr/>
              <a:t>10/24/2022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2D9F60-F67A-4B4E-BDF8-37902935806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E89327B-FDAE-4F15-B081-96530D030D56}" type="datetime1">
              <a:rPr lang="en-US" smtClean="0"/>
              <a:pPr/>
              <a:t>10/24/2022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72D9F60-F67A-4B4E-BDF8-37902935806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60000"/>
                <a:lumOff val="40000"/>
              </a:schemeClr>
            </a:gs>
            <a:gs pos="100000">
              <a:schemeClr val="bg1">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1BA8CA-996C-4FF1-9549-EE592C0CF087}" type="datetime1">
              <a:rPr lang="en-US" smtClean="0"/>
              <a:pPr/>
              <a:t>10/24/2022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2D9F60-F67A-4B4E-BDF8-37902935806D}"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slide" Target="slide4.xml"/><Relationship Id="rId13" Type="http://schemas.openxmlformats.org/officeDocument/2006/relationships/slide" Target="slide5.xml"/><Relationship Id="rId18" Type="http://schemas.openxmlformats.org/officeDocument/2006/relationships/slide" Target="slide6.xml"/><Relationship Id="rId26" Type="http://schemas.openxmlformats.org/officeDocument/2006/relationships/slide" Target="slide22.xml"/><Relationship Id="rId3" Type="http://schemas.openxmlformats.org/officeDocument/2006/relationships/slide" Target="slide3.xml"/><Relationship Id="rId21" Type="http://schemas.openxmlformats.org/officeDocument/2006/relationships/slide" Target="slide21.xml"/><Relationship Id="rId7" Type="http://schemas.openxmlformats.org/officeDocument/2006/relationships/slide" Target="slide23.xml"/><Relationship Id="rId12" Type="http://schemas.openxmlformats.org/officeDocument/2006/relationships/slide" Target="slide24.xml"/><Relationship Id="rId17" Type="http://schemas.openxmlformats.org/officeDocument/2006/relationships/slide" Target="slide25.xml"/><Relationship Id="rId25" Type="http://schemas.openxmlformats.org/officeDocument/2006/relationships/slide" Target="slide17.xml"/><Relationship Id="rId2" Type="http://schemas.openxmlformats.org/officeDocument/2006/relationships/notesSlide" Target="../notesSlides/notesSlide2.xml"/><Relationship Id="rId16" Type="http://schemas.openxmlformats.org/officeDocument/2006/relationships/slide" Target="slide20.xml"/><Relationship Id="rId20" Type="http://schemas.openxmlformats.org/officeDocument/2006/relationships/slide" Target="slide16.xml"/><Relationship Id="rId1" Type="http://schemas.openxmlformats.org/officeDocument/2006/relationships/slideLayout" Target="../slideLayouts/slideLayout7.xml"/><Relationship Id="rId6" Type="http://schemas.openxmlformats.org/officeDocument/2006/relationships/slide" Target="slide28.xml"/><Relationship Id="rId11" Type="http://schemas.openxmlformats.org/officeDocument/2006/relationships/slide" Target="slide19.xml"/><Relationship Id="rId24" Type="http://schemas.openxmlformats.org/officeDocument/2006/relationships/slide" Target="slide12.xml"/><Relationship Id="rId5" Type="http://schemas.openxmlformats.org/officeDocument/2006/relationships/slide" Target="slide13.xml"/><Relationship Id="rId15" Type="http://schemas.openxmlformats.org/officeDocument/2006/relationships/slide" Target="slide15.xml"/><Relationship Id="rId23" Type="http://schemas.openxmlformats.org/officeDocument/2006/relationships/slide" Target="slide7.xml"/><Relationship Id="rId10" Type="http://schemas.openxmlformats.org/officeDocument/2006/relationships/slide" Target="slide14.xml"/><Relationship Id="rId19" Type="http://schemas.openxmlformats.org/officeDocument/2006/relationships/slide" Target="slide29.xml"/><Relationship Id="rId4" Type="http://schemas.openxmlformats.org/officeDocument/2006/relationships/slide" Target="slide8.xml"/><Relationship Id="rId9" Type="http://schemas.openxmlformats.org/officeDocument/2006/relationships/slide" Target="slide9.xml"/><Relationship Id="rId14" Type="http://schemas.openxmlformats.org/officeDocument/2006/relationships/slide" Target="slide10.xml"/><Relationship Id="rId22" Type="http://schemas.openxmlformats.org/officeDocument/2006/relationships/slide" Target="slide26.xml"/><Relationship Id="rId27" Type="http://schemas.openxmlformats.org/officeDocument/2006/relationships/slide" Target="slide27.xml"/></Relationships>
</file>

<file path=ppt/slides/_rels/slide2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3067051"/>
          </a:xfrm>
        </p:spPr>
        <p:txBody>
          <a:bodyPr>
            <a:noAutofit/>
            <a:scene3d>
              <a:camera prst="orthographicFront"/>
              <a:lightRig rig="soft" dir="t">
                <a:rot lat="0" lon="0" rev="10800000"/>
              </a:lightRig>
            </a:scene3d>
            <a:sp3d>
              <a:bevelT w="27940" h="12700"/>
              <a:contourClr>
                <a:srgbClr val="DDDDDD"/>
              </a:contourClr>
            </a:sp3d>
          </a:bodyPr>
          <a:lstStyle/>
          <a:p>
            <a:br>
              <a:rPr lang="en-US" sz="2800" b="1" spc="150" dirty="0">
                <a:ln w="11430"/>
                <a:solidFill>
                  <a:srgbClr val="F8F8F8"/>
                </a:solidFill>
                <a:effectLst>
                  <a:outerShdw blurRad="25400" algn="tl" rotWithShape="0">
                    <a:srgbClr val="000000">
                      <a:alpha val="43000"/>
                    </a:srgbClr>
                  </a:outerShdw>
                </a:effectLst>
              </a:rPr>
            </a:br>
            <a:br>
              <a:rPr lang="en-US" sz="2800" b="1" spc="150" dirty="0">
                <a:ln w="11430"/>
                <a:solidFill>
                  <a:srgbClr val="F8F8F8"/>
                </a:solidFill>
                <a:effectLst>
                  <a:outerShdw blurRad="25400" algn="tl" rotWithShape="0">
                    <a:srgbClr val="000000">
                      <a:alpha val="43000"/>
                    </a:srgbClr>
                  </a:outerShdw>
                </a:effectLst>
              </a:rPr>
            </a:br>
            <a:br>
              <a:rPr lang="en-US" sz="2800" b="1" spc="150" dirty="0">
                <a:ln w="11430"/>
                <a:solidFill>
                  <a:srgbClr val="F8F8F8"/>
                </a:solidFill>
                <a:effectLst>
                  <a:outerShdw blurRad="25400" algn="tl" rotWithShape="0">
                    <a:srgbClr val="000000">
                      <a:alpha val="43000"/>
                    </a:srgbClr>
                  </a:outerShdw>
                </a:effectLst>
              </a:rPr>
            </a:br>
            <a:r>
              <a:rPr lang="en-US" sz="2800" b="1" spc="150" dirty="0">
                <a:ln w="11430"/>
                <a:solidFill>
                  <a:srgbClr val="F8F8F8"/>
                </a:solidFill>
                <a:effectLst>
                  <a:outerShdw blurRad="25400" algn="tl" rotWithShape="0">
                    <a:srgbClr val="000000">
                      <a:alpha val="43000"/>
                    </a:srgbClr>
                  </a:outerShdw>
                </a:effectLst>
              </a:rPr>
              <a:t>I have the answer, now…</a:t>
            </a:r>
            <a:br>
              <a:rPr lang="en-US" sz="9600" b="1" spc="150" dirty="0">
                <a:ln w="11430"/>
                <a:solidFill>
                  <a:srgbClr val="F8F8F8"/>
                </a:solidFill>
                <a:effectLst>
                  <a:outerShdw blurRad="25400" algn="tl" rotWithShape="0">
                    <a:srgbClr val="000000">
                      <a:alpha val="43000"/>
                    </a:srgbClr>
                  </a:outerShdw>
                </a:effectLst>
              </a:rPr>
            </a:br>
            <a:r>
              <a:rPr lang="en-US" sz="9600" b="1" spc="150" dirty="0">
                <a:ln w="11430"/>
                <a:solidFill>
                  <a:srgbClr val="F8F8F8"/>
                </a:solidFill>
                <a:effectLst>
                  <a:outerShdw blurRad="25400" algn="tl" rotWithShape="0">
                    <a:srgbClr val="000000">
                      <a:alpha val="43000"/>
                    </a:srgbClr>
                  </a:outerShdw>
                </a:effectLst>
              </a:rPr>
              <a:t>Tell me the Question</a:t>
            </a:r>
          </a:p>
        </p:txBody>
      </p:sp>
      <p:sp>
        <p:nvSpPr>
          <p:cNvPr id="3" name="Subtitle 2"/>
          <p:cNvSpPr>
            <a:spLocks noGrp="1"/>
          </p:cNvSpPr>
          <p:nvPr>
            <p:ph type="subTitle" idx="1"/>
          </p:nvPr>
        </p:nvSpPr>
        <p:spPr/>
        <p:txBody>
          <a:bodyPr>
            <a:normAutofit/>
          </a:bodyPr>
          <a:lstStyle/>
          <a:p>
            <a:endParaRPr lang="en-US" dirty="0"/>
          </a:p>
          <a:p>
            <a:endParaRPr lang="en-US" dirty="0">
              <a:solidFill>
                <a:srgbClr val="FFFF00"/>
              </a:solidFill>
            </a:endParaRPr>
          </a:p>
          <a:p>
            <a:r>
              <a:rPr lang="en-US">
                <a:solidFill>
                  <a:srgbClr val="FFFF00"/>
                </a:solidFill>
              </a:rPr>
              <a:t>LifeSmarts: Environment</a:t>
            </a:r>
            <a:endParaRPr lang="en-US" dirty="0">
              <a:solidFill>
                <a:srgbClr val="FFFF00"/>
              </a:solidFill>
            </a:endParaRPr>
          </a:p>
        </p:txBody>
      </p:sp>
      <p:sp>
        <p:nvSpPr>
          <p:cNvPr id="4" name="Slide Number Placeholder 3"/>
          <p:cNvSpPr>
            <a:spLocks noGrp="1"/>
          </p:cNvSpPr>
          <p:nvPr>
            <p:ph type="sldNum" sz="quarter" idx="12"/>
          </p:nvPr>
        </p:nvSpPr>
        <p:spPr/>
        <p:txBody>
          <a:bodyPr/>
          <a:lstStyle/>
          <a:p>
            <a:fld id="{672D9F60-F67A-4B4E-BDF8-37902935806D}"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Water: 3 points</a:t>
            </a:r>
          </a:p>
        </p:txBody>
      </p:sp>
      <p:sp>
        <p:nvSpPr>
          <p:cNvPr id="5" name="Content Placeholder 4"/>
          <p:cNvSpPr>
            <a:spLocks noGrp="1"/>
          </p:cNvSpPr>
          <p:nvPr>
            <p:ph sz="half" idx="1"/>
          </p:nvPr>
        </p:nvSpPr>
        <p:spPr>
          <a:xfrm>
            <a:off x="2590800" y="1828800"/>
            <a:ext cx="5029200" cy="2438400"/>
          </a:xfrm>
        </p:spPr>
        <p:txBody>
          <a:bodyPr/>
          <a:lstStyle/>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dirty="0"/>
              <a:t>Farmers supplement rainfall by applying water to fields through controlled methods</a:t>
            </a:r>
          </a:p>
          <a:p>
            <a:pPr>
              <a:buNone/>
            </a:pPr>
            <a:endParaRPr lang="en-US" dirty="0"/>
          </a:p>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lstStyle/>
          <a:p>
            <a:pPr algn="ctr">
              <a:buNone/>
            </a:pPr>
            <a:r>
              <a:rPr lang="en-US" b="1" i="1" dirty="0">
                <a:solidFill>
                  <a:srgbClr val="FFFF00"/>
                </a:solidFill>
              </a:rPr>
              <a:t>What is irrigation?</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10</a:t>
            </a:fld>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0" end="0"/>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Water: 4 points</a:t>
            </a:r>
          </a:p>
        </p:txBody>
      </p:sp>
      <p:sp>
        <p:nvSpPr>
          <p:cNvPr id="5" name="Content Placeholder 4"/>
          <p:cNvSpPr>
            <a:spLocks noGrp="1"/>
          </p:cNvSpPr>
          <p:nvPr>
            <p:ph sz="half" idx="1"/>
          </p:nvPr>
        </p:nvSpPr>
        <p:spPr>
          <a:xfrm>
            <a:off x="2362200" y="1676400"/>
            <a:ext cx="4800600" cy="2590800"/>
          </a:xfrm>
        </p:spPr>
        <p:txBody>
          <a:bodyPr>
            <a:normAutofit/>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t>	This term is the area between water and land</a:t>
            </a:r>
          </a:p>
          <a:p>
            <a:pPr>
              <a:buNone/>
            </a:pPr>
            <a:r>
              <a:rPr lang="en-US" dirty="0"/>
              <a:t> </a:t>
            </a:r>
          </a:p>
          <a:p>
            <a:pPr>
              <a:buNone/>
            </a:pPr>
            <a:endParaRPr lang="en-US" dirty="0"/>
          </a:p>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normAutofit/>
          </a:bodyPr>
          <a:lstStyle/>
          <a:p>
            <a:pPr algn="ctr">
              <a:buNone/>
            </a:pPr>
            <a:endParaRPr lang="en-US" b="1" i="1" dirty="0">
              <a:solidFill>
                <a:srgbClr val="FFFF00"/>
              </a:solidFill>
            </a:endParaRPr>
          </a:p>
          <a:p>
            <a:pPr algn="ctr">
              <a:buNone/>
            </a:pPr>
            <a:r>
              <a:rPr lang="en-US" b="1" i="1" dirty="0">
                <a:solidFill>
                  <a:srgbClr val="FFFF00"/>
                </a:solidFill>
              </a:rPr>
              <a:t>What are wetlands?</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11</a:t>
            </a:fld>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par>
                                <p:cTn id="7" presetID="6" presetClass="emph" presetSubtype="0" fill="hold" grpId="0" nodeType="withEffect">
                                  <p:stCondLst>
                                    <p:cond delay="0"/>
                                  </p:stCondLst>
                                  <p:childTnLst>
                                    <p:animScale>
                                      <p:cBhvr>
                                        <p:cTn id="8" dur="2000" fill="hold"/>
                                        <p:tgtEl>
                                          <p:spTgt spid="5">
                                            <p:txEl>
                                              <p:pRg st="2" end="2"/>
                                            </p:txEl>
                                          </p:spTgt>
                                        </p:tgtEl>
                                      </p:cBhvr>
                                      <p:by x="150000" y="150000"/>
                                    </p:animScale>
                                  </p:childTnLst>
                                </p:cTn>
                              </p:par>
                            </p:childTnLst>
                          </p:cTn>
                        </p:par>
                      </p:childTnLst>
                    </p:cTn>
                  </p:par>
                  <p:par>
                    <p:cTn id="9" fill="hold">
                      <p:stCondLst>
                        <p:cond delay="indefinite"/>
                      </p:stCondLst>
                      <p:childTnLst>
                        <p:par>
                          <p:cTn id="10" fill="hold">
                            <p:stCondLst>
                              <p:cond delay="0"/>
                            </p:stCondLst>
                            <p:childTnLst>
                              <p:par>
                                <p:cTn id="11" presetID="37" presetClass="entr" presetSubtype="0"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3000"/>
                                        <p:tgtEl>
                                          <p:spTgt spid="6">
                                            <p:txEl>
                                              <p:pRg st="1" end="1"/>
                                            </p:txEl>
                                          </p:spTgt>
                                        </p:tgtEl>
                                      </p:cBhvr>
                                    </p:animEffect>
                                    <p:anim calcmode="lin" valueType="num">
                                      <p:cBhvr>
                                        <p:cTn id="14" dur="3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5" dur="27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6" dur="300" accel="100000" fill="hold">
                                          <p:stCondLst>
                                            <p:cond delay="27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Water: 5 points</a:t>
            </a:r>
          </a:p>
        </p:txBody>
      </p:sp>
      <p:sp>
        <p:nvSpPr>
          <p:cNvPr id="5" name="Content Placeholder 4"/>
          <p:cNvSpPr>
            <a:spLocks noGrp="1"/>
          </p:cNvSpPr>
          <p:nvPr>
            <p:ph sz="half" idx="1"/>
          </p:nvPr>
        </p:nvSpPr>
        <p:spPr>
          <a:xfrm>
            <a:off x="1828800" y="1524000"/>
            <a:ext cx="5715000" cy="2895600"/>
          </a:xfrm>
        </p:spPr>
        <p:txBody>
          <a:bodyPr>
            <a:normAutofit/>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dirty="0"/>
              <a:t>This type of tornado forms over water</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normAutofit/>
          </a:bodyPr>
          <a:lstStyle/>
          <a:p>
            <a:pPr algn="ctr">
              <a:buNone/>
            </a:pPr>
            <a:endParaRPr lang="en-US" b="1" i="1" dirty="0">
              <a:solidFill>
                <a:srgbClr val="FFFF00"/>
              </a:solidFill>
            </a:endParaRPr>
          </a:p>
          <a:p>
            <a:pPr algn="ctr">
              <a:buNone/>
            </a:pPr>
            <a:r>
              <a:rPr lang="en-US" b="1" i="1" dirty="0">
                <a:solidFill>
                  <a:srgbClr val="FFFF00"/>
                </a:solidFill>
              </a:rPr>
              <a:t>What is a waterspout?</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12</a:t>
            </a:fld>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3000"/>
                                        <p:tgtEl>
                                          <p:spTgt spid="6">
                                            <p:txEl>
                                              <p:pRg st="1" end="1"/>
                                            </p:txEl>
                                          </p:spTgt>
                                        </p:tgtEl>
                                      </p:cBhvr>
                                    </p:animEffect>
                                    <p:anim calcmode="lin" valueType="num">
                                      <p:cBhvr>
                                        <p:cTn id="12" dur="3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Air Quality: 1 point</a:t>
            </a:r>
          </a:p>
        </p:txBody>
      </p:sp>
      <p:sp>
        <p:nvSpPr>
          <p:cNvPr id="5" name="Content Placeholder 4"/>
          <p:cNvSpPr>
            <a:spLocks noGrp="1"/>
          </p:cNvSpPr>
          <p:nvPr>
            <p:ph sz="half" idx="1"/>
          </p:nvPr>
        </p:nvSpPr>
        <p:spPr>
          <a:xfrm>
            <a:off x="2743200" y="1524000"/>
            <a:ext cx="4876800" cy="2438400"/>
          </a:xfrm>
        </p:spPr>
        <p:txBody>
          <a:bodyPr>
            <a:normAutofit/>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dirty="0"/>
              <a:t>The common term for air pollution in the form of dust, smoke and fumes that cause a haze</a:t>
            </a:r>
          </a:p>
          <a:p>
            <a:pPr>
              <a:buNone/>
            </a:pPr>
            <a:endParaRPr lang="en-US" dirty="0"/>
          </a:p>
          <a:p>
            <a:pPr>
              <a:buNone/>
            </a:pPr>
            <a:endParaRPr lang="en-US" dirty="0"/>
          </a:p>
          <a:p>
            <a:pPr>
              <a:buNone/>
            </a:pPr>
            <a:endParaRPr lang="en-US" dirty="0"/>
          </a:p>
          <a:p>
            <a:pPr>
              <a:buNone/>
            </a:pPr>
            <a:endParaRPr lang="en-US" sz="3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normAutofit/>
          </a:bodyPr>
          <a:lstStyle/>
          <a:p>
            <a:pPr algn="ctr">
              <a:buNone/>
            </a:pPr>
            <a:endParaRPr lang="en-US" b="1" i="1" dirty="0">
              <a:solidFill>
                <a:srgbClr val="FFFF00"/>
              </a:solidFill>
            </a:endParaRPr>
          </a:p>
          <a:p>
            <a:pPr algn="ctr">
              <a:buNone/>
            </a:pPr>
            <a:r>
              <a:rPr lang="en-US" b="1" i="1" dirty="0">
                <a:solidFill>
                  <a:srgbClr val="FFFF00"/>
                </a:solidFill>
              </a:rPr>
              <a:t>What is smog?</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13</a:t>
            </a:fld>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3000"/>
                                        <p:tgtEl>
                                          <p:spTgt spid="6">
                                            <p:txEl>
                                              <p:pRg st="1" end="1"/>
                                            </p:txEl>
                                          </p:spTgt>
                                        </p:tgtEl>
                                      </p:cBhvr>
                                    </p:animEffect>
                                    <p:anim calcmode="lin" valueType="num">
                                      <p:cBhvr>
                                        <p:cTn id="12" dur="3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Air Quality: 2 points</a:t>
            </a:r>
          </a:p>
        </p:txBody>
      </p:sp>
      <p:sp>
        <p:nvSpPr>
          <p:cNvPr id="5" name="Content Placeholder 4"/>
          <p:cNvSpPr>
            <a:spLocks noGrp="1"/>
          </p:cNvSpPr>
          <p:nvPr>
            <p:ph sz="half" idx="1"/>
          </p:nvPr>
        </p:nvSpPr>
        <p:spPr>
          <a:xfrm>
            <a:off x="2667000" y="1524000"/>
            <a:ext cx="4191000" cy="2819400"/>
          </a:xfrm>
        </p:spPr>
        <p:txBody>
          <a:bodyPr>
            <a:normAutofit/>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t>	An envelope of gas surrounding the earth</a:t>
            </a:r>
          </a:p>
        </p:txBody>
      </p:sp>
      <p:sp>
        <p:nvSpPr>
          <p:cNvPr id="6" name="Content Placeholder 5"/>
          <p:cNvSpPr>
            <a:spLocks noGrp="1"/>
          </p:cNvSpPr>
          <p:nvPr>
            <p:ph sz="half" idx="2"/>
          </p:nvPr>
        </p:nvSpPr>
        <p:spPr>
          <a:xfrm>
            <a:off x="4648200" y="4495800"/>
            <a:ext cx="4038600" cy="1630363"/>
          </a:xfrm>
        </p:spPr>
        <p:txBody>
          <a:bodyPr>
            <a:normAutofit/>
          </a:bodyPr>
          <a:lstStyle/>
          <a:p>
            <a:pPr algn="ctr">
              <a:buNone/>
            </a:pPr>
            <a:endParaRPr lang="en-US" b="1" i="1" dirty="0">
              <a:solidFill>
                <a:srgbClr val="FFFF00"/>
              </a:solidFill>
            </a:endParaRPr>
          </a:p>
          <a:p>
            <a:pPr algn="ctr">
              <a:buNone/>
            </a:pPr>
            <a:r>
              <a:rPr lang="en-US" b="1" i="1" dirty="0">
                <a:solidFill>
                  <a:srgbClr val="FFFF00"/>
                </a:solidFill>
              </a:rPr>
              <a:t>What is the atmosphere?</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14</a:t>
            </a:fld>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3000"/>
                                        <p:tgtEl>
                                          <p:spTgt spid="6">
                                            <p:txEl>
                                              <p:pRg st="1" end="1"/>
                                            </p:txEl>
                                          </p:spTgt>
                                        </p:tgtEl>
                                      </p:cBhvr>
                                    </p:animEffect>
                                    <p:anim calcmode="lin" valueType="num">
                                      <p:cBhvr>
                                        <p:cTn id="8" dur="3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9" dur="27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0" dur="300" accel="100000" fill="hold">
                                          <p:stCondLst>
                                            <p:cond delay="27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Air Quality: 3 points</a:t>
            </a:r>
          </a:p>
        </p:txBody>
      </p:sp>
      <p:sp>
        <p:nvSpPr>
          <p:cNvPr id="5" name="Content Placeholder 4"/>
          <p:cNvSpPr>
            <a:spLocks noGrp="1"/>
          </p:cNvSpPr>
          <p:nvPr>
            <p:ph sz="half" idx="1"/>
          </p:nvPr>
        </p:nvSpPr>
        <p:spPr>
          <a:xfrm>
            <a:off x="2743200" y="1524000"/>
            <a:ext cx="5791200" cy="2209800"/>
          </a:xfrm>
        </p:spPr>
        <p:txBody>
          <a:bodyPr>
            <a:normAutofit/>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dirty="0"/>
              <a:t>The most effective way to reduce emissions from automobiles</a:t>
            </a:r>
          </a:p>
          <a:p>
            <a:pPr>
              <a:buNone/>
            </a:pPr>
            <a:endParaRPr lang="en-US" dirty="0"/>
          </a:p>
        </p:txBody>
      </p:sp>
      <p:sp>
        <p:nvSpPr>
          <p:cNvPr id="6" name="Content Placeholder 5"/>
          <p:cNvSpPr>
            <a:spLocks noGrp="1"/>
          </p:cNvSpPr>
          <p:nvPr>
            <p:ph sz="half" idx="2"/>
          </p:nvPr>
        </p:nvSpPr>
        <p:spPr>
          <a:xfrm>
            <a:off x="4648200" y="4495800"/>
            <a:ext cx="4038600" cy="1630363"/>
          </a:xfrm>
        </p:spPr>
        <p:txBody>
          <a:bodyPr>
            <a:normAutofit/>
          </a:bodyPr>
          <a:lstStyle/>
          <a:p>
            <a:pPr algn="ctr">
              <a:buNone/>
            </a:pPr>
            <a:endParaRPr lang="en-US" b="1" i="1" dirty="0">
              <a:solidFill>
                <a:srgbClr val="FFFF00"/>
              </a:solidFill>
            </a:endParaRPr>
          </a:p>
          <a:p>
            <a:pPr algn="ctr">
              <a:buNone/>
            </a:pPr>
            <a:r>
              <a:rPr lang="en-US" b="1" i="1" dirty="0">
                <a:solidFill>
                  <a:srgbClr val="FFFF00"/>
                </a:solidFill>
              </a:rPr>
              <a:t>What is driving less?</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15</a:t>
            </a:fld>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3000"/>
                                        <p:tgtEl>
                                          <p:spTgt spid="6">
                                            <p:txEl>
                                              <p:pRg st="1" end="1"/>
                                            </p:txEl>
                                          </p:spTgt>
                                        </p:tgtEl>
                                      </p:cBhvr>
                                    </p:animEffect>
                                    <p:anim calcmode="lin" valueType="num">
                                      <p:cBhvr>
                                        <p:cTn id="12" dur="3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Air Quality: 4 points</a:t>
            </a:r>
          </a:p>
        </p:txBody>
      </p:sp>
      <p:sp>
        <p:nvSpPr>
          <p:cNvPr id="5" name="Content Placeholder 4"/>
          <p:cNvSpPr>
            <a:spLocks noGrp="1"/>
          </p:cNvSpPr>
          <p:nvPr>
            <p:ph sz="half" idx="1"/>
          </p:nvPr>
        </p:nvSpPr>
        <p:spPr>
          <a:xfrm>
            <a:off x="2667000" y="1524000"/>
            <a:ext cx="5562600" cy="2667000"/>
          </a:xfrm>
        </p:spPr>
        <p:txBody>
          <a:bodyPr>
            <a:normAutofit lnSpcReduction="10000"/>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t>	Tobacco smoke, unvented or malfunctioning space heaters, solvents, paint strippers, cleaning products, and pesticides in the home contribute to this problem</a:t>
            </a:r>
          </a:p>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normAutofit lnSpcReduction="10000"/>
          </a:bodyPr>
          <a:lstStyle/>
          <a:p>
            <a:pPr algn="ctr">
              <a:buNone/>
            </a:pPr>
            <a:endParaRPr lang="en-US" b="1" i="1" dirty="0">
              <a:solidFill>
                <a:srgbClr val="FFFF00"/>
              </a:solidFill>
            </a:endParaRPr>
          </a:p>
          <a:p>
            <a:pPr algn="ctr">
              <a:buNone/>
            </a:pPr>
            <a:r>
              <a:rPr lang="en-US" b="1" i="1" dirty="0">
                <a:solidFill>
                  <a:srgbClr val="FFFF00"/>
                </a:solidFill>
              </a:rPr>
              <a:t>What is indoor air pollution?</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16</a:t>
            </a:fld>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3000"/>
                                        <p:tgtEl>
                                          <p:spTgt spid="6">
                                            <p:txEl>
                                              <p:pRg st="1" end="1"/>
                                            </p:txEl>
                                          </p:spTgt>
                                        </p:tgtEl>
                                      </p:cBhvr>
                                    </p:animEffect>
                                    <p:anim calcmode="lin" valueType="num">
                                      <p:cBhvr>
                                        <p:cTn id="12" dur="3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Air Quality: 5 points</a:t>
            </a:r>
          </a:p>
        </p:txBody>
      </p:sp>
      <p:sp>
        <p:nvSpPr>
          <p:cNvPr id="5" name="Content Placeholder 4"/>
          <p:cNvSpPr>
            <a:spLocks noGrp="1"/>
          </p:cNvSpPr>
          <p:nvPr>
            <p:ph sz="half" idx="1"/>
          </p:nvPr>
        </p:nvSpPr>
        <p:spPr>
          <a:xfrm>
            <a:off x="2667000" y="1524000"/>
            <a:ext cx="5029200" cy="2590800"/>
          </a:xfrm>
        </p:spPr>
        <p:txBody>
          <a:bodyPr>
            <a:normAutofit/>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dirty="0"/>
              <a:t>Wind chill” includes these two factors to determine how cold it really is</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normAutofit/>
          </a:bodyPr>
          <a:lstStyle/>
          <a:p>
            <a:pPr algn="ctr">
              <a:buNone/>
            </a:pPr>
            <a:endParaRPr lang="en-US" b="1" i="1" dirty="0">
              <a:solidFill>
                <a:srgbClr val="FFFF00"/>
              </a:solidFill>
            </a:endParaRPr>
          </a:p>
          <a:p>
            <a:pPr algn="ctr">
              <a:buNone/>
            </a:pPr>
            <a:r>
              <a:rPr lang="en-US" b="1" i="1" dirty="0">
                <a:solidFill>
                  <a:srgbClr val="FFFF00"/>
                </a:solidFill>
              </a:rPr>
              <a:t>What are temperature and wind?</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17</a:t>
            </a:fld>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3000"/>
                                        <p:tgtEl>
                                          <p:spTgt spid="6">
                                            <p:txEl>
                                              <p:pRg st="1" end="1"/>
                                            </p:txEl>
                                          </p:spTgt>
                                        </p:tgtEl>
                                      </p:cBhvr>
                                    </p:animEffect>
                                    <p:anim calcmode="lin" valueType="num">
                                      <p:cBhvr>
                                        <p:cTn id="12" dur="3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Habitat: 1 point</a:t>
            </a:r>
          </a:p>
        </p:txBody>
      </p:sp>
      <p:sp>
        <p:nvSpPr>
          <p:cNvPr id="5" name="Content Placeholder 4"/>
          <p:cNvSpPr>
            <a:spLocks noGrp="1"/>
          </p:cNvSpPr>
          <p:nvPr>
            <p:ph sz="half" idx="1"/>
          </p:nvPr>
        </p:nvSpPr>
        <p:spPr>
          <a:xfrm>
            <a:off x="2667000" y="1524000"/>
            <a:ext cx="4572000" cy="2743200"/>
          </a:xfrm>
        </p:spPr>
        <p:txBody>
          <a:bodyPr>
            <a:normAutofit/>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t>	The study of the relationships between all living organisms and the environment </a:t>
            </a:r>
          </a:p>
        </p:txBody>
      </p:sp>
      <p:sp>
        <p:nvSpPr>
          <p:cNvPr id="6" name="Content Placeholder 5"/>
          <p:cNvSpPr>
            <a:spLocks noGrp="1"/>
          </p:cNvSpPr>
          <p:nvPr>
            <p:ph sz="half" idx="2"/>
          </p:nvPr>
        </p:nvSpPr>
        <p:spPr>
          <a:xfrm>
            <a:off x="4648200" y="4495800"/>
            <a:ext cx="4038600" cy="1630363"/>
          </a:xfrm>
        </p:spPr>
        <p:txBody>
          <a:bodyPr>
            <a:normAutofit/>
          </a:bodyPr>
          <a:lstStyle/>
          <a:p>
            <a:pPr algn="ctr">
              <a:buNone/>
            </a:pPr>
            <a:endParaRPr lang="en-US" b="1" i="1" dirty="0">
              <a:solidFill>
                <a:srgbClr val="FFFF00"/>
              </a:solidFill>
            </a:endParaRPr>
          </a:p>
          <a:p>
            <a:pPr algn="ctr">
              <a:buNone/>
            </a:pPr>
            <a:r>
              <a:rPr lang="en-US" b="1" i="1" dirty="0">
                <a:solidFill>
                  <a:srgbClr val="FFFF00"/>
                </a:solidFill>
              </a:rPr>
              <a:t>What is ecology?</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18</a:t>
            </a:fld>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3000"/>
                                        <p:tgtEl>
                                          <p:spTgt spid="6">
                                            <p:txEl>
                                              <p:pRg st="1" end="1"/>
                                            </p:txEl>
                                          </p:spTgt>
                                        </p:tgtEl>
                                      </p:cBhvr>
                                    </p:animEffect>
                                    <p:anim calcmode="lin" valueType="num">
                                      <p:cBhvr>
                                        <p:cTn id="12" dur="3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Habitat: 2 points</a:t>
            </a:r>
          </a:p>
        </p:txBody>
      </p:sp>
      <p:sp>
        <p:nvSpPr>
          <p:cNvPr id="5" name="Content Placeholder 4"/>
          <p:cNvSpPr>
            <a:spLocks noGrp="1"/>
          </p:cNvSpPr>
          <p:nvPr>
            <p:ph sz="half" idx="1"/>
          </p:nvPr>
        </p:nvSpPr>
        <p:spPr>
          <a:xfrm>
            <a:off x="2667000" y="1524000"/>
            <a:ext cx="5791200" cy="2667000"/>
          </a:xfrm>
        </p:spPr>
        <p:txBody>
          <a:bodyPr>
            <a:normAutofit/>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dirty="0"/>
              <a:t>Deforestation, conversion of grasslands to other uses, and drainage of wetlands adversely affect wildlife by causing this</a:t>
            </a:r>
          </a:p>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normAutofit/>
          </a:bodyPr>
          <a:lstStyle/>
          <a:p>
            <a:pPr algn="ctr">
              <a:buNone/>
            </a:pPr>
            <a:endParaRPr lang="en-US" b="1" i="1" dirty="0">
              <a:solidFill>
                <a:srgbClr val="FFFF00"/>
              </a:solidFill>
            </a:endParaRPr>
          </a:p>
          <a:p>
            <a:pPr algn="ctr">
              <a:buNone/>
            </a:pPr>
            <a:r>
              <a:rPr lang="en-US" b="1" i="1" dirty="0">
                <a:solidFill>
                  <a:srgbClr val="FFFF00"/>
                </a:solidFill>
              </a:rPr>
              <a:t>What is habitat loss?</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19</a:t>
            </a:fld>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3000"/>
                                        <p:tgtEl>
                                          <p:spTgt spid="6">
                                            <p:txEl>
                                              <p:pRg st="1" end="1"/>
                                            </p:txEl>
                                          </p:spTgt>
                                        </p:tgtEl>
                                      </p:cBhvr>
                                    </p:animEffect>
                                    <p:anim calcmode="lin" valueType="num">
                                      <p:cBhvr>
                                        <p:cTn id="12" dur="3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228602"/>
          <a:ext cx="8686800" cy="6400800"/>
        </p:xfrm>
        <a:graphic>
          <a:graphicData uri="http://schemas.openxmlformats.org/drawingml/2006/table">
            <a:tbl>
              <a:tblPr firstRow="1" bandRow="1">
                <a:tableStyleId>{93296810-A885-4BE3-A3E7-6D5BEEA58F35}</a:tableStyleId>
              </a:tblPr>
              <a:tblGrid>
                <a:gridCol w="1737360">
                  <a:extLst>
                    <a:ext uri="{9D8B030D-6E8A-4147-A177-3AD203B41FA5}">
                      <a16:colId xmlns:a16="http://schemas.microsoft.com/office/drawing/2014/main" val="20000"/>
                    </a:ext>
                  </a:extLst>
                </a:gridCol>
                <a:gridCol w="1737360">
                  <a:extLst>
                    <a:ext uri="{9D8B030D-6E8A-4147-A177-3AD203B41FA5}">
                      <a16:colId xmlns:a16="http://schemas.microsoft.com/office/drawing/2014/main" val="20001"/>
                    </a:ext>
                  </a:extLst>
                </a:gridCol>
                <a:gridCol w="1737360">
                  <a:extLst>
                    <a:ext uri="{9D8B030D-6E8A-4147-A177-3AD203B41FA5}">
                      <a16:colId xmlns:a16="http://schemas.microsoft.com/office/drawing/2014/main" val="20002"/>
                    </a:ext>
                  </a:extLst>
                </a:gridCol>
                <a:gridCol w="1737360">
                  <a:extLst>
                    <a:ext uri="{9D8B030D-6E8A-4147-A177-3AD203B41FA5}">
                      <a16:colId xmlns:a16="http://schemas.microsoft.com/office/drawing/2014/main" val="20003"/>
                    </a:ext>
                  </a:extLst>
                </a:gridCol>
                <a:gridCol w="1737360">
                  <a:extLst>
                    <a:ext uri="{9D8B030D-6E8A-4147-A177-3AD203B41FA5}">
                      <a16:colId xmlns:a16="http://schemas.microsoft.com/office/drawing/2014/main" val="20004"/>
                    </a:ext>
                  </a:extLst>
                </a:gridCol>
              </a:tblGrid>
              <a:tr h="1066800">
                <a:tc>
                  <a:txBody>
                    <a:bodyPr/>
                    <a:lstStyle/>
                    <a:p>
                      <a:pPr algn="ctr"/>
                      <a:r>
                        <a:rPr lang="en-US" sz="2200" dirty="0">
                          <a:solidFill>
                            <a:schemeClr val="tx1"/>
                          </a:solidFill>
                          <a:effectLst>
                            <a:reflection blurRad="6350" stA="55000" endA="50" endPos="85000" dist="29997" dir="5400000" sy="-100000" algn="bl" rotWithShape="0"/>
                          </a:effectLst>
                        </a:rPr>
                        <a:t>Use It</a:t>
                      </a:r>
                      <a:r>
                        <a:rPr lang="en-US" sz="2200" baseline="0" dirty="0">
                          <a:solidFill>
                            <a:schemeClr val="tx1"/>
                          </a:solidFill>
                          <a:effectLst>
                            <a:reflection blurRad="6350" stA="55000" endA="50" endPos="85000" dist="29997" dir="5400000" sy="-100000" algn="bl" rotWithShape="0"/>
                          </a:effectLst>
                        </a:rPr>
                        <a:t> Again</a:t>
                      </a:r>
                      <a:endParaRPr lang="en-US" sz="2200" dirty="0">
                        <a:solidFill>
                          <a:schemeClr val="tx1"/>
                        </a:solidFill>
                        <a:effectLst>
                          <a:reflection blurRad="6350" stA="55000" endA="50" endPos="85000" dist="29997" dir="5400000" sy="-100000" algn="bl" rotWithShape="0"/>
                        </a:effectLst>
                        <a:latin typeface="Franklin Gothic Demi" pitchFamily="34" charset="0"/>
                      </a:endParaRPr>
                    </a:p>
                  </a:txBody>
                  <a:tcPr anchor="ctr">
                    <a:solidFill>
                      <a:schemeClr val="bg1">
                        <a:lumMod val="60000"/>
                        <a:lumOff val="40000"/>
                      </a:schemeClr>
                    </a:solidFill>
                  </a:tcPr>
                </a:tc>
                <a:tc>
                  <a:txBody>
                    <a:bodyPr/>
                    <a:lstStyle/>
                    <a:p>
                      <a:pPr algn="ctr"/>
                      <a:r>
                        <a:rPr lang="en-US" sz="2400" dirty="0">
                          <a:solidFill>
                            <a:schemeClr val="tx1"/>
                          </a:solidFill>
                          <a:effectLst>
                            <a:reflection blurRad="6350" stA="55000" endA="50" endPos="85000" dist="29997" dir="5400000" sy="-100000" algn="bl" rotWithShape="0"/>
                          </a:effectLst>
                        </a:rPr>
                        <a:t>Water</a:t>
                      </a:r>
                      <a:endParaRPr lang="en-US" sz="2400" dirty="0">
                        <a:solidFill>
                          <a:schemeClr val="tx1"/>
                        </a:solidFill>
                        <a:effectLst>
                          <a:reflection blurRad="6350" stA="55000" endA="50" endPos="85000" dist="29997" dir="5400000" sy="-100000" algn="bl" rotWithShape="0"/>
                        </a:effectLst>
                        <a:latin typeface="Franklin Gothic Demi" pitchFamily="34" charset="0"/>
                      </a:endParaRPr>
                    </a:p>
                  </a:txBody>
                  <a:tcPr anchor="ctr">
                    <a:solidFill>
                      <a:schemeClr val="bg1"/>
                    </a:solidFill>
                  </a:tcPr>
                </a:tc>
                <a:tc>
                  <a:txBody>
                    <a:bodyPr/>
                    <a:lstStyle/>
                    <a:p>
                      <a:pPr algn="ctr"/>
                      <a:r>
                        <a:rPr lang="en-US" sz="2400" dirty="0">
                          <a:solidFill>
                            <a:schemeClr val="tx1"/>
                          </a:solidFill>
                          <a:effectLst>
                            <a:reflection blurRad="6350" stA="55000" endA="50" endPos="85000" dist="29997" dir="5400000" sy="-100000" algn="bl" rotWithShape="0"/>
                          </a:effectLst>
                        </a:rPr>
                        <a:t>Air Quality</a:t>
                      </a:r>
                      <a:endParaRPr lang="en-US" sz="2400" dirty="0">
                        <a:solidFill>
                          <a:schemeClr val="tx1"/>
                        </a:solidFill>
                        <a:effectLst>
                          <a:reflection blurRad="6350" stA="55000" endA="50" endPos="85000" dist="29997" dir="5400000" sy="-100000" algn="bl" rotWithShape="0"/>
                        </a:effectLst>
                        <a:latin typeface="Franklin Gothic Demi" pitchFamily="34" charset="0"/>
                      </a:endParaRPr>
                    </a:p>
                  </a:txBody>
                  <a:tcPr anchor="ctr">
                    <a:solidFill>
                      <a:schemeClr val="bg1">
                        <a:lumMod val="60000"/>
                        <a:lumOff val="40000"/>
                      </a:schemeClr>
                    </a:solidFill>
                  </a:tcPr>
                </a:tc>
                <a:tc>
                  <a:txBody>
                    <a:bodyPr/>
                    <a:lstStyle/>
                    <a:p>
                      <a:pPr algn="ctr"/>
                      <a:r>
                        <a:rPr lang="en-US" sz="2400" dirty="0">
                          <a:solidFill>
                            <a:schemeClr val="tx1"/>
                          </a:solidFill>
                          <a:effectLst>
                            <a:reflection blurRad="6350" stA="55000" endA="50" endPos="85000" dist="29997" dir="5400000" sy="-100000" algn="bl" rotWithShape="0"/>
                          </a:effectLst>
                        </a:rPr>
                        <a:t>Habitat</a:t>
                      </a:r>
                      <a:endParaRPr lang="en-US" sz="2400" dirty="0">
                        <a:solidFill>
                          <a:schemeClr val="tx1"/>
                        </a:solidFill>
                        <a:effectLst>
                          <a:reflection blurRad="6350" stA="55000" endA="50" endPos="85000" dist="29997" dir="5400000" sy="-100000" algn="bl" rotWithShape="0"/>
                        </a:effectLst>
                        <a:latin typeface="Franklin Gothic Demi" pitchFamily="34" charset="0"/>
                      </a:endParaRPr>
                    </a:p>
                  </a:txBody>
                  <a:tcPr anchor="ctr">
                    <a:solidFill>
                      <a:schemeClr val="bg1"/>
                    </a:solidFill>
                  </a:tcPr>
                </a:tc>
                <a:tc>
                  <a:txBody>
                    <a:bodyPr/>
                    <a:lstStyle/>
                    <a:p>
                      <a:pPr algn="ctr"/>
                      <a:r>
                        <a:rPr lang="en-US" sz="2400" dirty="0">
                          <a:solidFill>
                            <a:schemeClr val="tx1"/>
                          </a:solidFill>
                          <a:effectLst>
                            <a:reflection blurRad="6350" stA="55000" endA="50" endPos="85000" dist="29997" dir="5400000" sy="-100000" algn="bl" rotWithShape="0"/>
                          </a:effectLst>
                        </a:rPr>
                        <a:t>Less is More</a:t>
                      </a:r>
                      <a:endParaRPr lang="en-US" sz="2400" dirty="0">
                        <a:solidFill>
                          <a:schemeClr val="tx1"/>
                        </a:solidFill>
                        <a:effectLst>
                          <a:reflection blurRad="6350" stA="55000" endA="50" endPos="85000" dist="29997" dir="5400000" sy="-100000" algn="bl" rotWithShape="0"/>
                        </a:effectLst>
                        <a:latin typeface="Franklin Gothic Demi" pitchFamily="34" charset="0"/>
                      </a:endParaRPr>
                    </a:p>
                  </a:txBody>
                  <a:tcPr anchor="ctr">
                    <a:solidFill>
                      <a:schemeClr val="bg1">
                        <a:lumMod val="60000"/>
                        <a:lumOff val="40000"/>
                      </a:schemeClr>
                    </a:solidFill>
                  </a:tcPr>
                </a:tc>
                <a:extLst>
                  <a:ext uri="{0D108BD9-81ED-4DB2-BD59-A6C34878D82A}">
                    <a16:rowId xmlns:a16="http://schemas.microsoft.com/office/drawing/2014/main" val="10000"/>
                  </a:ext>
                </a:extLst>
              </a:tr>
              <a:tr h="1066800">
                <a:tc>
                  <a:txBody>
                    <a:bodyPr/>
                    <a:lstStyle/>
                    <a:p>
                      <a:pPr algn="ctr"/>
                      <a:r>
                        <a:rPr lang="en-US" sz="3200" dirty="0">
                          <a:hlinkClick r:id="rId3" action="ppaction://hlinksldjump"/>
                        </a:rPr>
                        <a:t>1</a:t>
                      </a:r>
                      <a:endParaRPr lang="en-US" sz="3200" b="1" dirty="0">
                        <a:solidFill>
                          <a:schemeClr val="accent4">
                            <a:lumMod val="75000"/>
                          </a:schemeClr>
                        </a:solidFill>
                        <a:latin typeface="Franklin Gothic Demi" pitchFamily="34" charset="0"/>
                      </a:endParaRPr>
                    </a:p>
                  </a:txBody>
                  <a:tcPr anchor="ctr">
                    <a:solidFill>
                      <a:schemeClr val="accent3">
                        <a:lumMod val="40000"/>
                        <a:lumOff val="60000"/>
                      </a:schemeClr>
                    </a:solidFill>
                  </a:tcPr>
                </a:tc>
                <a:tc>
                  <a:txBody>
                    <a:bodyPr/>
                    <a:lstStyle/>
                    <a:p>
                      <a:pPr algn="ctr"/>
                      <a:r>
                        <a:rPr lang="en-US" sz="3200" dirty="0">
                          <a:hlinkClick r:id="rId4" action="ppaction://hlinksldjump"/>
                        </a:rPr>
                        <a:t>1</a:t>
                      </a:r>
                      <a:endParaRPr lang="en-US" sz="3200" b="1" dirty="0">
                        <a:solidFill>
                          <a:schemeClr val="accent4">
                            <a:lumMod val="75000"/>
                          </a:schemeClr>
                        </a:solidFill>
                        <a:latin typeface="Franklin Gothic Demi" pitchFamily="34" charset="0"/>
                      </a:endParaRPr>
                    </a:p>
                  </a:txBody>
                  <a:tcPr anchor="ctr">
                    <a:solidFill>
                      <a:schemeClr val="accent3">
                        <a:lumMod val="40000"/>
                        <a:lumOff val="60000"/>
                      </a:schemeClr>
                    </a:solidFill>
                  </a:tcPr>
                </a:tc>
                <a:tc>
                  <a:txBody>
                    <a:bodyPr/>
                    <a:lstStyle/>
                    <a:p>
                      <a:pPr algn="ctr"/>
                      <a:r>
                        <a:rPr lang="en-US" sz="3200" dirty="0">
                          <a:hlinkClick r:id="rId5" action="ppaction://hlinksldjump"/>
                        </a:rPr>
                        <a:t>1</a:t>
                      </a:r>
                      <a:endParaRPr lang="en-US" sz="3200" b="1" dirty="0">
                        <a:solidFill>
                          <a:schemeClr val="accent4">
                            <a:lumMod val="75000"/>
                          </a:schemeClr>
                        </a:solidFill>
                        <a:latin typeface="Franklin Gothic Demi" pitchFamily="34" charset="0"/>
                      </a:endParaRPr>
                    </a:p>
                  </a:txBody>
                  <a:tcPr anchor="ctr">
                    <a:solidFill>
                      <a:schemeClr val="accent3">
                        <a:lumMod val="40000"/>
                        <a:lumOff val="60000"/>
                      </a:schemeClr>
                    </a:solidFill>
                  </a:tcPr>
                </a:tc>
                <a:tc>
                  <a:txBody>
                    <a:bodyPr/>
                    <a:lstStyle/>
                    <a:p>
                      <a:pPr algn="ctr"/>
                      <a:r>
                        <a:rPr lang="en-US" sz="3200" dirty="0">
                          <a:hlinkClick r:id="rId6" action="ppaction://hlinksldjump"/>
                        </a:rPr>
                        <a:t>1</a:t>
                      </a:r>
                      <a:endParaRPr lang="en-US" sz="3200" b="1" dirty="0">
                        <a:solidFill>
                          <a:schemeClr val="accent4">
                            <a:lumMod val="75000"/>
                          </a:schemeClr>
                        </a:solidFill>
                        <a:latin typeface="Franklin Gothic Demi" pitchFamily="34" charset="0"/>
                      </a:endParaRPr>
                    </a:p>
                  </a:txBody>
                  <a:tcPr anchor="ctr">
                    <a:solidFill>
                      <a:schemeClr val="accent3">
                        <a:lumMod val="40000"/>
                        <a:lumOff val="60000"/>
                      </a:schemeClr>
                    </a:solidFill>
                  </a:tcPr>
                </a:tc>
                <a:tc>
                  <a:txBody>
                    <a:bodyPr/>
                    <a:lstStyle/>
                    <a:p>
                      <a:pPr algn="ctr"/>
                      <a:r>
                        <a:rPr lang="en-US" sz="3200" dirty="0">
                          <a:hlinkClick r:id="rId7" action="ppaction://hlinksldjump"/>
                        </a:rPr>
                        <a:t>1</a:t>
                      </a:r>
                      <a:endParaRPr lang="en-US" sz="3200" b="1" dirty="0">
                        <a:solidFill>
                          <a:schemeClr val="accent4">
                            <a:lumMod val="75000"/>
                          </a:schemeClr>
                        </a:solidFill>
                        <a:latin typeface="Franklin Gothic Demi" pitchFamily="34" charset="0"/>
                      </a:endParaRPr>
                    </a:p>
                  </a:txBody>
                  <a:tcPr anchor="ctr">
                    <a:solidFill>
                      <a:schemeClr val="accent3">
                        <a:lumMod val="40000"/>
                        <a:lumOff val="60000"/>
                      </a:schemeClr>
                    </a:solidFill>
                  </a:tcPr>
                </a:tc>
                <a:extLst>
                  <a:ext uri="{0D108BD9-81ED-4DB2-BD59-A6C34878D82A}">
                    <a16:rowId xmlns:a16="http://schemas.microsoft.com/office/drawing/2014/main" val="10001"/>
                  </a:ext>
                </a:extLst>
              </a:tr>
              <a:tr h="1066800">
                <a:tc>
                  <a:txBody>
                    <a:bodyPr/>
                    <a:lstStyle/>
                    <a:p>
                      <a:pPr algn="ctr"/>
                      <a:r>
                        <a:rPr lang="en-US" sz="3200" dirty="0">
                          <a:hlinkClick r:id="rId8" action="ppaction://hlinksldjump"/>
                        </a:rPr>
                        <a:t>2</a:t>
                      </a:r>
                      <a:endParaRPr lang="en-US" sz="3200" b="1" dirty="0">
                        <a:solidFill>
                          <a:schemeClr val="accent4">
                            <a:lumMod val="75000"/>
                          </a:schemeClr>
                        </a:solidFill>
                        <a:latin typeface="Franklin Gothic Demi" pitchFamily="34" charset="0"/>
                      </a:endParaRPr>
                    </a:p>
                  </a:txBody>
                  <a:tcPr anchor="ctr">
                    <a:solidFill>
                      <a:schemeClr val="accent5">
                        <a:lumMod val="20000"/>
                        <a:lumOff val="80000"/>
                      </a:schemeClr>
                    </a:solidFill>
                  </a:tcPr>
                </a:tc>
                <a:tc>
                  <a:txBody>
                    <a:bodyPr/>
                    <a:lstStyle/>
                    <a:p>
                      <a:pPr algn="ctr"/>
                      <a:r>
                        <a:rPr lang="en-US" sz="3200" dirty="0">
                          <a:hlinkClick r:id="rId9" action="ppaction://hlinksldjump"/>
                        </a:rPr>
                        <a:t>2</a:t>
                      </a:r>
                      <a:endParaRPr lang="en-US" sz="3200" b="1" dirty="0">
                        <a:solidFill>
                          <a:schemeClr val="accent4">
                            <a:lumMod val="75000"/>
                          </a:schemeClr>
                        </a:solidFill>
                        <a:latin typeface="Franklin Gothic Demi" pitchFamily="34" charset="0"/>
                      </a:endParaRPr>
                    </a:p>
                  </a:txBody>
                  <a:tcPr anchor="ctr">
                    <a:solidFill>
                      <a:schemeClr val="accent5">
                        <a:lumMod val="20000"/>
                        <a:lumOff val="80000"/>
                      </a:schemeClr>
                    </a:solidFill>
                  </a:tcPr>
                </a:tc>
                <a:tc>
                  <a:txBody>
                    <a:bodyPr/>
                    <a:lstStyle/>
                    <a:p>
                      <a:pPr algn="ctr"/>
                      <a:r>
                        <a:rPr lang="en-US" sz="3200" dirty="0">
                          <a:hlinkClick r:id="rId10" action="ppaction://hlinksldjump"/>
                        </a:rPr>
                        <a:t>2</a:t>
                      </a:r>
                      <a:endParaRPr lang="en-US" sz="3200" b="1" dirty="0">
                        <a:solidFill>
                          <a:schemeClr val="accent4">
                            <a:lumMod val="75000"/>
                          </a:schemeClr>
                        </a:solidFill>
                        <a:latin typeface="Franklin Gothic Demi" pitchFamily="34" charset="0"/>
                      </a:endParaRPr>
                    </a:p>
                  </a:txBody>
                  <a:tcPr anchor="ctr">
                    <a:solidFill>
                      <a:schemeClr val="accent5">
                        <a:lumMod val="20000"/>
                        <a:lumOff val="80000"/>
                      </a:schemeClr>
                    </a:solidFill>
                  </a:tcPr>
                </a:tc>
                <a:tc>
                  <a:txBody>
                    <a:bodyPr/>
                    <a:lstStyle/>
                    <a:p>
                      <a:pPr algn="ctr"/>
                      <a:r>
                        <a:rPr lang="en-US" sz="3200" dirty="0">
                          <a:hlinkClick r:id="rId11" action="ppaction://hlinksldjump"/>
                        </a:rPr>
                        <a:t>2</a:t>
                      </a:r>
                      <a:endParaRPr lang="en-US" sz="3200" b="1" dirty="0">
                        <a:solidFill>
                          <a:schemeClr val="accent4">
                            <a:lumMod val="75000"/>
                          </a:schemeClr>
                        </a:solidFill>
                        <a:latin typeface="Franklin Gothic Demi" pitchFamily="34" charset="0"/>
                      </a:endParaRPr>
                    </a:p>
                  </a:txBody>
                  <a:tcPr anchor="ctr">
                    <a:solidFill>
                      <a:schemeClr val="accent5">
                        <a:lumMod val="20000"/>
                        <a:lumOff val="80000"/>
                      </a:schemeClr>
                    </a:solidFill>
                  </a:tcPr>
                </a:tc>
                <a:tc>
                  <a:txBody>
                    <a:bodyPr/>
                    <a:lstStyle/>
                    <a:p>
                      <a:pPr algn="ctr"/>
                      <a:r>
                        <a:rPr lang="en-US" sz="3200" dirty="0">
                          <a:hlinkClick r:id="rId12" action="ppaction://hlinksldjump"/>
                        </a:rPr>
                        <a:t>2</a:t>
                      </a:r>
                      <a:endParaRPr lang="en-US" sz="3200" b="1" dirty="0">
                        <a:solidFill>
                          <a:schemeClr val="accent4">
                            <a:lumMod val="75000"/>
                          </a:schemeClr>
                        </a:solidFill>
                        <a:latin typeface="Franklin Gothic Demi" pitchFamily="34" charset="0"/>
                      </a:endParaRPr>
                    </a:p>
                  </a:txBody>
                  <a:tcPr anchor="ctr">
                    <a:solidFill>
                      <a:schemeClr val="accent5">
                        <a:lumMod val="20000"/>
                        <a:lumOff val="80000"/>
                      </a:schemeClr>
                    </a:solidFill>
                  </a:tcPr>
                </a:tc>
                <a:extLst>
                  <a:ext uri="{0D108BD9-81ED-4DB2-BD59-A6C34878D82A}">
                    <a16:rowId xmlns:a16="http://schemas.microsoft.com/office/drawing/2014/main" val="10002"/>
                  </a:ext>
                </a:extLst>
              </a:tr>
              <a:tr h="1066800">
                <a:tc>
                  <a:txBody>
                    <a:bodyPr/>
                    <a:lstStyle/>
                    <a:p>
                      <a:pPr algn="ctr"/>
                      <a:r>
                        <a:rPr lang="en-US" sz="3200" dirty="0">
                          <a:hlinkClick r:id="rId13" action="ppaction://hlinksldjump"/>
                        </a:rPr>
                        <a:t>3</a:t>
                      </a:r>
                      <a:endParaRPr lang="en-US" sz="3200" b="1" dirty="0">
                        <a:solidFill>
                          <a:schemeClr val="accent4">
                            <a:lumMod val="75000"/>
                          </a:schemeClr>
                        </a:solidFill>
                        <a:latin typeface="Franklin Gothic Demi" pitchFamily="34" charset="0"/>
                      </a:endParaRPr>
                    </a:p>
                  </a:txBody>
                  <a:tcPr anchor="ctr">
                    <a:solidFill>
                      <a:schemeClr val="accent3">
                        <a:lumMod val="40000"/>
                        <a:lumOff val="60000"/>
                      </a:schemeClr>
                    </a:solidFill>
                  </a:tcPr>
                </a:tc>
                <a:tc>
                  <a:txBody>
                    <a:bodyPr/>
                    <a:lstStyle/>
                    <a:p>
                      <a:pPr algn="ctr"/>
                      <a:r>
                        <a:rPr lang="en-US" sz="3200" dirty="0">
                          <a:hlinkClick r:id="rId14" action="ppaction://hlinksldjump"/>
                        </a:rPr>
                        <a:t>3</a:t>
                      </a:r>
                      <a:endParaRPr lang="en-US" sz="3200" b="1" dirty="0">
                        <a:solidFill>
                          <a:schemeClr val="accent4">
                            <a:lumMod val="75000"/>
                          </a:schemeClr>
                        </a:solidFill>
                        <a:latin typeface="Franklin Gothic Demi" pitchFamily="34" charset="0"/>
                      </a:endParaRPr>
                    </a:p>
                  </a:txBody>
                  <a:tcPr anchor="ctr">
                    <a:solidFill>
                      <a:schemeClr val="accent3">
                        <a:lumMod val="40000"/>
                        <a:lumOff val="60000"/>
                      </a:schemeClr>
                    </a:solidFill>
                  </a:tcPr>
                </a:tc>
                <a:tc>
                  <a:txBody>
                    <a:bodyPr/>
                    <a:lstStyle/>
                    <a:p>
                      <a:pPr algn="ctr"/>
                      <a:r>
                        <a:rPr lang="en-US" sz="3200" dirty="0">
                          <a:hlinkClick r:id="rId15" action="ppaction://hlinksldjump"/>
                        </a:rPr>
                        <a:t>3</a:t>
                      </a:r>
                      <a:endParaRPr lang="en-US" sz="3200" b="1" dirty="0">
                        <a:solidFill>
                          <a:schemeClr val="accent4">
                            <a:lumMod val="75000"/>
                          </a:schemeClr>
                        </a:solidFill>
                        <a:latin typeface="Franklin Gothic Demi" pitchFamily="34" charset="0"/>
                      </a:endParaRPr>
                    </a:p>
                  </a:txBody>
                  <a:tcPr anchor="ctr">
                    <a:solidFill>
                      <a:schemeClr val="accent3">
                        <a:lumMod val="40000"/>
                        <a:lumOff val="60000"/>
                      </a:schemeClr>
                    </a:solidFill>
                  </a:tcPr>
                </a:tc>
                <a:tc>
                  <a:txBody>
                    <a:bodyPr/>
                    <a:lstStyle/>
                    <a:p>
                      <a:pPr algn="ctr"/>
                      <a:r>
                        <a:rPr lang="en-US" sz="3200" dirty="0">
                          <a:hlinkClick r:id="rId16" action="ppaction://hlinksldjump"/>
                        </a:rPr>
                        <a:t>3</a:t>
                      </a:r>
                      <a:endParaRPr lang="en-US" sz="3200" b="1" dirty="0">
                        <a:solidFill>
                          <a:schemeClr val="accent4">
                            <a:lumMod val="75000"/>
                          </a:schemeClr>
                        </a:solidFill>
                        <a:latin typeface="Franklin Gothic Demi" pitchFamily="34" charset="0"/>
                      </a:endParaRPr>
                    </a:p>
                  </a:txBody>
                  <a:tcPr anchor="ctr">
                    <a:solidFill>
                      <a:schemeClr val="accent3">
                        <a:lumMod val="40000"/>
                        <a:lumOff val="60000"/>
                      </a:schemeClr>
                    </a:solidFill>
                  </a:tcPr>
                </a:tc>
                <a:tc>
                  <a:txBody>
                    <a:bodyPr/>
                    <a:lstStyle/>
                    <a:p>
                      <a:pPr algn="ctr"/>
                      <a:r>
                        <a:rPr lang="en-US" sz="3200" dirty="0">
                          <a:hlinkClick r:id="rId17" action="ppaction://hlinksldjump"/>
                        </a:rPr>
                        <a:t>3</a:t>
                      </a:r>
                      <a:endParaRPr lang="en-US" sz="3200" b="1" dirty="0">
                        <a:solidFill>
                          <a:schemeClr val="accent4">
                            <a:lumMod val="75000"/>
                          </a:schemeClr>
                        </a:solidFill>
                        <a:latin typeface="Franklin Gothic Demi" pitchFamily="34" charset="0"/>
                      </a:endParaRPr>
                    </a:p>
                  </a:txBody>
                  <a:tcPr anchor="ctr">
                    <a:solidFill>
                      <a:schemeClr val="accent3">
                        <a:lumMod val="40000"/>
                        <a:lumOff val="60000"/>
                      </a:schemeClr>
                    </a:solidFill>
                  </a:tcPr>
                </a:tc>
                <a:extLst>
                  <a:ext uri="{0D108BD9-81ED-4DB2-BD59-A6C34878D82A}">
                    <a16:rowId xmlns:a16="http://schemas.microsoft.com/office/drawing/2014/main" val="10003"/>
                  </a:ext>
                </a:extLst>
              </a:tr>
              <a:tr h="1066800">
                <a:tc>
                  <a:txBody>
                    <a:bodyPr/>
                    <a:lstStyle/>
                    <a:p>
                      <a:pPr algn="ctr"/>
                      <a:r>
                        <a:rPr lang="en-US" sz="3200" dirty="0">
                          <a:hlinkClick r:id="rId18" action="ppaction://hlinksldjump"/>
                        </a:rPr>
                        <a:t>4</a:t>
                      </a:r>
                      <a:endParaRPr lang="en-US" sz="3200" b="1" dirty="0">
                        <a:solidFill>
                          <a:schemeClr val="accent4">
                            <a:lumMod val="75000"/>
                          </a:schemeClr>
                        </a:solidFill>
                        <a:latin typeface="Franklin Gothic Demi" pitchFamily="34" charset="0"/>
                      </a:endParaRPr>
                    </a:p>
                  </a:txBody>
                  <a:tcPr anchor="ctr">
                    <a:solidFill>
                      <a:schemeClr val="accent5">
                        <a:lumMod val="20000"/>
                        <a:lumOff val="80000"/>
                      </a:schemeClr>
                    </a:solidFill>
                  </a:tcPr>
                </a:tc>
                <a:tc>
                  <a:txBody>
                    <a:bodyPr/>
                    <a:lstStyle/>
                    <a:p>
                      <a:pPr algn="ctr"/>
                      <a:r>
                        <a:rPr lang="en-US" sz="3200" dirty="0">
                          <a:hlinkClick r:id="rId19" action="ppaction://hlinksldjump"/>
                        </a:rPr>
                        <a:t>4</a:t>
                      </a:r>
                      <a:endParaRPr lang="en-US" sz="3200" b="1" dirty="0">
                        <a:solidFill>
                          <a:schemeClr val="accent4">
                            <a:lumMod val="75000"/>
                          </a:schemeClr>
                        </a:solidFill>
                        <a:latin typeface="Franklin Gothic Demi" pitchFamily="34" charset="0"/>
                      </a:endParaRPr>
                    </a:p>
                  </a:txBody>
                  <a:tcPr anchor="ctr">
                    <a:solidFill>
                      <a:schemeClr val="accent5">
                        <a:lumMod val="20000"/>
                        <a:lumOff val="80000"/>
                      </a:schemeClr>
                    </a:solidFill>
                  </a:tcPr>
                </a:tc>
                <a:tc>
                  <a:txBody>
                    <a:bodyPr/>
                    <a:lstStyle/>
                    <a:p>
                      <a:pPr algn="ctr"/>
                      <a:r>
                        <a:rPr lang="en-US" sz="3200" dirty="0">
                          <a:hlinkClick r:id="rId20" action="ppaction://hlinksldjump"/>
                        </a:rPr>
                        <a:t>4</a:t>
                      </a:r>
                      <a:endParaRPr lang="en-US" sz="3200" b="1" dirty="0">
                        <a:solidFill>
                          <a:schemeClr val="accent4">
                            <a:lumMod val="75000"/>
                          </a:schemeClr>
                        </a:solidFill>
                        <a:latin typeface="Franklin Gothic Demi" pitchFamily="34" charset="0"/>
                      </a:endParaRPr>
                    </a:p>
                  </a:txBody>
                  <a:tcPr anchor="ctr">
                    <a:solidFill>
                      <a:schemeClr val="accent5">
                        <a:lumMod val="20000"/>
                        <a:lumOff val="80000"/>
                      </a:schemeClr>
                    </a:solidFill>
                  </a:tcPr>
                </a:tc>
                <a:tc>
                  <a:txBody>
                    <a:bodyPr/>
                    <a:lstStyle/>
                    <a:p>
                      <a:pPr algn="ctr"/>
                      <a:r>
                        <a:rPr lang="en-US" sz="3200" dirty="0">
                          <a:hlinkClick r:id="rId21" action="ppaction://hlinksldjump"/>
                        </a:rPr>
                        <a:t>4</a:t>
                      </a:r>
                      <a:endParaRPr lang="en-US" sz="3200" b="1" dirty="0">
                        <a:solidFill>
                          <a:schemeClr val="accent4">
                            <a:lumMod val="75000"/>
                          </a:schemeClr>
                        </a:solidFill>
                        <a:latin typeface="Franklin Gothic Demi" pitchFamily="34" charset="0"/>
                      </a:endParaRPr>
                    </a:p>
                  </a:txBody>
                  <a:tcPr anchor="ctr">
                    <a:solidFill>
                      <a:schemeClr val="accent5">
                        <a:lumMod val="20000"/>
                        <a:lumOff val="80000"/>
                      </a:schemeClr>
                    </a:solidFill>
                  </a:tcPr>
                </a:tc>
                <a:tc>
                  <a:txBody>
                    <a:bodyPr/>
                    <a:lstStyle/>
                    <a:p>
                      <a:pPr algn="ctr"/>
                      <a:r>
                        <a:rPr lang="en-US" sz="3200" dirty="0">
                          <a:hlinkClick r:id="rId22" action="ppaction://hlinksldjump"/>
                        </a:rPr>
                        <a:t>4</a:t>
                      </a:r>
                      <a:endParaRPr lang="en-US" sz="3200" b="1" dirty="0">
                        <a:solidFill>
                          <a:schemeClr val="accent4">
                            <a:lumMod val="75000"/>
                          </a:schemeClr>
                        </a:solidFill>
                        <a:latin typeface="Franklin Gothic Demi" pitchFamily="34" charset="0"/>
                      </a:endParaRPr>
                    </a:p>
                  </a:txBody>
                  <a:tcPr anchor="ctr">
                    <a:solidFill>
                      <a:schemeClr val="accent5">
                        <a:lumMod val="20000"/>
                        <a:lumOff val="80000"/>
                      </a:schemeClr>
                    </a:solidFill>
                  </a:tcPr>
                </a:tc>
                <a:extLst>
                  <a:ext uri="{0D108BD9-81ED-4DB2-BD59-A6C34878D82A}">
                    <a16:rowId xmlns:a16="http://schemas.microsoft.com/office/drawing/2014/main" val="10004"/>
                  </a:ext>
                </a:extLst>
              </a:tr>
              <a:tr h="1066800">
                <a:tc>
                  <a:txBody>
                    <a:bodyPr/>
                    <a:lstStyle/>
                    <a:p>
                      <a:pPr algn="ctr"/>
                      <a:r>
                        <a:rPr lang="en-US" sz="3200" dirty="0">
                          <a:hlinkClick r:id="rId23" action="ppaction://hlinksldjump"/>
                        </a:rPr>
                        <a:t>5</a:t>
                      </a:r>
                      <a:endParaRPr lang="en-US" sz="3200" b="1" dirty="0">
                        <a:solidFill>
                          <a:schemeClr val="accent4">
                            <a:lumMod val="75000"/>
                          </a:schemeClr>
                        </a:solidFill>
                        <a:latin typeface="Franklin Gothic Demi" pitchFamily="34" charset="0"/>
                      </a:endParaRPr>
                    </a:p>
                  </a:txBody>
                  <a:tcPr anchor="ctr">
                    <a:solidFill>
                      <a:schemeClr val="accent3">
                        <a:lumMod val="40000"/>
                        <a:lumOff val="60000"/>
                      </a:schemeClr>
                    </a:solidFill>
                  </a:tcPr>
                </a:tc>
                <a:tc>
                  <a:txBody>
                    <a:bodyPr/>
                    <a:lstStyle/>
                    <a:p>
                      <a:pPr algn="ctr"/>
                      <a:r>
                        <a:rPr lang="en-US" sz="3200" dirty="0">
                          <a:hlinkClick r:id="rId24" action="ppaction://hlinksldjump"/>
                        </a:rPr>
                        <a:t>5</a:t>
                      </a:r>
                      <a:endParaRPr lang="en-US" sz="3200" b="1" dirty="0">
                        <a:solidFill>
                          <a:schemeClr val="accent4">
                            <a:lumMod val="75000"/>
                          </a:schemeClr>
                        </a:solidFill>
                        <a:latin typeface="Franklin Gothic Demi" pitchFamily="34" charset="0"/>
                      </a:endParaRPr>
                    </a:p>
                  </a:txBody>
                  <a:tcPr anchor="ctr">
                    <a:solidFill>
                      <a:schemeClr val="accent3">
                        <a:lumMod val="40000"/>
                        <a:lumOff val="60000"/>
                      </a:schemeClr>
                    </a:solidFill>
                  </a:tcPr>
                </a:tc>
                <a:tc>
                  <a:txBody>
                    <a:bodyPr/>
                    <a:lstStyle/>
                    <a:p>
                      <a:pPr algn="ctr"/>
                      <a:r>
                        <a:rPr lang="en-US" sz="3200" dirty="0">
                          <a:hlinkClick r:id="rId25" action="ppaction://hlinksldjump"/>
                        </a:rPr>
                        <a:t>5</a:t>
                      </a:r>
                      <a:endParaRPr lang="en-US" sz="3200" b="1" dirty="0">
                        <a:solidFill>
                          <a:schemeClr val="accent4">
                            <a:lumMod val="75000"/>
                          </a:schemeClr>
                        </a:solidFill>
                        <a:latin typeface="Franklin Gothic Demi" pitchFamily="34" charset="0"/>
                      </a:endParaRPr>
                    </a:p>
                  </a:txBody>
                  <a:tcPr anchor="ctr">
                    <a:solidFill>
                      <a:schemeClr val="accent3">
                        <a:lumMod val="40000"/>
                        <a:lumOff val="60000"/>
                      </a:schemeClr>
                    </a:solidFill>
                  </a:tcPr>
                </a:tc>
                <a:tc>
                  <a:txBody>
                    <a:bodyPr/>
                    <a:lstStyle/>
                    <a:p>
                      <a:pPr algn="ctr"/>
                      <a:r>
                        <a:rPr lang="en-US" sz="3200" dirty="0">
                          <a:hlinkClick r:id="rId26" action="ppaction://hlinksldjump"/>
                        </a:rPr>
                        <a:t>5</a:t>
                      </a:r>
                      <a:endParaRPr lang="en-US" sz="3200" b="1" dirty="0">
                        <a:solidFill>
                          <a:schemeClr val="accent4">
                            <a:lumMod val="75000"/>
                          </a:schemeClr>
                        </a:solidFill>
                        <a:latin typeface="Franklin Gothic Demi" pitchFamily="34" charset="0"/>
                      </a:endParaRPr>
                    </a:p>
                  </a:txBody>
                  <a:tcPr anchor="ctr">
                    <a:solidFill>
                      <a:schemeClr val="accent3">
                        <a:lumMod val="40000"/>
                        <a:lumOff val="60000"/>
                      </a:schemeClr>
                    </a:solidFill>
                  </a:tcPr>
                </a:tc>
                <a:tc>
                  <a:txBody>
                    <a:bodyPr/>
                    <a:lstStyle/>
                    <a:p>
                      <a:pPr algn="ctr"/>
                      <a:r>
                        <a:rPr lang="en-US" sz="3200" dirty="0">
                          <a:hlinkClick r:id="rId27" action="ppaction://hlinksldjump"/>
                        </a:rPr>
                        <a:t>5</a:t>
                      </a:r>
                      <a:endParaRPr lang="en-US" sz="3200" b="1" dirty="0">
                        <a:solidFill>
                          <a:schemeClr val="accent4">
                            <a:lumMod val="75000"/>
                          </a:schemeClr>
                        </a:solidFill>
                        <a:latin typeface="Franklin Gothic Demi" pitchFamily="34" charset="0"/>
                      </a:endParaRPr>
                    </a:p>
                  </a:txBody>
                  <a:tcPr anchor="ctr">
                    <a:solidFill>
                      <a:schemeClr val="accent3">
                        <a:lumMod val="40000"/>
                        <a:lumOff val="60000"/>
                      </a:schemeClr>
                    </a:solidFill>
                  </a:tcPr>
                </a:tc>
                <a:extLst>
                  <a:ext uri="{0D108BD9-81ED-4DB2-BD59-A6C34878D82A}">
                    <a16:rowId xmlns:a16="http://schemas.microsoft.com/office/drawing/2014/main" val="10005"/>
                  </a:ext>
                </a:extLst>
              </a:tr>
            </a:tbl>
          </a:graphicData>
        </a:graphic>
      </p:graphicFrame>
      <p:sp>
        <p:nvSpPr>
          <p:cNvPr id="3" name="Slide Number Placeholder 2"/>
          <p:cNvSpPr>
            <a:spLocks noGrp="1"/>
          </p:cNvSpPr>
          <p:nvPr>
            <p:ph type="sldNum" sz="quarter" idx="12"/>
          </p:nvPr>
        </p:nvSpPr>
        <p:spPr/>
        <p:txBody>
          <a:bodyPr/>
          <a:lstStyle/>
          <a:p>
            <a:fld id="{672D9F60-F67A-4B4E-BDF8-37902935806D}"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Habitat: 3 points</a:t>
            </a:r>
          </a:p>
        </p:txBody>
      </p:sp>
      <p:sp>
        <p:nvSpPr>
          <p:cNvPr id="5" name="Content Placeholder 4"/>
          <p:cNvSpPr>
            <a:spLocks noGrp="1"/>
          </p:cNvSpPr>
          <p:nvPr>
            <p:ph sz="half" idx="1"/>
          </p:nvPr>
        </p:nvSpPr>
        <p:spPr>
          <a:xfrm>
            <a:off x="2667000" y="1524000"/>
            <a:ext cx="5410200" cy="2971800"/>
          </a:xfrm>
        </p:spPr>
        <p:txBody>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t>	This U.S. law protects plants and animals that are in danger of disappearing forever</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038600" y="4495800"/>
            <a:ext cx="4648200" cy="1630363"/>
          </a:xfrm>
        </p:spPr>
        <p:txBody>
          <a:bodyPr/>
          <a:lstStyle/>
          <a:p>
            <a:pPr algn="ctr">
              <a:buNone/>
            </a:pPr>
            <a:endParaRPr lang="en-US" b="1" i="1" dirty="0">
              <a:solidFill>
                <a:srgbClr val="FFFF00"/>
              </a:solidFill>
            </a:endParaRPr>
          </a:p>
          <a:p>
            <a:pPr algn="ctr">
              <a:buNone/>
            </a:pPr>
            <a:r>
              <a:rPr lang="en-US" b="1" i="1" dirty="0">
                <a:solidFill>
                  <a:srgbClr val="FFFF00"/>
                </a:solidFill>
              </a:rPr>
              <a:t>What is the Endangered Species Act?</a:t>
            </a:r>
          </a:p>
        </p:txBody>
      </p:sp>
      <p:sp>
        <p:nvSpPr>
          <p:cNvPr id="7" name="Action Button: Home 6">
            <a:hlinkClick r:id="rId3"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20</a:t>
            </a:fld>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3000"/>
                                        <p:tgtEl>
                                          <p:spTgt spid="6">
                                            <p:txEl>
                                              <p:pRg st="1" end="1"/>
                                            </p:txEl>
                                          </p:spTgt>
                                        </p:tgtEl>
                                      </p:cBhvr>
                                    </p:animEffect>
                                    <p:anim calcmode="lin" valueType="num">
                                      <p:cBhvr>
                                        <p:cTn id="8" dur="3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9" dur="27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0" dur="300" accel="100000" fill="hold">
                                          <p:stCondLst>
                                            <p:cond delay="27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Habitat: 4 points</a:t>
            </a:r>
          </a:p>
        </p:txBody>
      </p:sp>
      <p:sp>
        <p:nvSpPr>
          <p:cNvPr id="5" name="Content Placeholder 4"/>
          <p:cNvSpPr>
            <a:spLocks noGrp="1"/>
          </p:cNvSpPr>
          <p:nvPr>
            <p:ph sz="half" idx="1"/>
          </p:nvPr>
        </p:nvSpPr>
        <p:spPr>
          <a:xfrm>
            <a:off x="2667000" y="1600200"/>
            <a:ext cx="5029200" cy="2819400"/>
          </a:xfrm>
        </p:spPr>
        <p:txBody>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dirty="0"/>
              <a:t>Insecticides, herbicides, rodenticides and fungicides</a:t>
            </a:r>
          </a:p>
          <a:p>
            <a:pPr>
              <a:buNone/>
            </a:pPr>
            <a:endParaRPr lang="en-US" dirty="0"/>
          </a:p>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lstStyle/>
          <a:p>
            <a:pPr algn="ctr">
              <a:buNone/>
            </a:pPr>
            <a:endParaRPr lang="en-US" b="1" i="1" dirty="0">
              <a:solidFill>
                <a:srgbClr val="FFFF00"/>
              </a:solidFill>
            </a:endParaRPr>
          </a:p>
          <a:p>
            <a:pPr algn="ctr">
              <a:buNone/>
            </a:pPr>
            <a:r>
              <a:rPr lang="en-US" b="1" i="1" dirty="0">
                <a:solidFill>
                  <a:srgbClr val="FFFF00"/>
                </a:solidFill>
              </a:rPr>
              <a:t>What are pesticides?</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21</a:t>
            </a:fld>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3000"/>
                                        <p:tgtEl>
                                          <p:spTgt spid="6">
                                            <p:txEl>
                                              <p:pRg st="1" end="1"/>
                                            </p:txEl>
                                          </p:spTgt>
                                        </p:tgtEl>
                                      </p:cBhvr>
                                    </p:animEffect>
                                    <p:anim calcmode="lin" valueType="num">
                                      <p:cBhvr>
                                        <p:cTn id="12" dur="3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Habitat: 5 points</a:t>
            </a:r>
          </a:p>
        </p:txBody>
      </p:sp>
      <p:sp>
        <p:nvSpPr>
          <p:cNvPr id="5" name="Content Placeholder 4"/>
          <p:cNvSpPr>
            <a:spLocks noGrp="1"/>
          </p:cNvSpPr>
          <p:nvPr>
            <p:ph sz="half" idx="1"/>
          </p:nvPr>
        </p:nvSpPr>
        <p:spPr>
          <a:xfrm>
            <a:off x="2133600" y="1219200"/>
            <a:ext cx="5715000" cy="3048000"/>
          </a:xfrm>
        </p:spPr>
        <p:txBody>
          <a:bodyPr>
            <a:normAutofit/>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p>
          <a:p>
            <a:pPr>
              <a:buNone/>
            </a:pPr>
            <a:r>
              <a:rPr lang="en-US" dirty="0"/>
              <a:t>	Commercial tuna fishing boats have instituted changes in their practices to minimize harm to this mammal</a:t>
            </a:r>
          </a:p>
          <a:p>
            <a:pPr>
              <a:buNone/>
            </a:pPr>
            <a:endParaRPr lang="en-US" sz="33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038600" y="4495800"/>
            <a:ext cx="4648200" cy="1630363"/>
          </a:xfrm>
        </p:spPr>
        <p:txBody>
          <a:bodyPr>
            <a:normAutofit/>
          </a:bodyPr>
          <a:lstStyle/>
          <a:p>
            <a:pPr algn="ctr">
              <a:buNone/>
            </a:pPr>
            <a:endParaRPr lang="en-US" b="1" i="1" dirty="0">
              <a:solidFill>
                <a:srgbClr val="FFFF00"/>
              </a:solidFill>
            </a:endParaRPr>
          </a:p>
          <a:p>
            <a:pPr algn="ctr">
              <a:buNone/>
            </a:pPr>
            <a:r>
              <a:rPr lang="en-US" b="1" i="1" dirty="0">
                <a:solidFill>
                  <a:srgbClr val="FFFF00"/>
                </a:solidFill>
              </a:rPr>
              <a:t>What are dolphins?</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22</a:t>
            </a:fld>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par>
                                <p:cTn id="7" presetID="6" presetClass="emph" presetSubtype="0" fill="hold" grpId="0" nodeType="withEffect">
                                  <p:stCondLst>
                                    <p:cond delay="0"/>
                                  </p:stCondLst>
                                  <p:childTnLst>
                                    <p:animScale>
                                      <p:cBhvr>
                                        <p:cTn id="8" dur="2000" fill="hold"/>
                                        <p:tgtEl>
                                          <p:spTgt spid="5">
                                            <p:txEl>
                                              <p:pRg st="2" end="2"/>
                                            </p:txEl>
                                          </p:spTgt>
                                        </p:tgtEl>
                                      </p:cBhvr>
                                      <p:by x="150000" y="150000"/>
                                    </p:animScale>
                                  </p:childTnLst>
                                </p:cTn>
                              </p:par>
                            </p:childTnLst>
                          </p:cTn>
                        </p:par>
                      </p:childTnLst>
                    </p:cTn>
                  </p:par>
                  <p:par>
                    <p:cTn id="9" fill="hold">
                      <p:stCondLst>
                        <p:cond delay="indefinite"/>
                      </p:stCondLst>
                      <p:childTnLst>
                        <p:par>
                          <p:cTn id="10" fill="hold">
                            <p:stCondLst>
                              <p:cond delay="0"/>
                            </p:stCondLst>
                            <p:childTnLst>
                              <p:par>
                                <p:cTn id="11" presetID="37" presetClass="entr" presetSubtype="0"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3000"/>
                                        <p:tgtEl>
                                          <p:spTgt spid="6">
                                            <p:txEl>
                                              <p:pRg st="1" end="1"/>
                                            </p:txEl>
                                          </p:spTgt>
                                        </p:tgtEl>
                                      </p:cBhvr>
                                    </p:animEffect>
                                    <p:anim calcmode="lin" valueType="num">
                                      <p:cBhvr>
                                        <p:cTn id="14" dur="3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5" dur="27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6" dur="300" accel="100000" fill="hold">
                                          <p:stCondLst>
                                            <p:cond delay="27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Less is More: 1 point</a:t>
            </a:r>
          </a:p>
        </p:txBody>
      </p:sp>
      <p:sp>
        <p:nvSpPr>
          <p:cNvPr id="5" name="Content Placeholder 4"/>
          <p:cNvSpPr>
            <a:spLocks noGrp="1"/>
          </p:cNvSpPr>
          <p:nvPr>
            <p:ph sz="half" idx="1"/>
          </p:nvPr>
        </p:nvSpPr>
        <p:spPr>
          <a:xfrm>
            <a:off x="2743200" y="1600200"/>
            <a:ext cx="5105400" cy="2590800"/>
          </a:xfrm>
        </p:spPr>
        <p:txBody>
          <a:bodyPr>
            <a:normAutofit fontScale="92500" lnSpcReduction="10000"/>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t>	Turning down the water heater thermostat to 120° F, turning off lights when leaving a room, and closing heating vents to unused rooms are examples of this</a:t>
            </a:r>
          </a:p>
          <a:p>
            <a:pPr>
              <a:buNone/>
            </a:pPr>
            <a:endParaRPr lang="en-US" dirty="0"/>
          </a:p>
        </p:txBody>
      </p:sp>
      <p:sp>
        <p:nvSpPr>
          <p:cNvPr id="6" name="Content Placeholder 5"/>
          <p:cNvSpPr>
            <a:spLocks noGrp="1"/>
          </p:cNvSpPr>
          <p:nvPr>
            <p:ph sz="half" idx="2"/>
          </p:nvPr>
        </p:nvSpPr>
        <p:spPr>
          <a:xfrm>
            <a:off x="4038600" y="4495800"/>
            <a:ext cx="4648200" cy="1630363"/>
          </a:xfrm>
        </p:spPr>
        <p:txBody>
          <a:bodyPr>
            <a:normAutofit fontScale="92500" lnSpcReduction="10000"/>
          </a:bodyPr>
          <a:lstStyle/>
          <a:p>
            <a:pPr algn="ctr">
              <a:buNone/>
            </a:pPr>
            <a:endParaRPr lang="en-US" b="1" i="1" dirty="0">
              <a:solidFill>
                <a:srgbClr val="FFFF00"/>
              </a:solidFill>
            </a:endParaRPr>
          </a:p>
          <a:p>
            <a:pPr algn="ctr">
              <a:buNone/>
            </a:pPr>
            <a:r>
              <a:rPr lang="en-US" b="1" i="1" dirty="0">
                <a:solidFill>
                  <a:srgbClr val="FFFF00"/>
                </a:solidFill>
              </a:rPr>
              <a:t>What is energy conservation, saving energy, or using energy efficiently?</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23</a:t>
            </a:fld>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3000"/>
                                        <p:tgtEl>
                                          <p:spTgt spid="6">
                                            <p:txEl>
                                              <p:pRg st="1" end="1"/>
                                            </p:txEl>
                                          </p:spTgt>
                                        </p:tgtEl>
                                      </p:cBhvr>
                                    </p:animEffect>
                                    <p:anim calcmode="lin" valueType="num">
                                      <p:cBhvr>
                                        <p:cTn id="12" dur="3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Less is More: 2 points</a:t>
            </a:r>
          </a:p>
        </p:txBody>
      </p:sp>
      <p:sp>
        <p:nvSpPr>
          <p:cNvPr id="5" name="Content Placeholder 4"/>
          <p:cNvSpPr>
            <a:spLocks noGrp="1"/>
          </p:cNvSpPr>
          <p:nvPr>
            <p:ph sz="half" idx="1"/>
          </p:nvPr>
        </p:nvSpPr>
        <p:spPr>
          <a:xfrm>
            <a:off x="2667000" y="1524000"/>
            <a:ext cx="5029200" cy="2667000"/>
          </a:xfrm>
        </p:spPr>
        <p:txBody>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t>	To conserve energy, it is better to cook small portions of food using this appliance</a:t>
            </a:r>
          </a:p>
          <a:p>
            <a:pPr>
              <a:buNone/>
            </a:pPr>
            <a:endParaRPr lang="en-US" dirty="0"/>
          </a:p>
          <a:p>
            <a:pPr>
              <a:buNone/>
            </a:pPr>
            <a:endParaRPr lang="en-US" dirty="0"/>
          </a:p>
          <a:p>
            <a:pPr>
              <a:buNone/>
            </a:pPr>
            <a:endParaRPr lang="en-US" dirty="0"/>
          </a:p>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lstStyle/>
          <a:p>
            <a:pPr algn="ctr">
              <a:buNone/>
            </a:pPr>
            <a:endParaRPr lang="en-US" b="1" i="1" dirty="0">
              <a:solidFill>
                <a:srgbClr val="FFFF00"/>
              </a:solidFill>
            </a:endParaRPr>
          </a:p>
          <a:p>
            <a:pPr algn="ctr">
              <a:buNone/>
            </a:pPr>
            <a:r>
              <a:rPr lang="en-US" b="1" i="1" dirty="0">
                <a:solidFill>
                  <a:srgbClr val="FFFF00"/>
                </a:solidFill>
              </a:rPr>
              <a:t>What is a microwave or toaster oven?</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24</a:t>
            </a:fld>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3000"/>
                                        <p:tgtEl>
                                          <p:spTgt spid="6">
                                            <p:txEl>
                                              <p:pRg st="1" end="1"/>
                                            </p:txEl>
                                          </p:spTgt>
                                        </p:tgtEl>
                                      </p:cBhvr>
                                    </p:animEffect>
                                    <p:anim calcmode="lin" valueType="num">
                                      <p:cBhvr>
                                        <p:cTn id="12" dur="3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Less is More: 3 points</a:t>
            </a:r>
          </a:p>
        </p:txBody>
      </p:sp>
      <p:sp>
        <p:nvSpPr>
          <p:cNvPr id="5" name="Content Placeholder 4"/>
          <p:cNvSpPr>
            <a:spLocks noGrp="1"/>
          </p:cNvSpPr>
          <p:nvPr>
            <p:ph sz="half" idx="1"/>
          </p:nvPr>
        </p:nvSpPr>
        <p:spPr>
          <a:xfrm>
            <a:off x="2667000" y="1371600"/>
            <a:ext cx="5334000" cy="2819400"/>
          </a:xfrm>
        </p:spPr>
        <p:txBody>
          <a:bodyPr>
            <a:normAutofit/>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dirty="0"/>
              <a:t>This voluntary labeling program identifies and promotes energy-efficiency in major appliances and home electronics</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normAutofit/>
          </a:bodyPr>
          <a:lstStyle/>
          <a:p>
            <a:pPr algn="ctr">
              <a:buNone/>
            </a:pPr>
            <a:endParaRPr lang="en-US" b="1" i="1" dirty="0">
              <a:solidFill>
                <a:srgbClr val="FFFF00"/>
              </a:solidFill>
            </a:endParaRPr>
          </a:p>
          <a:p>
            <a:pPr algn="ctr">
              <a:buNone/>
            </a:pPr>
            <a:r>
              <a:rPr lang="en-US" b="1" i="1" dirty="0">
                <a:solidFill>
                  <a:srgbClr val="FFFF00"/>
                </a:solidFill>
              </a:rPr>
              <a:t>What is Energy Star?</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25</a:t>
            </a:fld>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3000"/>
                                        <p:tgtEl>
                                          <p:spTgt spid="6">
                                            <p:txEl>
                                              <p:pRg st="1" end="1"/>
                                            </p:txEl>
                                          </p:spTgt>
                                        </p:tgtEl>
                                      </p:cBhvr>
                                    </p:animEffect>
                                    <p:anim calcmode="lin" valueType="num">
                                      <p:cBhvr>
                                        <p:cTn id="12" dur="3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Less is More: 4 points</a:t>
            </a:r>
          </a:p>
        </p:txBody>
      </p:sp>
      <p:sp>
        <p:nvSpPr>
          <p:cNvPr id="5" name="Content Placeholder 4"/>
          <p:cNvSpPr>
            <a:spLocks noGrp="1"/>
          </p:cNvSpPr>
          <p:nvPr>
            <p:ph sz="half" idx="1"/>
          </p:nvPr>
        </p:nvSpPr>
        <p:spPr>
          <a:xfrm>
            <a:off x="2209800" y="1524000"/>
            <a:ext cx="5791200" cy="2743200"/>
          </a:xfrm>
        </p:spPr>
        <p:txBody>
          <a:bodyPr>
            <a:normAutofit lnSpcReduction="10000"/>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dirty="0"/>
              <a:t>Cleaning driveways and sidewalks with a broom instead </a:t>
            </a:r>
            <a:r>
              <a:rPr lang="en-US"/>
              <a:t>of a </a:t>
            </a:r>
            <a:r>
              <a:rPr lang="en-US" dirty="0"/>
              <a:t>hose is an example of this</a:t>
            </a:r>
          </a:p>
        </p:txBody>
      </p:sp>
      <p:sp>
        <p:nvSpPr>
          <p:cNvPr id="6" name="Content Placeholder 5"/>
          <p:cNvSpPr>
            <a:spLocks noGrp="1"/>
          </p:cNvSpPr>
          <p:nvPr>
            <p:ph sz="half" idx="2"/>
          </p:nvPr>
        </p:nvSpPr>
        <p:spPr>
          <a:xfrm>
            <a:off x="4648200" y="4495801"/>
            <a:ext cx="4038600" cy="1371600"/>
          </a:xfrm>
        </p:spPr>
        <p:txBody>
          <a:bodyPr>
            <a:normAutofit lnSpcReduction="10000"/>
          </a:bodyPr>
          <a:lstStyle/>
          <a:p>
            <a:pPr algn="ctr">
              <a:buNone/>
            </a:pPr>
            <a:endParaRPr lang="en-US" b="1" i="1" dirty="0">
              <a:solidFill>
                <a:srgbClr val="FFFF00"/>
              </a:solidFill>
            </a:endParaRPr>
          </a:p>
          <a:p>
            <a:pPr algn="ctr">
              <a:buNone/>
            </a:pPr>
            <a:r>
              <a:rPr lang="en-US" b="1" i="1" dirty="0">
                <a:solidFill>
                  <a:srgbClr val="FFFF00"/>
                </a:solidFill>
              </a:rPr>
              <a:t>What is saving water or water conservation?</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26</a:t>
            </a:fld>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3000"/>
                                        <p:tgtEl>
                                          <p:spTgt spid="6">
                                            <p:txEl>
                                              <p:pRg st="1" end="1"/>
                                            </p:txEl>
                                          </p:spTgt>
                                        </p:tgtEl>
                                      </p:cBhvr>
                                    </p:animEffect>
                                    <p:anim calcmode="lin" valueType="num">
                                      <p:cBhvr>
                                        <p:cTn id="12" dur="3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Less is More: 5 points</a:t>
            </a:r>
          </a:p>
        </p:txBody>
      </p:sp>
      <p:sp>
        <p:nvSpPr>
          <p:cNvPr id="5" name="Content Placeholder 4"/>
          <p:cNvSpPr>
            <a:spLocks noGrp="1"/>
          </p:cNvSpPr>
          <p:nvPr>
            <p:ph sz="half" idx="1"/>
          </p:nvPr>
        </p:nvSpPr>
        <p:spPr>
          <a:xfrm>
            <a:off x="2743200" y="1371600"/>
            <a:ext cx="5181600" cy="2819400"/>
          </a:xfrm>
        </p:spPr>
        <p:txBody>
          <a:bodyPr>
            <a:normAutofit/>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dirty="0"/>
              <a:t>Trees, crops, and wildlife are examples of this type of natural resource</a:t>
            </a:r>
          </a:p>
        </p:txBody>
      </p:sp>
      <p:sp>
        <p:nvSpPr>
          <p:cNvPr id="6" name="Content Placeholder 5"/>
          <p:cNvSpPr>
            <a:spLocks noGrp="1"/>
          </p:cNvSpPr>
          <p:nvPr>
            <p:ph sz="half" idx="2"/>
          </p:nvPr>
        </p:nvSpPr>
        <p:spPr>
          <a:xfrm>
            <a:off x="4267200" y="4495800"/>
            <a:ext cx="4419600" cy="1630363"/>
          </a:xfrm>
        </p:spPr>
        <p:txBody>
          <a:bodyPr>
            <a:normAutofit/>
          </a:bodyPr>
          <a:lstStyle/>
          <a:p>
            <a:pPr algn="ctr">
              <a:buNone/>
            </a:pPr>
            <a:endParaRPr lang="en-US" b="1" i="1" dirty="0">
              <a:solidFill>
                <a:srgbClr val="FFFF00"/>
              </a:solidFill>
            </a:endParaRPr>
          </a:p>
          <a:p>
            <a:pPr algn="ctr">
              <a:buNone/>
            </a:pPr>
            <a:r>
              <a:rPr lang="en-US" b="1" i="1" dirty="0">
                <a:solidFill>
                  <a:srgbClr val="FFFF00"/>
                </a:solidFill>
              </a:rPr>
              <a:t>What is renewable?</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27</a:t>
            </a:fld>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3000"/>
                                        <p:tgtEl>
                                          <p:spTgt spid="6">
                                            <p:txEl>
                                              <p:pRg st="1" end="1"/>
                                            </p:txEl>
                                          </p:spTgt>
                                        </p:tgtEl>
                                      </p:cBhvr>
                                    </p:animEffect>
                                    <p:anim calcmode="lin" valueType="num">
                                      <p:cBhvr>
                                        <p:cTn id="12" dur="3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609600"/>
            <a:ext cx="8229600" cy="3631763"/>
          </a:xfrm>
          <a:prstGeom prst="rect">
            <a:avLst/>
          </a:prstGeom>
          <a:noFill/>
        </p:spPr>
        <p:txBody>
          <a:bodyPr wrap="square" lIns="91440" tIns="45720" rIns="91440" bIns="45720">
            <a:spAutoFit/>
          </a:bodyPr>
          <a:lstStyle/>
          <a:p>
            <a:pPr algn="ctr"/>
            <a:r>
              <a:rPr lang="en-US" sz="11500" dirty="0">
                <a:ln w="18415" cmpd="sng">
                  <a:solidFill>
                    <a:srgbClr val="FFFFFF"/>
                  </a:solidFill>
                  <a:prstDash val="solid"/>
                </a:ln>
                <a:solidFill>
                  <a:srgbClr val="FFFF00"/>
                </a:solidFill>
                <a:effectLst>
                  <a:outerShdw blurRad="63500" dir="3600000" algn="tl" rotWithShape="0">
                    <a:srgbClr val="000000">
                      <a:alpha val="70000"/>
                    </a:srgbClr>
                  </a:outerShdw>
                </a:effectLst>
              </a:rPr>
              <a:t>Daily </a:t>
            </a:r>
          </a:p>
          <a:p>
            <a:pPr algn="ctr"/>
            <a:r>
              <a:rPr lang="en-US" sz="11500" dirty="0">
                <a:ln w="18415" cmpd="sng">
                  <a:solidFill>
                    <a:srgbClr val="FFFFFF"/>
                  </a:solidFill>
                  <a:prstDash val="solid"/>
                </a:ln>
                <a:solidFill>
                  <a:srgbClr val="FFFF00"/>
                </a:solidFill>
                <a:effectLst>
                  <a:outerShdw blurRad="63500" dir="3600000" algn="tl" rotWithShape="0">
                    <a:srgbClr val="000000">
                      <a:alpha val="70000"/>
                    </a:srgbClr>
                  </a:outerShdw>
                </a:effectLst>
              </a:rPr>
              <a:t>Double!</a:t>
            </a:r>
            <a:endParaRPr lang="en-US" sz="115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endParaRPr>
          </a:p>
        </p:txBody>
      </p:sp>
      <p:sp>
        <p:nvSpPr>
          <p:cNvPr id="6" name="TextBox 5"/>
          <p:cNvSpPr txBox="1"/>
          <p:nvPr/>
        </p:nvSpPr>
        <p:spPr>
          <a:xfrm>
            <a:off x="800529" y="5105400"/>
            <a:ext cx="7850739" cy="923330"/>
          </a:xfrm>
          <a:prstGeom prst="rect">
            <a:avLst/>
          </a:prstGeom>
          <a:noFill/>
        </p:spPr>
        <p:txBody>
          <a:bodyPr wrap="none" rtlCol="0">
            <a:spAutoFit/>
          </a:bodyPr>
          <a:lstStyle/>
          <a:p>
            <a:pPr algn="ctr"/>
            <a:r>
              <a:rPr lang="en-US" dirty="0"/>
              <a:t>As a team, decide how many of the points you already have you wish to wager. </a:t>
            </a:r>
            <a:endParaRPr lang="en-US"/>
          </a:p>
          <a:p>
            <a:pPr algn="ctr"/>
            <a:r>
              <a:rPr lang="en-US"/>
              <a:t>If </a:t>
            </a:r>
            <a:r>
              <a:rPr lang="en-US" dirty="0"/>
              <a:t>you get the question correct, you will earn double the points you wagered.</a:t>
            </a:r>
            <a:br>
              <a:rPr lang="en-US" dirty="0"/>
            </a:br>
            <a:r>
              <a:rPr lang="en-US" dirty="0"/>
              <a:t>If you get the question incorrect, you will lose the points you wagered. Good luck!</a:t>
            </a:r>
          </a:p>
        </p:txBody>
      </p:sp>
      <p:sp>
        <p:nvSpPr>
          <p:cNvPr id="7" name="Action Button: Forward or Next 6">
            <a:hlinkClick r:id="rId3" action="ppaction://hlinksldjump" highlightClick="1"/>
          </p:cNvPr>
          <p:cNvSpPr/>
          <p:nvPr/>
        </p:nvSpPr>
        <p:spPr>
          <a:xfrm>
            <a:off x="3886200" y="4343400"/>
            <a:ext cx="1295400" cy="685800"/>
          </a:xfrm>
          <a:prstGeom prst="actionButtonForwardNex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sp>
        <p:nvSpPr>
          <p:cNvPr id="8" name="Slide Number Placeholder 7"/>
          <p:cNvSpPr>
            <a:spLocks noGrp="1"/>
          </p:cNvSpPr>
          <p:nvPr>
            <p:ph type="sldNum" sz="quarter" idx="12"/>
          </p:nvPr>
        </p:nvSpPr>
        <p:spPr/>
        <p:txBody>
          <a:bodyPr/>
          <a:lstStyle/>
          <a:p>
            <a:fld id="{672D9F60-F67A-4B4E-BDF8-37902935806D}" type="slidenum">
              <a:rPr lang="en-US" smtClean="0"/>
              <a:pPr/>
              <a:t>28</a:t>
            </a:fld>
            <a:endParaRPr lang="en-US" dirty="0"/>
          </a:p>
        </p:txBody>
      </p:sp>
    </p:spTree>
  </p:cSld>
  <p:clrMapOvr>
    <a:masterClrMapping/>
  </p:clrMapOvr>
  <p:transition>
    <p:circl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609600"/>
            <a:ext cx="8229600" cy="3631763"/>
          </a:xfrm>
          <a:prstGeom prst="rect">
            <a:avLst/>
          </a:prstGeom>
          <a:noFill/>
        </p:spPr>
        <p:txBody>
          <a:bodyPr wrap="square" lIns="91440" tIns="45720" rIns="91440" bIns="45720">
            <a:spAutoFit/>
          </a:bodyPr>
          <a:lstStyle/>
          <a:p>
            <a:pPr algn="ctr"/>
            <a:r>
              <a:rPr lang="en-US" sz="11500" dirty="0">
                <a:ln w="18415" cmpd="sng">
                  <a:solidFill>
                    <a:srgbClr val="FFFFFF"/>
                  </a:solidFill>
                  <a:prstDash val="solid"/>
                </a:ln>
                <a:solidFill>
                  <a:srgbClr val="FFFF00"/>
                </a:solidFill>
                <a:effectLst>
                  <a:outerShdw blurRad="63500" dir="3600000" algn="tl" rotWithShape="0">
                    <a:srgbClr val="000000">
                      <a:alpha val="70000"/>
                    </a:srgbClr>
                  </a:outerShdw>
                </a:effectLst>
              </a:rPr>
              <a:t>Daily </a:t>
            </a:r>
          </a:p>
          <a:p>
            <a:pPr algn="ctr"/>
            <a:r>
              <a:rPr lang="en-US" sz="11500" dirty="0">
                <a:ln w="18415" cmpd="sng">
                  <a:solidFill>
                    <a:srgbClr val="FFFFFF"/>
                  </a:solidFill>
                  <a:prstDash val="solid"/>
                </a:ln>
                <a:solidFill>
                  <a:srgbClr val="FFFF00"/>
                </a:solidFill>
                <a:effectLst>
                  <a:outerShdw blurRad="63500" dir="3600000" algn="tl" rotWithShape="0">
                    <a:srgbClr val="000000">
                      <a:alpha val="70000"/>
                    </a:srgbClr>
                  </a:outerShdw>
                </a:effectLst>
              </a:rPr>
              <a:t>Double!</a:t>
            </a:r>
          </a:p>
        </p:txBody>
      </p:sp>
      <p:sp>
        <p:nvSpPr>
          <p:cNvPr id="6" name="TextBox 5"/>
          <p:cNvSpPr txBox="1"/>
          <p:nvPr/>
        </p:nvSpPr>
        <p:spPr>
          <a:xfrm>
            <a:off x="762000" y="5105400"/>
            <a:ext cx="7775398" cy="923330"/>
          </a:xfrm>
          <a:prstGeom prst="rect">
            <a:avLst/>
          </a:prstGeom>
          <a:noFill/>
        </p:spPr>
        <p:txBody>
          <a:bodyPr wrap="none" rtlCol="0">
            <a:spAutoFit/>
          </a:bodyPr>
          <a:lstStyle/>
          <a:p>
            <a:pPr algn="ctr"/>
            <a:r>
              <a:rPr lang="en-US" dirty="0"/>
              <a:t>As a team, decide how many of the points you already have you wish to wager. </a:t>
            </a:r>
            <a:br>
              <a:rPr lang="en-US" dirty="0"/>
            </a:br>
            <a:r>
              <a:rPr lang="en-US" dirty="0"/>
              <a:t>If you get the question correct, you will earn double the points you wagered.</a:t>
            </a:r>
            <a:br>
              <a:rPr lang="en-US" dirty="0"/>
            </a:br>
            <a:r>
              <a:rPr lang="en-US" dirty="0"/>
              <a:t>If you get the question incorrect, you will lose the points you wagered. Good luck!</a:t>
            </a:r>
          </a:p>
        </p:txBody>
      </p:sp>
      <p:sp>
        <p:nvSpPr>
          <p:cNvPr id="4" name="Action Button: Forward or Next 3">
            <a:hlinkClick r:id="rId3" action="ppaction://hlinksldjump" highlightClick="1"/>
          </p:cNvPr>
          <p:cNvSpPr/>
          <p:nvPr/>
        </p:nvSpPr>
        <p:spPr>
          <a:xfrm>
            <a:off x="3733800" y="4267200"/>
            <a:ext cx="1676400" cy="762000"/>
          </a:xfrm>
          <a:prstGeom prst="actionButtonForwardNex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6"/>
          <p:cNvSpPr>
            <a:spLocks noGrp="1"/>
          </p:cNvSpPr>
          <p:nvPr>
            <p:ph type="sldNum" sz="quarter" idx="12"/>
          </p:nvPr>
        </p:nvSpPr>
        <p:spPr/>
        <p:txBody>
          <a:bodyPr/>
          <a:lstStyle/>
          <a:p>
            <a:fld id="{672D9F60-F67A-4B4E-BDF8-37902935806D}" type="slidenum">
              <a:rPr lang="en-US" smtClean="0"/>
              <a:pPr/>
              <a:t>29</a:t>
            </a:fld>
            <a:endParaRPr lang="en-US" dirty="0"/>
          </a:p>
        </p:txBody>
      </p:sp>
    </p:spTree>
  </p:cSld>
  <p:clrMapOvr>
    <a:masterClrMapping/>
  </p:clrMapOvr>
  <p:transition>
    <p:circl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Use it Again: 1 point </a:t>
            </a:r>
          </a:p>
        </p:txBody>
      </p:sp>
      <p:sp>
        <p:nvSpPr>
          <p:cNvPr id="5" name="Content Placeholder 4"/>
          <p:cNvSpPr>
            <a:spLocks noGrp="1"/>
          </p:cNvSpPr>
          <p:nvPr>
            <p:ph sz="half" idx="1"/>
          </p:nvPr>
        </p:nvSpPr>
        <p:spPr>
          <a:xfrm>
            <a:off x="2743200" y="1524000"/>
            <a:ext cx="4419600" cy="2590800"/>
          </a:xfrm>
        </p:spPr>
        <p:txBody>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effectLst>
                  <a:outerShdw blurRad="38100" dist="38100" dir="2700000" algn="tl">
                    <a:srgbClr val="000000">
                      <a:alpha val="43137"/>
                    </a:srgbClr>
                  </a:outerShdw>
                </a:effectLst>
              </a:rPr>
              <a:t>	</a:t>
            </a:r>
            <a:r>
              <a:rPr lang="en-US" dirty="0"/>
              <a:t>The colors are green, brown and clear</a:t>
            </a:r>
          </a:p>
          <a:p>
            <a:pPr>
              <a:buNone/>
            </a:pPr>
            <a:endParaRPr lang="en-US" dirty="0"/>
          </a:p>
          <a:p>
            <a:pPr>
              <a:buNone/>
            </a:pPr>
            <a:endParaRPr lang="en-US" dirty="0">
              <a:ln w="18415" cmpd="sng">
                <a:solidFill>
                  <a:srgbClr val="FFFFFF"/>
                </a:solidFill>
                <a:prstDash val="solid"/>
              </a:ln>
              <a:solidFill>
                <a:srgbClr val="FFFFFF"/>
              </a:solidFill>
              <a:effectLst>
                <a:outerShdw blurRad="38100" dist="38100" dir="2700000" algn="tl">
                  <a:srgbClr val="000000">
                    <a:alpha val="43137"/>
                  </a:srgbClr>
                </a:outerShdw>
              </a:effectLst>
            </a:endParaRPr>
          </a:p>
        </p:txBody>
      </p:sp>
      <p:sp>
        <p:nvSpPr>
          <p:cNvPr id="6" name="Content Placeholder 5"/>
          <p:cNvSpPr>
            <a:spLocks noGrp="1"/>
          </p:cNvSpPr>
          <p:nvPr>
            <p:ph sz="half" idx="2"/>
          </p:nvPr>
        </p:nvSpPr>
        <p:spPr>
          <a:xfrm>
            <a:off x="4648200" y="4495800"/>
            <a:ext cx="4038600" cy="1630363"/>
          </a:xfrm>
        </p:spPr>
        <p:txBody>
          <a:bodyPr/>
          <a:lstStyle/>
          <a:p>
            <a:pPr algn="ctr">
              <a:buNone/>
            </a:pPr>
            <a:r>
              <a:rPr lang="en-US" b="1" i="1" dirty="0">
                <a:solidFill>
                  <a:srgbClr val="FFFF00"/>
                </a:solidFill>
              </a:rPr>
              <a:t>What are the colors of recyclable glass?</a:t>
            </a:r>
          </a:p>
        </p:txBody>
      </p:sp>
      <p:sp>
        <p:nvSpPr>
          <p:cNvPr id="7" name="Action Button: Home 6">
            <a:hlinkClick r:id="rId3"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3</a:t>
            </a:fld>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Use it Again: 2 points</a:t>
            </a:r>
          </a:p>
        </p:txBody>
      </p:sp>
      <p:sp>
        <p:nvSpPr>
          <p:cNvPr id="5" name="Content Placeholder 4"/>
          <p:cNvSpPr>
            <a:spLocks noGrp="1"/>
          </p:cNvSpPr>
          <p:nvPr>
            <p:ph sz="half" idx="1"/>
          </p:nvPr>
        </p:nvSpPr>
        <p:spPr>
          <a:xfrm>
            <a:off x="2286000" y="1600200"/>
            <a:ext cx="5181600" cy="2362200"/>
          </a:xfrm>
        </p:spPr>
        <p:txBody>
          <a:bodyPr>
            <a:normAutofit/>
          </a:bodyPr>
          <a:lstStyle/>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dirty="0"/>
              <a:t>This environmental “R” includes buying cereal, nuts, and other items from bulk food dispensers instead of in packages</a:t>
            </a:r>
          </a:p>
          <a:p>
            <a:pPr>
              <a:buNone/>
            </a:pPr>
            <a:endParaRPr lang="en-US" sz="33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normAutofit/>
          </a:bodyPr>
          <a:lstStyle/>
          <a:p>
            <a:pPr algn="ctr">
              <a:buNone/>
            </a:pPr>
            <a:endParaRPr lang="en-US" b="1" i="1" dirty="0">
              <a:solidFill>
                <a:srgbClr val="FFFF00"/>
              </a:solidFill>
            </a:endParaRPr>
          </a:p>
          <a:p>
            <a:pPr algn="ctr">
              <a:buNone/>
            </a:pPr>
            <a:r>
              <a:rPr lang="en-US" b="1" i="1" dirty="0">
                <a:solidFill>
                  <a:srgbClr val="FFFF00"/>
                </a:solidFill>
              </a:rPr>
              <a:t>What is reduce?</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4</a:t>
            </a:fld>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3000"/>
                                        <p:tgtEl>
                                          <p:spTgt spid="6">
                                            <p:txEl>
                                              <p:pRg st="1" end="1"/>
                                            </p:txEl>
                                          </p:spTgt>
                                        </p:tgtEl>
                                      </p:cBhvr>
                                    </p:animEffect>
                                    <p:anim calcmode="lin" valueType="num">
                                      <p:cBhvr>
                                        <p:cTn id="8" dur="3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9" dur="27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0" dur="300" accel="100000" fill="hold">
                                          <p:stCondLst>
                                            <p:cond delay="27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Use it Again: 3 points</a:t>
            </a:r>
            <a:endParaRPr lang="en-US" b="1" dirty="0">
              <a:ln w="50800"/>
              <a:solidFill>
                <a:schemeClr val="bg1">
                  <a:shade val="50000"/>
                </a:schemeClr>
              </a:solidFill>
            </a:endParaRPr>
          </a:p>
        </p:txBody>
      </p:sp>
      <p:sp>
        <p:nvSpPr>
          <p:cNvPr id="5" name="Content Placeholder 4"/>
          <p:cNvSpPr>
            <a:spLocks noGrp="1"/>
          </p:cNvSpPr>
          <p:nvPr>
            <p:ph sz="half" idx="1"/>
          </p:nvPr>
        </p:nvSpPr>
        <p:spPr>
          <a:xfrm>
            <a:off x="2743200" y="1600200"/>
            <a:ext cx="5334000" cy="2362200"/>
          </a:xfrm>
        </p:spPr>
        <p:txBody>
          <a:bodyPr>
            <a:normAutofit/>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dirty="0"/>
              <a:t>An example of this environmental “R” is composting</a:t>
            </a:r>
          </a:p>
          <a:p>
            <a:pPr>
              <a:buNone/>
            </a:pPr>
            <a:endParaRPr lang="en-US" dirty="0"/>
          </a:p>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normAutofit/>
          </a:bodyPr>
          <a:lstStyle/>
          <a:p>
            <a:pPr algn="ctr">
              <a:buNone/>
            </a:pPr>
            <a:endParaRPr lang="en-US" b="1" i="1" dirty="0">
              <a:solidFill>
                <a:srgbClr val="FFFF00"/>
              </a:solidFill>
            </a:endParaRPr>
          </a:p>
          <a:p>
            <a:pPr algn="ctr">
              <a:buNone/>
            </a:pPr>
            <a:r>
              <a:rPr lang="en-US" b="1" i="1" dirty="0">
                <a:solidFill>
                  <a:srgbClr val="FFFF00"/>
                </a:solidFill>
              </a:rPr>
              <a:t>What is recycle?</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5</a:t>
            </a:fld>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3000"/>
                                        <p:tgtEl>
                                          <p:spTgt spid="6">
                                            <p:txEl>
                                              <p:pRg st="1" end="1"/>
                                            </p:txEl>
                                          </p:spTgt>
                                        </p:tgtEl>
                                      </p:cBhvr>
                                    </p:animEffect>
                                    <p:anim calcmode="lin" valueType="num">
                                      <p:cBhvr>
                                        <p:cTn id="12" dur="3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Use it Again: 4 points</a:t>
            </a:r>
          </a:p>
        </p:txBody>
      </p:sp>
      <p:sp>
        <p:nvSpPr>
          <p:cNvPr id="5" name="Content Placeholder 4"/>
          <p:cNvSpPr>
            <a:spLocks noGrp="1"/>
          </p:cNvSpPr>
          <p:nvPr>
            <p:ph sz="half" idx="1"/>
          </p:nvPr>
        </p:nvSpPr>
        <p:spPr>
          <a:xfrm>
            <a:off x="2743200" y="1524000"/>
            <a:ext cx="5334000" cy="2590800"/>
          </a:xfrm>
        </p:spPr>
        <p:txBody>
          <a:bodyPr>
            <a:normAutofit/>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dirty="0"/>
              <a:t>Surface water and ground water are two main sources</a:t>
            </a:r>
          </a:p>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038600" y="4495800"/>
            <a:ext cx="4648200" cy="1630363"/>
          </a:xfrm>
        </p:spPr>
        <p:txBody>
          <a:bodyPr>
            <a:normAutofit/>
          </a:bodyPr>
          <a:lstStyle/>
          <a:p>
            <a:pPr algn="ctr">
              <a:buNone/>
            </a:pPr>
            <a:endParaRPr lang="en-US" b="1" i="1" dirty="0">
              <a:solidFill>
                <a:srgbClr val="FFFF00"/>
              </a:solidFill>
            </a:endParaRPr>
          </a:p>
          <a:p>
            <a:pPr algn="ctr">
              <a:buNone/>
            </a:pPr>
            <a:r>
              <a:rPr lang="en-US" b="1" i="1" dirty="0">
                <a:solidFill>
                  <a:srgbClr val="FFFF00"/>
                </a:solidFill>
              </a:rPr>
              <a:t>What is drinking water?</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6</a:t>
            </a:fld>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3000"/>
                                        <p:tgtEl>
                                          <p:spTgt spid="6">
                                            <p:txEl>
                                              <p:pRg st="1" end="1"/>
                                            </p:txEl>
                                          </p:spTgt>
                                        </p:tgtEl>
                                      </p:cBhvr>
                                    </p:animEffect>
                                    <p:anim calcmode="lin" valueType="num">
                                      <p:cBhvr>
                                        <p:cTn id="12" dur="3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Use it Again: 5 points</a:t>
            </a:r>
          </a:p>
        </p:txBody>
      </p:sp>
      <p:sp>
        <p:nvSpPr>
          <p:cNvPr id="5" name="Content Placeholder 4"/>
          <p:cNvSpPr>
            <a:spLocks noGrp="1"/>
          </p:cNvSpPr>
          <p:nvPr>
            <p:ph sz="half" idx="1"/>
          </p:nvPr>
        </p:nvSpPr>
        <p:spPr>
          <a:xfrm>
            <a:off x="2057400" y="1676400"/>
            <a:ext cx="6172200" cy="2667000"/>
          </a:xfrm>
        </p:spPr>
        <p:txBody>
          <a:bodyPr>
            <a:normAutofit/>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sz="300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dirty="0"/>
              <a:t>When water flows from land to a stream </a:t>
            </a:r>
          </a:p>
          <a:p>
            <a:pPr>
              <a:buNone/>
            </a:pPr>
            <a:endParaRPr lang="en-US" sz="3600" dirty="0"/>
          </a:p>
          <a:p>
            <a:pPr>
              <a:buNone/>
            </a:pPr>
            <a:endParaRPr lang="en-US" dirty="0"/>
          </a:p>
        </p:txBody>
      </p:sp>
      <p:sp>
        <p:nvSpPr>
          <p:cNvPr id="6" name="Content Placeholder 5"/>
          <p:cNvSpPr>
            <a:spLocks noGrp="1"/>
          </p:cNvSpPr>
          <p:nvPr>
            <p:ph sz="half" idx="2"/>
          </p:nvPr>
        </p:nvSpPr>
        <p:spPr>
          <a:xfrm>
            <a:off x="4648200" y="4800600"/>
            <a:ext cx="4038600" cy="1630363"/>
          </a:xfrm>
        </p:spPr>
        <p:txBody>
          <a:bodyPr>
            <a:normAutofit/>
          </a:bodyPr>
          <a:lstStyle/>
          <a:p>
            <a:pPr algn="ctr">
              <a:buNone/>
            </a:pPr>
            <a:endParaRPr lang="en-US" b="1" i="1" dirty="0">
              <a:solidFill>
                <a:srgbClr val="FFFF00"/>
              </a:solidFill>
            </a:endParaRPr>
          </a:p>
          <a:p>
            <a:pPr algn="ctr">
              <a:buNone/>
            </a:pPr>
            <a:r>
              <a:rPr lang="en-US" b="1" i="1" dirty="0">
                <a:solidFill>
                  <a:srgbClr val="FFFF00"/>
                </a:solidFill>
              </a:rPr>
              <a:t>What is runoff?</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7</a:t>
            </a:fld>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3000"/>
                                        <p:tgtEl>
                                          <p:spTgt spid="6">
                                            <p:txEl>
                                              <p:pRg st="1" end="1"/>
                                            </p:txEl>
                                          </p:spTgt>
                                        </p:tgtEl>
                                      </p:cBhvr>
                                    </p:animEffect>
                                    <p:anim calcmode="lin" valueType="num">
                                      <p:cBhvr>
                                        <p:cTn id="12" dur="3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1" end="1"/>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Water: 1 point</a:t>
            </a:r>
          </a:p>
        </p:txBody>
      </p:sp>
      <p:sp>
        <p:nvSpPr>
          <p:cNvPr id="5" name="Content Placeholder 4"/>
          <p:cNvSpPr>
            <a:spLocks noGrp="1"/>
          </p:cNvSpPr>
          <p:nvPr>
            <p:ph sz="half" idx="1"/>
          </p:nvPr>
        </p:nvSpPr>
        <p:spPr>
          <a:xfrm>
            <a:off x="2438400" y="1524000"/>
            <a:ext cx="4038600" cy="1981200"/>
          </a:xfrm>
        </p:spPr>
        <p:txBody>
          <a:bodyPr>
            <a:normAutofit/>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dirty="0"/>
              <a:t>Hydroelectric energy comes from this</a:t>
            </a:r>
          </a:p>
          <a:p>
            <a:pPr>
              <a:buNone/>
            </a:pPr>
            <a:endParaRPr lang="en-US" dirty="0"/>
          </a:p>
          <a:p>
            <a:pPr>
              <a:buNone/>
            </a:pPr>
            <a:endParaRPr lang="en-US" dirty="0"/>
          </a:p>
          <a:p>
            <a:pPr>
              <a:buNone/>
            </a:pPr>
            <a:endPar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3352800" y="4495800"/>
            <a:ext cx="5334000" cy="1630363"/>
          </a:xfrm>
        </p:spPr>
        <p:txBody>
          <a:bodyPr>
            <a:normAutofit/>
          </a:bodyPr>
          <a:lstStyle/>
          <a:p>
            <a:pPr algn="ctr">
              <a:buNone/>
            </a:pPr>
            <a:r>
              <a:rPr lang="en-US" b="1" i="1" dirty="0">
                <a:solidFill>
                  <a:srgbClr val="FFFF00"/>
                </a:solidFill>
              </a:rPr>
              <a:t>What is water or falling water?</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8</a:t>
            </a:fld>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scene3d>
              <a:camera prst="orthographicFront"/>
              <a:lightRig rig="balanced" dir="t">
                <a:rot lat="0" lon="0" rev="2100000"/>
              </a:lightRig>
            </a:scene3d>
            <a:sp3d extrusionH="57150" prstMaterial="metal">
              <a:bevelT w="38100" h="25400"/>
              <a:contourClr>
                <a:schemeClr val="bg2"/>
              </a:contourClr>
            </a:sp3d>
          </a:bodyPr>
          <a:lstStyle/>
          <a:p>
            <a:pPr algn="r"/>
            <a:r>
              <a:rPr lang="en-US" b="1" dirty="0">
                <a:ln w="50800"/>
                <a:solidFill>
                  <a:srgbClr val="FFFF00"/>
                </a:solidFill>
              </a:rPr>
              <a:t>Water: 2 points</a:t>
            </a:r>
          </a:p>
        </p:txBody>
      </p:sp>
      <p:sp>
        <p:nvSpPr>
          <p:cNvPr id="5" name="Content Placeholder 4"/>
          <p:cNvSpPr>
            <a:spLocks noGrp="1"/>
          </p:cNvSpPr>
          <p:nvPr>
            <p:ph sz="half" idx="1"/>
          </p:nvPr>
        </p:nvSpPr>
        <p:spPr>
          <a:xfrm>
            <a:off x="2667000" y="1524000"/>
            <a:ext cx="5257800" cy="2438400"/>
          </a:xfrm>
        </p:spPr>
        <p:txBody>
          <a:bodyPr>
            <a:normAutofit/>
          </a:bodyPr>
          <a:lstStyle/>
          <a:p>
            <a:pPr>
              <a:buNone/>
            </a:pP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a:buNone/>
            </a:pP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dirty="0"/>
              <a:t>According to the American Water Works Association, this is the most common source of water leakage in homes</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Content Placeholder 5"/>
          <p:cNvSpPr>
            <a:spLocks noGrp="1"/>
          </p:cNvSpPr>
          <p:nvPr>
            <p:ph sz="half" idx="2"/>
          </p:nvPr>
        </p:nvSpPr>
        <p:spPr>
          <a:xfrm>
            <a:off x="4648200" y="4495800"/>
            <a:ext cx="4038600" cy="1630363"/>
          </a:xfrm>
        </p:spPr>
        <p:txBody>
          <a:bodyPr>
            <a:normAutofit/>
          </a:bodyPr>
          <a:lstStyle/>
          <a:p>
            <a:pPr algn="ctr">
              <a:buNone/>
            </a:pPr>
            <a:r>
              <a:rPr lang="en-US" b="1" i="1" dirty="0">
                <a:solidFill>
                  <a:srgbClr val="FFFF00"/>
                </a:solidFill>
              </a:rPr>
              <a:t>What are toilets?</a:t>
            </a:r>
          </a:p>
        </p:txBody>
      </p:sp>
      <p:sp>
        <p:nvSpPr>
          <p:cNvPr id="7" name="Action Button: Home 6">
            <a:hlinkClick r:id="rId2" action="ppaction://hlinksldjump" highlightClick="1"/>
          </p:cNvPr>
          <p:cNvSpPr/>
          <p:nvPr/>
        </p:nvSpPr>
        <p:spPr>
          <a:xfrm>
            <a:off x="457200" y="5943600"/>
            <a:ext cx="838200" cy="685800"/>
          </a:xfrm>
          <a:prstGeom prst="actionButtonHome">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lide Number Placeholder 7"/>
          <p:cNvSpPr>
            <a:spLocks noGrp="1"/>
          </p:cNvSpPr>
          <p:nvPr>
            <p:ph type="sldNum" sz="quarter" idx="12"/>
          </p:nvPr>
        </p:nvSpPr>
        <p:spPr/>
        <p:txBody>
          <a:bodyPr/>
          <a:lstStyle/>
          <a:p>
            <a:fld id="{672D9F60-F67A-4B4E-BDF8-37902935806D}" type="slidenum">
              <a:rPr lang="en-US" smtClean="0"/>
              <a:pPr/>
              <a:t>9</a:t>
            </a:fld>
            <a:endParaRPr lang="en-US"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fill="hold" grpId="0" nodeType="withEffect">
                                  <p:stCondLst>
                                    <p:cond delay="0"/>
                                  </p:stCondLst>
                                  <p:childTnLst>
                                    <p:animScale>
                                      <p:cBhvr>
                                        <p:cTn id="6" dur="2000" fill="hold"/>
                                        <p:tgtEl>
                                          <p:spTgt spid="5">
                                            <p:txEl>
                                              <p:pRg st="1" end="1"/>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3000"/>
                                        <p:tgtEl>
                                          <p:spTgt spid="6">
                                            <p:txEl>
                                              <p:pRg st="0" end="0"/>
                                            </p:txEl>
                                          </p:spTgt>
                                        </p:tgtEl>
                                      </p:cBhvr>
                                    </p:animEffect>
                                    <p:anim calcmode="lin" valueType="num">
                                      <p:cBhvr>
                                        <p:cTn id="12" dur="3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3" dur="2700" decel="100000" fill="hold"/>
                                        <p:tgtEl>
                                          <p:spTgt spid="6">
                                            <p:txEl>
                                              <p:pRg st="0" end="0"/>
                                            </p:txEl>
                                          </p:spTgt>
                                        </p:tgtEl>
                                        <p:attrNameLst>
                                          <p:attrName>ppt_y</p:attrName>
                                        </p:attrNameLst>
                                      </p:cBhvr>
                                      <p:tavLst>
                                        <p:tav tm="0">
                                          <p:val>
                                            <p:strVal val="#ppt_y+1"/>
                                          </p:val>
                                        </p:tav>
                                        <p:tav tm="100000">
                                          <p:val>
                                            <p:strVal val="#ppt_y-.03"/>
                                          </p:val>
                                        </p:tav>
                                      </p:tavLst>
                                    </p:anim>
                                    <p:anim calcmode="lin" valueType="num">
                                      <p:cBhvr>
                                        <p:cTn id="14" dur="300" accel="100000" fill="hold">
                                          <p:stCondLst>
                                            <p:cond delay="2700"/>
                                          </p:stCondLst>
                                        </p:cTn>
                                        <p:tgtEl>
                                          <p:spTgt spid="6">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theme/theme1.xml><?xml version="1.0" encoding="utf-8"?>
<a:theme xmlns:a="http://schemas.openxmlformats.org/drawingml/2006/main" name="TP030006215">
  <a:themeElements>
    <a:clrScheme name="Custom 10">
      <a:dk1>
        <a:srgbClr val="76923C"/>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3" ma:contentTypeDescription="Create a new document." ma:contentTypeScope="" ma:versionID="37d3ec2b48d53e45b233ad8f52fe1b11"/>
</file>

<file path=customXml/item3.xml><?xml version="1.0" encoding="utf-8"?>
<p:properties xmlns:p="http://schemas.microsoft.com/office/2006/metadata/properties" xmlns:xsi="http://www.w3.org/2001/XMLSchema-instance" xmlns:pc="http://schemas.microsoft.com/office/infopath/2007/PartnerControls"/>
</file>

<file path=customXml/itemProps1.xml><?xml version="1.0" encoding="utf-8"?>
<ds:datastoreItem xmlns:ds="http://schemas.openxmlformats.org/officeDocument/2006/customXml" ds:itemID="{E82D071A-4291-4200-8CF7-46C77399A127}">
  <ds:schemaRefs>
    <ds:schemaRef ds:uri="http://schemas.microsoft.com/sharepoint/v3/contenttype/forms"/>
  </ds:schemaRefs>
</ds:datastoreItem>
</file>

<file path=customXml/itemProps2.xml><?xml version="1.0" encoding="utf-8"?>
<ds:datastoreItem xmlns:ds="http://schemas.openxmlformats.org/officeDocument/2006/customXml" ds:itemID="{98FD71D2-D97C-41D1-899F-9FC2A29FC20F}">
  <ds:schemaRefs>
    <ds:schemaRef ds:uri="http://schemas.microsoft.com/office/2006/metadata/contentType"/>
    <ds:schemaRef ds:uri="http://schemas.microsoft.com/office/2006/metadata/properties/metaAttributes"/>
  </ds:schemaRefs>
</ds:datastoreItem>
</file>

<file path=customXml/itemProps3.xml><?xml version="1.0" encoding="utf-8"?>
<ds:datastoreItem xmlns:ds="http://schemas.openxmlformats.org/officeDocument/2006/customXml" ds:itemID="{6AE0228E-ACF2-4702-8E06-445B7B125D12}">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TP030006215</Template>
  <TotalTime>1429</TotalTime>
  <Words>1034</Words>
  <Application>Microsoft Office PowerPoint</Application>
  <PresentationFormat>On-screen Show (4:3)</PresentationFormat>
  <Paragraphs>214</Paragraphs>
  <Slides>29</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Franklin Gothic Demi</vt:lpstr>
      <vt:lpstr>TP030006215</vt:lpstr>
      <vt:lpstr>   I have the answer, now… Tell me the Question</vt:lpstr>
      <vt:lpstr>PowerPoint Presentation</vt:lpstr>
      <vt:lpstr>Use it Again: 1 point </vt:lpstr>
      <vt:lpstr>Use it Again: 2 points</vt:lpstr>
      <vt:lpstr>Use it Again: 3 points</vt:lpstr>
      <vt:lpstr>Use it Again: 4 points</vt:lpstr>
      <vt:lpstr>Use it Again: 5 points</vt:lpstr>
      <vt:lpstr>Water: 1 point</vt:lpstr>
      <vt:lpstr>Water: 2 points</vt:lpstr>
      <vt:lpstr>Water: 3 points</vt:lpstr>
      <vt:lpstr>Water: 4 points</vt:lpstr>
      <vt:lpstr>Water: 5 points</vt:lpstr>
      <vt:lpstr>Air Quality: 1 point</vt:lpstr>
      <vt:lpstr>Air Quality: 2 points</vt:lpstr>
      <vt:lpstr>Air Quality: 3 points</vt:lpstr>
      <vt:lpstr>Air Quality: 4 points</vt:lpstr>
      <vt:lpstr>Air Quality: 5 points</vt:lpstr>
      <vt:lpstr>Habitat: 1 point</vt:lpstr>
      <vt:lpstr>Habitat: 2 points</vt:lpstr>
      <vt:lpstr>Habitat: 3 points</vt:lpstr>
      <vt:lpstr>Habitat: 4 points</vt:lpstr>
      <vt:lpstr>Habitat: 5 points</vt:lpstr>
      <vt:lpstr>Less is More: 1 point</vt:lpstr>
      <vt:lpstr>Less is More: 2 points</vt:lpstr>
      <vt:lpstr>Less is More: 3 points</vt:lpstr>
      <vt:lpstr>Less is More: 4 points</vt:lpstr>
      <vt:lpstr>Less is More: 5 points</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“Jeopardy”</dc:title>
  <dc:creator>Emily</dc:creator>
  <cp:lastModifiedBy>Cheryl Varnadoe</cp:lastModifiedBy>
  <cp:revision>107</cp:revision>
  <dcterms:created xsi:type="dcterms:W3CDTF">2010-11-11T01:02:02Z</dcterms:created>
  <dcterms:modified xsi:type="dcterms:W3CDTF">2022-10-24T18:50:33Z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TC300062159990</vt:lpwstr>
  </property>
</Properties>
</file>