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4"/>
  </p:sldMasterIdLst>
  <p:notesMasterIdLst>
    <p:notesMasterId r:id="rId14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138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9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7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4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1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7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9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5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06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erian.com/blogs/ask-experian/credit-education/score-basics/credit-utilization-rate/" TargetMode="External"/><Relationship Id="rId3" Type="http://schemas.openxmlformats.org/officeDocument/2006/relationships/hyperlink" Target="https://www.finra.org/investors/personal-finance/how-your-credit-score-impacts-your-financial-future" TargetMode="External"/><Relationship Id="rId7" Type="http://schemas.openxmlformats.org/officeDocument/2006/relationships/hyperlink" Target="https://www.wellsfargo.com/financial-education/credit-management/good-credit/" TargetMode="External"/><Relationship Id="rId12" Type="http://schemas.openxmlformats.org/officeDocument/2006/relationships/hyperlink" Target="https://www.youtube.com/embed/f2ortkJfTKw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2ortkJfTKw" TargetMode="External"/><Relationship Id="rId6" Type="http://schemas.openxmlformats.org/officeDocument/2006/relationships/hyperlink" Target="https://www.equifax.com/personal/education/credit/score/credit-score-ranges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myhome.freddiemac.com/blog/notable/20210831-factors-credit-score" TargetMode="External"/><Relationship Id="rId10" Type="http://schemas.openxmlformats.org/officeDocument/2006/relationships/hyperlink" Target="https://thehub.santanderbank.com/7-debt-payoffs-boost-credit-score/" TargetMode="External"/><Relationship Id="rId4" Type="http://schemas.openxmlformats.org/officeDocument/2006/relationships/hyperlink" Target="https://www.consumerfinance.gov/ask-cfpb/what-is-the-difference-between-a-credit-report-and-a-credit-score-en-2069/" TargetMode="External"/><Relationship Id="rId9" Type="http://schemas.openxmlformats.org/officeDocument/2006/relationships/hyperlink" Target="https://www.chase.com/personal/credit-cards/education/build-credit/how-to-build-credit-at-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EA816F-8093-F444-FC32-8F82364D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138161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Why is it important to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learn about credit scores?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16868E-DF57-0AF5-4E16-A38B660F11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005" y="2424380"/>
            <a:ext cx="11756571" cy="433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en-US" sz="2800" b="1" i="0" dirty="0">
                <a:solidFill>
                  <a:schemeClr val="tx1"/>
                </a:solidFill>
                <a:effectLst/>
                <a:latin typeface="UICTFontTextStyleBody"/>
              </a:rPr>
              <a:t>Credit scores help lenders 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UICTFontTextStyleEmphasizedBody"/>
              </a:rPr>
              <a:t>decide whether you get a mortgage, a credit card, or some other line of credit.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UICTFontTextStyleEmphasizedBody"/>
              </a:rPr>
              <a:t>Credit scores determine 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UICTFontTextStyleEmphasizedBody"/>
              </a:rPr>
              <a:t>the interest rate you are charged for </a:t>
            </a:r>
            <a:r>
              <a:rPr lang="en-US" sz="2800" b="1" dirty="0">
                <a:solidFill>
                  <a:schemeClr val="tx1"/>
                </a:solidFill>
                <a:latin typeface="UICTFontTextStyleEmphasizedBody"/>
              </a:rPr>
              <a:t>any line of 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UICTFontTextStyleEmphasizedBody"/>
              </a:rPr>
              <a:t>credit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UICTFontTextStyleBody"/>
              </a:rPr>
              <a:t>. 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Gotham"/>
              </a:rPr>
              <a:t>Insurers use credit scores to set premiums for auto and homeowners coverage.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Gotham"/>
              </a:rPr>
              <a:t>The length of time you have credit matters, start early.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Gotham"/>
              </a:rPr>
              <a:t>It takes time to build a good credit score, it’s better to maintain a good score than to try to fix a bad score.</a:t>
            </a:r>
            <a:endParaRPr lang="en-US" sz="2800" b="1" dirty="0">
              <a:solidFill>
                <a:schemeClr val="tx1"/>
              </a:solidFill>
              <a:latin typeface=".AppleSystemUIFont"/>
            </a:endParaRPr>
          </a:p>
          <a:p>
            <a:pPr marL="342900" indent="-342900" algn="l">
              <a:buFont typeface="Wingdings" pitchFamily="2" charset="2"/>
              <a:buChar char="q"/>
            </a:pPr>
            <a:endParaRPr lang="en-US" sz="2800" b="1" i="0" dirty="0">
              <a:solidFill>
                <a:schemeClr val="tx1"/>
              </a:solidFill>
              <a:effectLst/>
              <a:latin typeface="UICTFontTextStyleBody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E7E154-958F-4FA4-A9F5-807D2467B7A9}"/>
              </a:ext>
            </a:extLst>
          </p:cNvPr>
          <p:cNvSpPr txBox="1">
            <a:spLocks/>
          </p:cNvSpPr>
          <p:nvPr/>
        </p:nvSpPr>
        <p:spPr>
          <a:xfrm>
            <a:off x="5267600" y="3956007"/>
            <a:ext cx="6358344" cy="290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2300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2000" i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800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i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i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i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Franklin Gothic Book" panose="020B0503020102020204" pitchFamily="34" charset="0"/>
              <a:buNone/>
              <a:defRPr sz="1600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q"/>
            </a:pPr>
            <a:endParaRPr lang="en-US" sz="2400" b="1" dirty="0">
              <a:solidFill>
                <a:schemeClr val="tx1"/>
              </a:solidFill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44" y="-663851"/>
            <a:ext cx="11049000" cy="2243901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What Are the Differences Between a Credit Score and a Credit Report?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F99E7-3307-96C6-279A-884A757D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544" y="2630384"/>
            <a:ext cx="4724400" cy="44710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sz="23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ffers potential lenders and creditors a summary of your credit history. </a:t>
            </a:r>
            <a:endParaRPr lang="en-US" sz="23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Lists information used to calculate your credit score. 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Assembled into four categories:identifying information, credit accounts, credit inquiries, and public records.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Free once a year from each bureau.</a:t>
            </a:r>
          </a:p>
          <a:p>
            <a:pPr>
              <a:buFont typeface="Wingdings" pitchFamily="2" charset="2"/>
              <a:buChar char="q"/>
            </a:pPr>
            <a:endParaRPr lang="en-US" sz="21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3F6D3-F8C5-4743-FF6C-23879BCB2C80}"/>
              </a:ext>
            </a:extLst>
          </p:cNvPr>
          <p:cNvSpPr txBox="1"/>
          <p:nvPr/>
        </p:nvSpPr>
        <p:spPr>
          <a:xfrm>
            <a:off x="8240888" y="2050411"/>
            <a:ext cx="215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>
                <a:solidFill>
                  <a:schemeClr val="accent1"/>
                </a:solidFill>
              </a:rPr>
              <a:t>Credit Score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F748B-A52A-12AA-0865-E948FB18F83C}"/>
              </a:ext>
            </a:extLst>
          </p:cNvPr>
          <p:cNvSpPr txBox="1"/>
          <p:nvPr/>
        </p:nvSpPr>
        <p:spPr>
          <a:xfrm>
            <a:off x="2951337" y="2050411"/>
            <a:ext cx="314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>
                <a:solidFill>
                  <a:schemeClr val="accent1"/>
                </a:solidFill>
              </a:rPr>
              <a:t>Credit Reports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DABD085-FBA2-4D76-AE3D-67982D905DDA}"/>
              </a:ext>
            </a:extLst>
          </p:cNvPr>
          <p:cNvSpPr txBox="1">
            <a:spLocks/>
          </p:cNvSpPr>
          <p:nvPr/>
        </p:nvSpPr>
        <p:spPr>
          <a:xfrm>
            <a:off x="6956777" y="2630384"/>
            <a:ext cx="4724400" cy="447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Calculated based on the information in your credit report.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Single numerical grade of creditworthiness that may not give an accurate full picture of your history. 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Calculated using five weighted categories.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</a:rPr>
              <a:t>Can cost money to receive unless provided by your creditors.</a:t>
            </a:r>
          </a:p>
          <a:p>
            <a:pPr>
              <a:buFont typeface="Wingdings" pitchFamily="2" charset="2"/>
              <a:buChar char="q"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/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What Factors Make Up Your Credit Score?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F4108D3B-A83C-49FE-E629-6A6D04CCE4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2212" y="2384425"/>
            <a:ext cx="443865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616A859-2BC4-59D0-32F1-75C775E03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285999"/>
            <a:ext cx="5215041" cy="35814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35% Payment History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30% Amount Owed/Credit Utilization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15% Age of Credit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10% Credit Mix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</a:rPr>
              <a:t>10% New Credit</a:t>
            </a:r>
          </a:p>
        </p:txBody>
      </p:sp>
    </p:spTree>
    <p:extLst>
      <p:ext uri="{BB962C8B-B14F-4D97-AF65-F5344CB8AC3E}">
        <p14:creationId xmlns:p14="http://schemas.microsoft.com/office/powerpoint/2010/main" val="25012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What Are the Possible Credit Score Ranges?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72C08-4EEE-18D9-AD3B-1AF8403CE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300-579: Poor.</a:t>
            </a:r>
          </a:p>
          <a:p>
            <a:pPr>
              <a:buFont typeface="Wingdings" pitchFamily="2" charset="2"/>
              <a:buChar char="q"/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580-669: Fair.</a:t>
            </a:r>
          </a:p>
          <a:p>
            <a:pPr>
              <a:buFont typeface="Wingdings" pitchFamily="2" charset="2"/>
              <a:buChar char="q"/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670-739: Good.</a:t>
            </a:r>
          </a:p>
          <a:p>
            <a:pPr>
              <a:buFont typeface="Wingdings" pitchFamily="2" charset="2"/>
              <a:buChar char="q"/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740-799: Very good.</a:t>
            </a:r>
          </a:p>
          <a:p>
            <a:pPr>
              <a:buFont typeface="Wingdings" pitchFamily="2" charset="2"/>
              <a:buChar char="q"/>
            </a:pPr>
            <a:r>
              <a:rPr lang="en-US" sz="27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800-850: Excellent.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A332D4-38A9-FA04-7FD1-A0F6086CE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0649" y="2302445"/>
            <a:ext cx="4013383" cy="402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94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How to achieve a good payment history?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72C08-4EEE-18D9-AD3B-1AF8403CE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77" y="2398816"/>
            <a:ext cx="6270171" cy="41563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Always pay your bills on time. </a:t>
            </a:r>
            <a:r>
              <a:rPr lang="en-US" sz="2800" dirty="0">
                <a:solidFill>
                  <a:schemeClr val="tx1"/>
                </a:solidFill>
              </a:rPr>
              <a:t>Late or missed payments can affect your credit score for 7 years. </a:t>
            </a: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Get and stay current on any missed payments.</a:t>
            </a:r>
          </a:p>
          <a:p>
            <a:pPr>
              <a:buFont typeface="Wingdings" pitchFamily="2" charset="2"/>
              <a:buChar char="q"/>
            </a:pP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Follow a debt management plan.</a:t>
            </a:r>
          </a:p>
          <a:p>
            <a:pPr>
              <a:buFont typeface="Wingdings" pitchFamily="2" charset="2"/>
              <a:buChar char="q"/>
            </a:pP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Communicate with your creditors. </a:t>
            </a:r>
            <a:endParaRPr lang="en-US" sz="2800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Consider a debt consolidation loan.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</a:rPr>
              <a:t>Always pay at least the minimum amount due. </a:t>
            </a:r>
            <a:endParaRPr lang="en-US" sz="2800" i="0" u="none" strike="noStrike" dirty="0">
              <a:effectLst/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D8A8EB4-CE3E-E9E5-5D97-43277C954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3516" t="28018" r="24835" b="22373"/>
          <a:stretch/>
        </p:blipFill>
        <p:spPr>
          <a:xfrm>
            <a:off x="6914615" y="2576945"/>
            <a:ext cx="4467383" cy="321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279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28A2-EFC7-B095-0F03-9CFAEABE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Good Credit Usage?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8839FB-D996-9B94-7D47-A0CD0E69D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636" y="2575516"/>
            <a:ext cx="5184775" cy="338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B8E26-0434-5A7B-276C-99C5A49F0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18806"/>
            <a:ext cx="5898078" cy="4500748"/>
          </a:xfrm>
        </p:spPr>
        <p:txBody>
          <a:bodyPr>
            <a:noAutofit/>
          </a:bodyPr>
          <a:lstStyle/>
          <a:p>
            <a:r>
              <a:rPr lang="en-US" sz="2400" dirty="0"/>
              <a:t>Creditors look at the amount of your available credit you use.  </a:t>
            </a:r>
          </a:p>
          <a:p>
            <a:r>
              <a:rPr lang="en-US" sz="2400" dirty="0"/>
              <a:t>This is expressed in the form of a percentage.  </a:t>
            </a:r>
          </a:p>
          <a:p>
            <a:pPr lvl="1"/>
            <a:r>
              <a:rPr lang="en-US" sz="2000" dirty="0"/>
              <a:t>Amount you owe/amount you can borrow in total</a:t>
            </a:r>
          </a:p>
          <a:p>
            <a:r>
              <a:rPr lang="en-US" sz="2400" dirty="0"/>
              <a:t>This can also include the amount of possible credit you still have available to borrow. </a:t>
            </a:r>
          </a:p>
          <a:p>
            <a:r>
              <a:rPr lang="en-US" sz="2400" dirty="0"/>
              <a:t>For a good ratio, try to keep your utilization below 30%</a:t>
            </a:r>
          </a:p>
        </p:txBody>
      </p:sp>
    </p:spTree>
    <p:extLst>
      <p:ext uri="{BB962C8B-B14F-4D97-AF65-F5344CB8AC3E}">
        <p14:creationId xmlns:p14="http://schemas.microsoft.com/office/powerpoint/2010/main" val="135794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FC44-9BD8-11AE-C37F-73A743A8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Wait, How Can I Improve My Credit Age?</a:t>
            </a:r>
            <a:br>
              <a:rPr lang="en-US" dirty="0"/>
            </a:br>
            <a:r>
              <a:rPr lang="en-US" dirty="0"/>
              <a:t>     EXACTLY!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E64CF-8386-AB63-7090-64912BE97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55" y="2243184"/>
            <a:ext cx="5723906" cy="4209804"/>
          </a:xfrm>
        </p:spPr>
        <p:txBody>
          <a:bodyPr>
            <a:noAutofit/>
          </a:bodyPr>
          <a:lstStyle/>
          <a:p>
            <a:r>
              <a:rPr lang="en-US" sz="2400" dirty="0"/>
              <a:t>The only way to improve your credit age is to wait.  </a:t>
            </a:r>
          </a:p>
          <a:p>
            <a:r>
              <a:rPr lang="en-US" sz="2400" dirty="0"/>
              <a:t>You can help by getting a credit card as soon as you are eligible and keeping that same card open forever.  </a:t>
            </a:r>
          </a:p>
          <a:p>
            <a:pPr lvl="1"/>
            <a:r>
              <a:rPr lang="en-US" sz="2000" dirty="0"/>
              <a:t>If you close that card, your credit age will go down.</a:t>
            </a:r>
          </a:p>
          <a:p>
            <a:r>
              <a:rPr lang="en-US" sz="2400" dirty="0"/>
              <a:t>Don’t rely on installment credit as they will eventually go away and lower your age as well.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A6B2A4-EFB6-5C74-FA4E-0B711D1D0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86612"/>
            <a:ext cx="5194300" cy="351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84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EE10-2F6A-CA51-882D-2490CD85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 of Debt is Best for My Credit Score?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4069-F50A-96D5-A771-1A35D4F5B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316" y="2351832"/>
            <a:ext cx="5736731" cy="4197928"/>
          </a:xfrm>
        </p:spPr>
        <p:txBody>
          <a:bodyPr>
            <a:noAutofit/>
          </a:bodyPr>
          <a:lstStyle/>
          <a:p>
            <a:r>
              <a:rPr lang="en-US" sz="2400" dirty="0"/>
              <a:t>It is best to use a variety of types of credit.</a:t>
            </a:r>
          </a:p>
          <a:p>
            <a:r>
              <a:rPr lang="en-US" sz="2400" dirty="0"/>
              <a:t>For a balanced credit score, you want both revolving and installment credit. </a:t>
            </a:r>
          </a:p>
          <a:p>
            <a:r>
              <a:rPr lang="en-US" sz="2400" dirty="0"/>
              <a:t>If you need to add new credit to get a good mix, try to keep your new credit below 2 new accounts over two years.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C1ECD5-6A9D-4CBA-CFD3-A047BDA28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7698" y="2589339"/>
            <a:ext cx="5194300" cy="337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80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9EE-1199-DA8C-FF6E-B8E274B6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F41F5-DD38-F510-0B56-ED9D078E7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932" y="3163848"/>
            <a:ext cx="5746067" cy="4845756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hlinkClick r:id="rId3"/>
              </a:rPr>
              <a:t>https://</a:t>
            </a:r>
            <a:r>
              <a:rPr lang="en-US" sz="2600" dirty="0" err="1">
                <a:hlinkClick r:id="rId3"/>
              </a:rPr>
              <a:t>www.finra.org</a:t>
            </a:r>
            <a:r>
              <a:rPr lang="en-US" sz="2600" dirty="0">
                <a:hlinkClick r:id="rId3"/>
              </a:rPr>
              <a:t>/investors/personal-finance/how-your-credit-score-impacts-your-financial-future</a:t>
            </a:r>
            <a:endParaRPr lang="en-US" sz="2600" dirty="0"/>
          </a:p>
          <a:p>
            <a:r>
              <a:rPr lang="en-US" sz="2600" dirty="0">
                <a:hlinkClick r:id="rId4"/>
              </a:rPr>
              <a:t>https://</a:t>
            </a:r>
            <a:r>
              <a:rPr lang="en-US" sz="2600" dirty="0" err="1">
                <a:hlinkClick r:id="rId4"/>
              </a:rPr>
              <a:t>www.consumerfinance.gov</a:t>
            </a:r>
            <a:r>
              <a:rPr lang="en-US" sz="2600" dirty="0">
                <a:hlinkClick r:id="rId4"/>
              </a:rPr>
              <a:t>/</a:t>
            </a:r>
            <a:r>
              <a:rPr lang="en-US" sz="2600" dirty="0" err="1">
                <a:hlinkClick r:id="rId4"/>
              </a:rPr>
              <a:t>ask-cfpb</a:t>
            </a:r>
            <a:r>
              <a:rPr lang="en-US" sz="2600" dirty="0">
                <a:hlinkClick r:id="rId4"/>
              </a:rPr>
              <a:t>/what-is-the-difference-between-a-credit-report-and-a-credit-score-en-2069/</a:t>
            </a:r>
            <a:endParaRPr lang="en-US" sz="2600" dirty="0"/>
          </a:p>
          <a:p>
            <a:r>
              <a:rPr lang="en-US" sz="2600" dirty="0">
                <a:hlinkClick r:id="rId5"/>
              </a:rPr>
              <a:t>https://</a:t>
            </a:r>
            <a:r>
              <a:rPr lang="en-US" sz="2600" dirty="0" err="1">
                <a:hlinkClick r:id="rId5"/>
              </a:rPr>
              <a:t>myhome.freddiemac.com</a:t>
            </a:r>
            <a:r>
              <a:rPr lang="en-US" sz="2600" dirty="0">
                <a:hlinkClick r:id="rId5"/>
              </a:rPr>
              <a:t>/blog/notable/20210831-factors-credit-score</a:t>
            </a:r>
            <a:endParaRPr lang="en-US" sz="2600" dirty="0"/>
          </a:p>
          <a:p>
            <a:r>
              <a:rPr lang="en-US" sz="2600" dirty="0">
                <a:hlinkClick r:id="rId6"/>
              </a:rPr>
              <a:t>https://</a:t>
            </a:r>
            <a:r>
              <a:rPr lang="en-US" sz="2600" dirty="0" err="1">
                <a:hlinkClick r:id="rId6"/>
              </a:rPr>
              <a:t>www.equifax.com</a:t>
            </a:r>
            <a:r>
              <a:rPr lang="en-US" sz="2600" dirty="0">
                <a:hlinkClick r:id="rId6"/>
              </a:rPr>
              <a:t>/personal/education/credit/score/credit-score-ranges/</a:t>
            </a:r>
            <a:endParaRPr lang="en-US" sz="2600" dirty="0"/>
          </a:p>
          <a:p>
            <a:r>
              <a:rPr lang="en-US" sz="2600" dirty="0">
                <a:hlinkClick r:id="rId7"/>
              </a:rPr>
              <a:t>https://</a:t>
            </a:r>
            <a:r>
              <a:rPr lang="en-US" sz="2600" dirty="0" err="1">
                <a:hlinkClick r:id="rId7"/>
              </a:rPr>
              <a:t>www.wellsfargo.com</a:t>
            </a:r>
            <a:r>
              <a:rPr lang="en-US" sz="2600" dirty="0">
                <a:hlinkClick r:id="rId7"/>
              </a:rPr>
              <a:t>/financial-education/credit-management/good-credit/</a:t>
            </a:r>
            <a:endParaRPr lang="en-US" sz="2600" dirty="0"/>
          </a:p>
          <a:p>
            <a:r>
              <a:rPr lang="en-US" sz="2600" dirty="0">
                <a:hlinkClick r:id="rId8"/>
              </a:rPr>
              <a:t>https://</a:t>
            </a:r>
            <a:r>
              <a:rPr lang="en-US" sz="2600" dirty="0" err="1">
                <a:hlinkClick r:id="rId8"/>
              </a:rPr>
              <a:t>www.experian.com</a:t>
            </a:r>
            <a:r>
              <a:rPr lang="en-US" sz="2600" dirty="0">
                <a:hlinkClick r:id="rId8"/>
              </a:rPr>
              <a:t>/blogs/</a:t>
            </a:r>
            <a:r>
              <a:rPr lang="en-US" sz="2600" dirty="0" err="1">
                <a:hlinkClick r:id="rId8"/>
              </a:rPr>
              <a:t>ask-experian</a:t>
            </a:r>
            <a:r>
              <a:rPr lang="en-US" sz="2600" dirty="0">
                <a:hlinkClick r:id="rId8"/>
              </a:rPr>
              <a:t>/credit-education/score-basics/credit-utilization-rate/</a:t>
            </a:r>
            <a:endParaRPr lang="en-US" sz="2600" dirty="0"/>
          </a:p>
          <a:p>
            <a:r>
              <a:rPr lang="en-US" sz="2600" dirty="0">
                <a:hlinkClick r:id="rId9"/>
              </a:rPr>
              <a:t>https://www.chase.com/personal/credit-cards/education/build-credit/how-to-build-credit-at-18</a:t>
            </a:r>
            <a:endParaRPr lang="en-US" sz="2600" dirty="0"/>
          </a:p>
          <a:p>
            <a:r>
              <a:rPr lang="en-US" sz="2600" dirty="0">
                <a:hlinkClick r:id="rId10"/>
              </a:rPr>
              <a:t>https://</a:t>
            </a:r>
            <a:r>
              <a:rPr lang="en-US" sz="2600" dirty="0" err="1">
                <a:hlinkClick r:id="rId10"/>
              </a:rPr>
              <a:t>thehub.santanderbank.com</a:t>
            </a:r>
            <a:r>
              <a:rPr lang="en-US" sz="2600" dirty="0">
                <a:hlinkClick r:id="rId10"/>
              </a:rPr>
              <a:t>/7-debt-payoffs-boost-credit-score/</a:t>
            </a:r>
            <a:endParaRPr lang="en-US" sz="26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B025-2A0E-C521-B56A-17C268D48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237" y="1989083"/>
            <a:ext cx="4874909" cy="418817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chemeClr val="accent4"/>
                </a:solidFill>
              </a:rPr>
              <a:t>For a fun, educational video about credit scores, click the link below!</a:t>
            </a:r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/>
          </a:p>
          <a:p>
            <a:pPr marL="0" indent="0" algn="ctr">
              <a:buNone/>
            </a:pPr>
            <a:endParaRPr lang="en-US" sz="5800" b="1" dirty="0"/>
          </a:p>
          <a:p>
            <a:endParaRPr lang="en-US" sz="1600" b="1" dirty="0"/>
          </a:p>
        </p:txBody>
      </p:sp>
      <p:pic>
        <p:nvPicPr>
          <p:cNvPr id="5" name="Online Media 4" title="What is a Credit Score? Kal Penn Explains | Mashable">
            <a:hlinkClick r:id="" action="ppaction://media"/>
            <a:extLst>
              <a:ext uri="{FF2B5EF4-FFF2-40B4-BE49-F238E27FC236}">
                <a16:creationId xmlns:a16="http://schemas.microsoft.com/office/drawing/2014/main" id="{44AB3B1F-C1DB-473A-81C6-16032AB98C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6809998" y="3839062"/>
            <a:ext cx="4572000" cy="257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61EC5-CCF4-4309-B43D-FF2A98913A5D}"/>
              </a:ext>
            </a:extLst>
          </p:cNvPr>
          <p:cNvSpPr txBox="1"/>
          <p:nvPr/>
        </p:nvSpPr>
        <p:spPr>
          <a:xfrm>
            <a:off x="6494775" y="6410812"/>
            <a:ext cx="5189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12"/>
              </a:rPr>
              <a:t>https://www.youtube.com/embed/f2ortkJfTKw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5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260</TotalTime>
  <Words>690</Words>
  <Application>Microsoft Office PowerPoint</Application>
  <PresentationFormat>Widescreen</PresentationFormat>
  <Paragraphs>77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.AppleSystemUIFont</vt:lpstr>
      <vt:lpstr>Arial</vt:lpstr>
      <vt:lpstr>Calibri</vt:lpstr>
      <vt:lpstr>Century Gothic</vt:lpstr>
      <vt:lpstr>Gotham</vt:lpstr>
      <vt:lpstr>UICTFontTextStyleBody</vt:lpstr>
      <vt:lpstr>UICTFontTextStyleEmphasizedBody</vt:lpstr>
      <vt:lpstr>Wingdings</vt:lpstr>
      <vt:lpstr>Wingdings 2</vt:lpstr>
      <vt:lpstr>Quotable</vt:lpstr>
      <vt:lpstr>Why is it important to  learn about credit scores?</vt:lpstr>
      <vt:lpstr>What Are the Differences Between a Credit Score and a Credit Report? </vt:lpstr>
      <vt:lpstr>What Factors Make Up Your Credit Score?</vt:lpstr>
      <vt:lpstr>What Are the Possible Credit Score Ranges?</vt:lpstr>
      <vt:lpstr>How to achieve a good payment history?</vt:lpstr>
      <vt:lpstr>What is Good Credit Usage?</vt:lpstr>
      <vt:lpstr>Wait, How Can I Improve My Credit Age?      EXACTLY!</vt:lpstr>
      <vt:lpstr>What Type of Debt is Best for My Credit Score?</vt:lpstr>
      <vt:lpstr>Bibliography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important to learn about credit scores</dc:title>
  <dc:creator>Maria Huck</dc:creator>
  <cp:lastModifiedBy>Megan Pintus</cp:lastModifiedBy>
  <cp:revision>11</cp:revision>
  <dcterms:created xsi:type="dcterms:W3CDTF">2023-02-14T13:29:01Z</dcterms:created>
  <dcterms:modified xsi:type="dcterms:W3CDTF">2023-02-15T19:50:23Z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460f4a70-4b6c-4bd4-a002-31edb9c00abe_Enabled">
    <vt:lpwstr>true</vt:lpwstr>
  </property>
  <property fmtid="{D5CDD505-2E9C-101B-9397-08002B2CF9AE}" pid="4" name="MSIP_Label_460f4a70-4b6c-4bd4-a002-31edb9c00abe_SetDate">
    <vt:lpwstr>2023-02-14T13:29:01Z</vt:lpwstr>
  </property>
  <property fmtid="{D5CDD505-2E9C-101B-9397-08002B2CF9AE}" pid="5" name="MSIP_Label_460f4a70-4b6c-4bd4-a002-31edb9c00abe_Method">
    <vt:lpwstr>Standard</vt:lpwstr>
  </property>
  <property fmtid="{D5CDD505-2E9C-101B-9397-08002B2CF9AE}" pid="6" name="MSIP_Label_460f4a70-4b6c-4bd4-a002-31edb9c00abe_Name">
    <vt:lpwstr>General</vt:lpwstr>
  </property>
  <property fmtid="{D5CDD505-2E9C-101B-9397-08002B2CF9AE}" pid="7" name="MSIP_Label_460f4a70-4b6c-4bd4-a002-31edb9c00abe_SiteId">
    <vt:lpwstr>e019b04b-330c-467a-8bae-09fb17374d6a</vt:lpwstr>
  </property>
  <property fmtid="{D5CDD505-2E9C-101B-9397-08002B2CF9AE}" pid="8" name="MSIP_Label_460f4a70-4b6c-4bd4-a002-31edb9c00abe_ActionId">
    <vt:lpwstr>409599f7-fa1a-485e-86db-7cb3f2f90de7</vt:lpwstr>
  </property>
  <property fmtid="{D5CDD505-2E9C-101B-9397-08002B2CF9AE}" pid="9" name="MSIP_Label_460f4a70-4b6c-4bd4-a002-31edb9c00abe_ContentBits">
    <vt:lpwstr>0</vt:lpwstr>
  </property>
</Properties>
</file>