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layfair Display"/>
      <p:regular r:id="rId15"/>
      <p:bold r:id="rId16"/>
      <p:italic r:id="rId17"/>
      <p:boldItalic r:id="rId18"/>
    </p:embeddedFont>
    <p:embeddedFont>
      <p:font typeface="Montserrat"/>
      <p:regular r:id="rId19"/>
      <p:bold r:id="rId20"/>
      <p:italic r:id="rId21"/>
      <p:boldItalic r:id="rId22"/>
    </p:embeddedFon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slide" Target="slides/slide6.xml"/><Relationship Id="rId22" Type="http://schemas.openxmlformats.org/officeDocument/2006/relationships/font" Target="fonts/Montserrat-boldItalic.fntdata"/><Relationship Id="rId10" Type="http://schemas.openxmlformats.org/officeDocument/2006/relationships/slide" Target="slides/slide5.xml"/><Relationship Id="rId21" Type="http://schemas.openxmlformats.org/officeDocument/2006/relationships/font" Target="fonts/Montserrat-italic.fntdata"/><Relationship Id="rId13" Type="http://schemas.openxmlformats.org/officeDocument/2006/relationships/slide" Target="slides/slide8.xml"/><Relationship Id="rId24" Type="http://schemas.openxmlformats.org/officeDocument/2006/relationships/font" Target="fonts/Oswald-bold.fntdata"/><Relationship Id="rId12" Type="http://schemas.openxmlformats.org/officeDocument/2006/relationships/slide" Target="slides/slide7.xml"/><Relationship Id="rId23"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regular.fntdata"/><Relationship Id="rId14" Type="http://schemas.openxmlformats.org/officeDocument/2006/relationships/slide" Target="slides/slide9.xml"/><Relationship Id="rId17" Type="http://schemas.openxmlformats.org/officeDocument/2006/relationships/font" Target="fonts/PlayfairDisplay-italic.fntdata"/><Relationship Id="rId16" Type="http://schemas.openxmlformats.org/officeDocument/2006/relationships/font" Target="fonts/PlayfairDisplay-bold.fntdata"/><Relationship Id="rId5" Type="http://schemas.openxmlformats.org/officeDocument/2006/relationships/notesMaster" Target="notesMasters/notesMaster1.xml"/><Relationship Id="rId19" Type="http://schemas.openxmlformats.org/officeDocument/2006/relationships/font" Target="fonts/Montserrat-regular.fntdata"/><Relationship Id="rId6" Type="http://schemas.openxmlformats.org/officeDocument/2006/relationships/slide" Target="slides/slide1.xml"/><Relationship Id="rId18" Type="http://schemas.openxmlformats.org/officeDocument/2006/relationships/font" Target="fonts/PlayfairDispl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0f882ca81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0f882ca81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1040770d21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1040770d2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1040770d2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1040770d2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040770d2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040770d2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1040770d2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1040770d2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1040770d2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1040770d2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1040770d2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1040770d2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040770d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040770d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tophat.com/glossary/p/postsecondary-education/#:~:text=Postsecondary%20Education%2C%20also%20known%20as,as%20trade%20and%20vocational%20schools" TargetMode="External"/><Relationship Id="rId4" Type="http://schemas.openxmlformats.org/officeDocument/2006/relationships/hyperlink" Target="https://www.census.gov/newsroom/press-releases/2020/educational-attainment.html" TargetMode="External"/><Relationship Id="rId11" Type="http://schemas.openxmlformats.org/officeDocument/2006/relationships/hyperlink" Target="https://www.accreditedschoolsonline.org/vocational-trade-school/georgia/" TargetMode="External"/><Relationship Id="rId10" Type="http://schemas.openxmlformats.org/officeDocument/2006/relationships/hyperlink" Target="https://www.ereferencedesk.com/education/types-of-schools/" TargetMode="External"/><Relationship Id="rId12" Type="http://schemas.openxmlformats.org/officeDocument/2006/relationships/hyperlink" Target="http://www.goodchoicesgoodlife.org/choices-for-young-people/the-benefits-of-higher-education/#:~:text=For%20such%20people%2C%20post%2Dsecondary,people%20to%20seek%20higher%20education" TargetMode="External"/><Relationship Id="rId9" Type="http://schemas.openxmlformats.org/officeDocument/2006/relationships/hyperlink" Target="https://www.ontariovirtualschool.ca/thinking-ahead-10-ways-to-prepare-for-post-secondary-today/" TargetMode="External"/><Relationship Id="rId5" Type="http://schemas.openxmlformats.org/officeDocument/2006/relationships/hyperlink" Target="https://www.calvin.k12.ok.us/213674_3" TargetMode="External"/><Relationship Id="rId6" Type="http://schemas.openxmlformats.org/officeDocument/2006/relationships/hyperlink" Target="https://www.througheducation.com/everything-you-need-to-know-about-getting-a-post-secondary-education/" TargetMode="External"/><Relationship Id="rId7" Type="http://schemas.openxmlformats.org/officeDocument/2006/relationships/hyperlink" Target="https://cte.careertech.org/sites/default/files/Georgia_CTE_Factsheet_2017.pdf" TargetMode="External"/><Relationship Id="rId8" Type="http://schemas.openxmlformats.org/officeDocument/2006/relationships/hyperlink" Target="https://baycollege.mycareerfocus.org/community-college-advantage-infographic/"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Post-Secondary Education </a:t>
            </a:r>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fontScale="62500" lnSpcReduction="20000"/>
          </a:bodyPr>
          <a:lstStyle/>
          <a:p>
            <a:pPr indent="0" lvl="0" marL="0" rtl="0" algn="l">
              <a:spcBef>
                <a:spcPts val="0"/>
              </a:spcBef>
              <a:spcAft>
                <a:spcPts val="0"/>
              </a:spcAft>
              <a:buNone/>
            </a:pPr>
            <a:r>
              <a:rPr lang="en"/>
              <a:t>Oconee County 4-H LifeSmarts Team</a:t>
            </a:r>
            <a:endParaRPr/>
          </a:p>
          <a:p>
            <a:pPr indent="0" lvl="0" marL="0" rtl="0" algn="l">
              <a:spcBef>
                <a:spcPts val="0"/>
              </a:spcBef>
              <a:spcAft>
                <a:spcPts val="0"/>
              </a:spcAft>
              <a:buNone/>
            </a:pPr>
            <a:r>
              <a:rPr lang="en"/>
              <a:t>State: Georgia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2093850" y="376350"/>
            <a:ext cx="49563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is Post-Secondary Education?</a:t>
            </a:r>
            <a:endParaRPr/>
          </a:p>
        </p:txBody>
      </p:sp>
      <p:sp>
        <p:nvSpPr>
          <p:cNvPr id="65" name="Google Shape;65;p1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Post-secondary education, also known as tertiary education, is the education level that follows the successful completion of secondary education, often referred to as high school. Post-secondary education includes </a:t>
            </a:r>
            <a:r>
              <a:rPr lang="en"/>
              <a:t>universities</a:t>
            </a:r>
            <a:r>
              <a:rPr lang="en"/>
              <a:t> and colleges, as well as trade and vocational schools.</a:t>
            </a:r>
            <a:endParaRPr/>
          </a:p>
          <a:p>
            <a:pPr indent="-342900" lvl="0" marL="457200" rtl="0" algn="l">
              <a:spcBef>
                <a:spcPts val="0"/>
              </a:spcBef>
              <a:spcAft>
                <a:spcPts val="0"/>
              </a:spcAft>
              <a:buSzPts val="1800"/>
              <a:buChar char="●"/>
            </a:pPr>
            <a:r>
              <a:rPr lang="en"/>
              <a:t>Unlike primary and secondary school that are mandatory for children under </a:t>
            </a:r>
            <a:r>
              <a:rPr lang="en"/>
              <a:t>the</a:t>
            </a:r>
            <a:r>
              <a:rPr lang="en"/>
              <a:t> age of 18, post-secondary education is completely optional. </a:t>
            </a:r>
            <a:endParaRPr/>
          </a:p>
        </p:txBody>
      </p:sp>
      <p:sp>
        <p:nvSpPr>
          <p:cNvPr id="66" name="Google Shape;66;p14"/>
          <p:cNvSpPr txBox="1"/>
          <p:nvPr/>
        </p:nvSpPr>
        <p:spPr>
          <a:xfrm>
            <a:off x="606450" y="3478125"/>
            <a:ext cx="7931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Did you know: In 2019, high school was the highest level of education completed by 28.1% of the population age 25 and older and 22.5% finished four year of college.</a:t>
            </a:r>
            <a:endParaRPr>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Post-Secondary Education?</a:t>
            </a:r>
            <a:endParaRPr/>
          </a:p>
        </p:txBody>
      </p:sp>
      <p:sp>
        <p:nvSpPr>
          <p:cNvPr id="72" name="Google Shape;72;p1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Post-secondary education serves as a way for students to gain skills, training and knowledge necessary to enter their desired profession. </a:t>
            </a:r>
            <a:endParaRPr/>
          </a:p>
          <a:p>
            <a:pPr indent="-342900" lvl="0" marL="457200" rtl="0" algn="l">
              <a:spcBef>
                <a:spcPts val="0"/>
              </a:spcBef>
              <a:spcAft>
                <a:spcPts val="0"/>
              </a:spcAft>
              <a:buSzPts val="1800"/>
              <a:buChar char="●"/>
            </a:pPr>
            <a:r>
              <a:rPr lang="en"/>
              <a:t>The median income of someone with a high school diploma is $35,400 compared to $44,800 with a two-year degree, and $56,500 with a four-year degree. </a:t>
            </a:r>
            <a:endParaRPr/>
          </a:p>
          <a:p>
            <a:pPr indent="-342900" lvl="0" marL="457200" rtl="0" algn="l">
              <a:spcBef>
                <a:spcPts val="0"/>
              </a:spcBef>
              <a:spcAft>
                <a:spcPts val="0"/>
              </a:spcAft>
              <a:buSzPts val="1800"/>
              <a:buChar char="●"/>
            </a:pPr>
            <a:r>
              <a:rPr lang="en"/>
              <a:t>By choosing to pursue higher education you are making yourself a well-rounded individual. Also helping to improve skills like </a:t>
            </a:r>
            <a:r>
              <a:rPr lang="en"/>
              <a:t>critical</a:t>
            </a:r>
            <a:r>
              <a:rPr lang="en"/>
              <a:t> thinking, communication (verbal and written), better realization of passions, greater sense of </a:t>
            </a:r>
            <a:r>
              <a:rPr lang="en"/>
              <a:t>discipline, and lastly it brings a sense of accomplishment when finished.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352500" y="302000"/>
            <a:ext cx="2439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Vocational School</a:t>
            </a:r>
            <a:endParaRPr/>
          </a:p>
        </p:txBody>
      </p:sp>
      <p:sp>
        <p:nvSpPr>
          <p:cNvPr id="78" name="Google Shape;78;p16"/>
          <p:cNvSpPr txBox="1"/>
          <p:nvPr>
            <p:ph idx="1" type="body"/>
          </p:nvPr>
        </p:nvSpPr>
        <p:spPr>
          <a:xfrm>
            <a:off x="311700" y="1017725"/>
            <a:ext cx="3999900" cy="3658800"/>
          </a:xfrm>
          <a:prstGeom prst="rect">
            <a:avLst/>
          </a:prstGeom>
        </p:spPr>
        <p:txBody>
          <a:bodyPr anchorCtr="0" anchor="t" bIns="91425" lIns="91425" spcFirstLastPara="1" rIns="91425" wrap="square" tIns="91425">
            <a:normAutofit fontScale="85000" lnSpcReduction="10000"/>
          </a:bodyPr>
          <a:lstStyle/>
          <a:p>
            <a:pPr indent="-304165" lvl="0" marL="457200" rtl="0" algn="l">
              <a:spcBef>
                <a:spcPts val="0"/>
              </a:spcBef>
              <a:spcAft>
                <a:spcPts val="0"/>
              </a:spcAft>
              <a:buSzPct val="100000"/>
              <a:buChar char="●"/>
            </a:pPr>
            <a:r>
              <a:rPr lang="en"/>
              <a:t>Unlike colleges where students receive academic </a:t>
            </a:r>
            <a:r>
              <a:rPr lang="en"/>
              <a:t>training</a:t>
            </a:r>
            <a:r>
              <a:rPr lang="en"/>
              <a:t> for careers in certain professional disciplines, vocational school students do job-specific training where certain </a:t>
            </a:r>
            <a:r>
              <a:rPr lang="en"/>
              <a:t>physical</a:t>
            </a:r>
            <a:r>
              <a:rPr lang="en"/>
              <a:t> skills are needed more than academic learning. </a:t>
            </a:r>
            <a:endParaRPr/>
          </a:p>
          <a:p>
            <a:pPr indent="-304165" lvl="0" marL="457200" rtl="0" algn="l">
              <a:spcBef>
                <a:spcPts val="0"/>
              </a:spcBef>
              <a:spcAft>
                <a:spcPts val="0"/>
              </a:spcAft>
              <a:buSzPct val="100000"/>
              <a:buChar char="●"/>
            </a:pPr>
            <a:r>
              <a:rPr lang="en"/>
              <a:t>Completion</a:t>
            </a:r>
            <a:r>
              <a:rPr lang="en"/>
              <a:t> of any of these courses provide you with a </a:t>
            </a:r>
            <a:r>
              <a:rPr lang="en"/>
              <a:t>certificate</a:t>
            </a:r>
            <a:r>
              <a:rPr lang="en"/>
              <a:t> that shows you have completed and trained for the skill of your choice. This gives you a competitive advantage in the job market compared to other high school graduates who do not have the same training for the skillset you have. </a:t>
            </a:r>
            <a:endParaRPr/>
          </a:p>
          <a:p>
            <a:pPr indent="-304165" lvl="0" marL="457200" rtl="0" algn="l">
              <a:spcBef>
                <a:spcPts val="0"/>
              </a:spcBef>
              <a:spcAft>
                <a:spcPts val="0"/>
              </a:spcAft>
              <a:buSzPct val="100000"/>
              <a:buChar char="●"/>
            </a:pPr>
            <a:r>
              <a:rPr lang="en"/>
              <a:t>It’s possible to have multiple certificates for different courses if you think this </a:t>
            </a:r>
            <a:r>
              <a:rPr lang="en"/>
              <a:t>will</a:t>
            </a:r>
            <a:r>
              <a:rPr lang="en"/>
              <a:t> give you a further advantage, such as being certified as an electrician, plumber, and </a:t>
            </a:r>
            <a:r>
              <a:rPr lang="en"/>
              <a:t>carpenter if you intend to work in the construction industry. </a:t>
            </a:r>
            <a:endParaRPr/>
          </a:p>
        </p:txBody>
      </p:sp>
      <p:sp>
        <p:nvSpPr>
          <p:cNvPr id="79" name="Google Shape;79;p16"/>
          <p:cNvSpPr txBox="1"/>
          <p:nvPr>
            <p:ph idx="2" type="body"/>
          </p:nvPr>
        </p:nvSpPr>
        <p:spPr>
          <a:xfrm>
            <a:off x="4832400" y="1017725"/>
            <a:ext cx="2836800" cy="3479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Example of Vocational Courses:</a:t>
            </a:r>
            <a:endParaRPr/>
          </a:p>
          <a:p>
            <a:pPr indent="-304165" lvl="0" marL="457200" rtl="0" algn="l">
              <a:spcBef>
                <a:spcPts val="1200"/>
              </a:spcBef>
              <a:spcAft>
                <a:spcPts val="0"/>
              </a:spcAft>
              <a:buSzPct val="100000"/>
              <a:buChar char="●"/>
            </a:pPr>
            <a:r>
              <a:rPr lang="en"/>
              <a:t>Health care for nursing </a:t>
            </a:r>
            <a:endParaRPr/>
          </a:p>
          <a:p>
            <a:pPr indent="-304165" lvl="0" marL="457200" rtl="0" algn="l">
              <a:spcBef>
                <a:spcPts val="0"/>
              </a:spcBef>
              <a:spcAft>
                <a:spcPts val="0"/>
              </a:spcAft>
              <a:buSzPct val="100000"/>
              <a:buChar char="●"/>
            </a:pPr>
            <a:r>
              <a:rPr lang="en"/>
              <a:t>Computer Network Management</a:t>
            </a:r>
            <a:endParaRPr/>
          </a:p>
          <a:p>
            <a:pPr indent="-304165" lvl="0" marL="457200" rtl="0" algn="l">
              <a:spcBef>
                <a:spcPts val="0"/>
              </a:spcBef>
              <a:spcAft>
                <a:spcPts val="0"/>
              </a:spcAft>
              <a:buSzPct val="100000"/>
              <a:buChar char="●"/>
            </a:pPr>
            <a:r>
              <a:rPr lang="en"/>
              <a:t>Word processing application</a:t>
            </a:r>
            <a:endParaRPr/>
          </a:p>
          <a:p>
            <a:pPr indent="-304165" lvl="0" marL="457200" rtl="0" algn="l">
              <a:spcBef>
                <a:spcPts val="0"/>
              </a:spcBef>
              <a:spcAft>
                <a:spcPts val="0"/>
              </a:spcAft>
              <a:buSzPct val="100000"/>
              <a:buChar char="●"/>
            </a:pPr>
            <a:r>
              <a:rPr lang="en"/>
              <a:t>Food &amp; beverage management</a:t>
            </a:r>
            <a:endParaRPr/>
          </a:p>
          <a:p>
            <a:pPr indent="-304165" lvl="0" marL="457200" rtl="0" algn="l">
              <a:spcBef>
                <a:spcPts val="0"/>
              </a:spcBef>
              <a:spcAft>
                <a:spcPts val="0"/>
              </a:spcAft>
              <a:buSzPct val="100000"/>
              <a:buChar char="●"/>
            </a:pPr>
            <a:r>
              <a:rPr lang="en"/>
              <a:t>Fashion designing </a:t>
            </a:r>
            <a:endParaRPr/>
          </a:p>
          <a:p>
            <a:pPr indent="-304165" lvl="0" marL="457200" rtl="0" algn="l">
              <a:spcBef>
                <a:spcPts val="0"/>
              </a:spcBef>
              <a:spcAft>
                <a:spcPts val="0"/>
              </a:spcAft>
              <a:buSzPct val="100000"/>
              <a:buChar char="●"/>
            </a:pPr>
            <a:r>
              <a:rPr lang="en"/>
              <a:t>Electrician</a:t>
            </a:r>
            <a:r>
              <a:rPr lang="en"/>
              <a:t> </a:t>
            </a:r>
            <a:endParaRPr/>
          </a:p>
          <a:p>
            <a:pPr indent="-304165" lvl="0" marL="457200" rtl="0" algn="l">
              <a:spcBef>
                <a:spcPts val="0"/>
              </a:spcBef>
              <a:spcAft>
                <a:spcPts val="0"/>
              </a:spcAft>
              <a:buSzPct val="100000"/>
              <a:buChar char="●"/>
            </a:pPr>
            <a:r>
              <a:rPr lang="en"/>
              <a:t>Plumber</a:t>
            </a:r>
            <a:endParaRPr/>
          </a:p>
          <a:p>
            <a:pPr indent="-304165" lvl="0" marL="457200" rtl="0" algn="l">
              <a:spcBef>
                <a:spcPts val="0"/>
              </a:spcBef>
              <a:spcAft>
                <a:spcPts val="0"/>
              </a:spcAft>
              <a:buSzPct val="100000"/>
              <a:buChar char="●"/>
            </a:pPr>
            <a:r>
              <a:rPr lang="en"/>
              <a:t>Carpentry </a:t>
            </a:r>
            <a:endParaRPr/>
          </a:p>
          <a:p>
            <a:pPr indent="-304165" lvl="0" marL="457200" rtl="0" algn="l">
              <a:spcBef>
                <a:spcPts val="0"/>
              </a:spcBef>
              <a:spcAft>
                <a:spcPts val="0"/>
              </a:spcAft>
              <a:buSzPct val="100000"/>
              <a:buChar char="●"/>
            </a:pPr>
            <a:r>
              <a:rPr lang="en"/>
              <a:t>Commercial pilot</a:t>
            </a:r>
            <a:endParaRPr/>
          </a:p>
          <a:p>
            <a:pPr indent="-304165" lvl="0" marL="457200" rtl="0" algn="l">
              <a:spcBef>
                <a:spcPts val="0"/>
              </a:spcBef>
              <a:spcAft>
                <a:spcPts val="0"/>
              </a:spcAft>
              <a:buSzPct val="100000"/>
              <a:buChar char="●"/>
            </a:pPr>
            <a:r>
              <a:rPr lang="en"/>
              <a:t>Catering and hotel management</a:t>
            </a:r>
            <a:endParaRPr/>
          </a:p>
          <a:p>
            <a:pPr indent="-304165" lvl="0" marL="457200" rtl="0" algn="l">
              <a:spcBef>
                <a:spcPts val="0"/>
              </a:spcBef>
              <a:spcAft>
                <a:spcPts val="0"/>
              </a:spcAft>
              <a:buSzPct val="100000"/>
              <a:buChar char="●"/>
            </a:pPr>
            <a:r>
              <a:rPr lang="en"/>
              <a:t>Daycare management</a:t>
            </a:r>
            <a:endParaRPr/>
          </a:p>
          <a:p>
            <a:pPr indent="-304165" lvl="0" marL="457200" rtl="0" algn="l">
              <a:spcBef>
                <a:spcPts val="0"/>
              </a:spcBef>
              <a:spcAft>
                <a:spcPts val="0"/>
              </a:spcAft>
              <a:buSzPct val="100000"/>
              <a:buChar char="●"/>
            </a:pPr>
            <a:r>
              <a:rPr lang="en"/>
              <a:t>Hairstyling and cosmetics</a:t>
            </a:r>
            <a:endParaRPr/>
          </a:p>
          <a:p>
            <a:pPr indent="-304165" lvl="0" marL="457200" rtl="0" algn="l">
              <a:spcBef>
                <a:spcPts val="0"/>
              </a:spcBef>
              <a:spcAft>
                <a:spcPts val="0"/>
              </a:spcAft>
              <a:buSzPct val="100000"/>
              <a:buChar char="●"/>
            </a:pPr>
            <a:r>
              <a:rPr lang="en"/>
              <a:t>Paralegal studies</a:t>
            </a:r>
            <a:endParaRPr/>
          </a:p>
          <a:p>
            <a:pPr indent="-304165" lvl="0" marL="457200" rtl="0" algn="l">
              <a:spcBef>
                <a:spcPts val="0"/>
              </a:spcBef>
              <a:spcAft>
                <a:spcPts val="0"/>
              </a:spcAft>
              <a:buSzPct val="100000"/>
              <a:buChar char="●"/>
            </a:pPr>
            <a:r>
              <a:rPr lang="en"/>
              <a:t>Massage therapy </a:t>
            </a:r>
            <a:endParaRPr/>
          </a:p>
          <a:p>
            <a:pPr indent="-304165" lvl="0" marL="457200" rtl="0" algn="l">
              <a:spcBef>
                <a:spcPts val="0"/>
              </a:spcBef>
              <a:spcAft>
                <a:spcPts val="0"/>
              </a:spcAft>
              <a:buSzPct val="100000"/>
              <a:buChar char="●"/>
            </a:pPr>
            <a:r>
              <a:rPr lang="en"/>
              <a:t>Pharmacy technician </a:t>
            </a:r>
            <a:endParaRPr/>
          </a:p>
          <a:p>
            <a:pPr indent="-304165" lvl="0" marL="457200" rtl="0" algn="l">
              <a:spcBef>
                <a:spcPts val="0"/>
              </a:spcBef>
              <a:spcAft>
                <a:spcPts val="0"/>
              </a:spcAft>
              <a:buSzPct val="100000"/>
              <a:buChar char="●"/>
            </a:pPr>
            <a:r>
              <a:rPr lang="en"/>
              <a:t>Travel agent</a:t>
            </a:r>
            <a:endParaRPr/>
          </a:p>
        </p:txBody>
      </p:sp>
      <p:pic>
        <p:nvPicPr>
          <p:cNvPr id="80" name="Google Shape;80;p16"/>
          <p:cNvPicPr preferRelativeResize="0"/>
          <p:nvPr/>
        </p:nvPicPr>
        <p:blipFill>
          <a:blip r:embed="rId3">
            <a:alphaModFix/>
          </a:blip>
          <a:stretch>
            <a:fillRect/>
          </a:stretch>
        </p:blipFill>
        <p:spPr>
          <a:xfrm>
            <a:off x="7096200" y="93450"/>
            <a:ext cx="1984126" cy="1488101"/>
          </a:xfrm>
          <a:prstGeom prst="rect">
            <a:avLst/>
          </a:prstGeom>
          <a:noFill/>
          <a:ln>
            <a:noFill/>
          </a:ln>
        </p:spPr>
      </p:pic>
      <p:sp>
        <p:nvSpPr>
          <p:cNvPr id="81" name="Google Shape;81;p16"/>
          <p:cNvSpPr txBox="1"/>
          <p:nvPr/>
        </p:nvSpPr>
        <p:spPr>
          <a:xfrm>
            <a:off x="311700" y="4450150"/>
            <a:ext cx="8520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Fun Fact: 57% of all middle school students and 60% of all high school students were enrolled in Georgia Career, Technical and Agricultural Education classes in 2015. </a:t>
            </a:r>
            <a:endParaRPr>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447000" y="484000"/>
            <a:ext cx="2250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Trade School</a:t>
            </a:r>
            <a:endParaRPr/>
          </a:p>
        </p:txBody>
      </p:sp>
      <p:sp>
        <p:nvSpPr>
          <p:cNvPr id="87" name="Google Shape;87;p17"/>
          <p:cNvSpPr txBox="1"/>
          <p:nvPr>
            <p:ph idx="1" type="body"/>
          </p:nvPr>
        </p:nvSpPr>
        <p:spPr>
          <a:xfrm>
            <a:off x="311700" y="1056700"/>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Many career </a:t>
            </a:r>
            <a:r>
              <a:rPr lang="en"/>
              <a:t>paths in Georgia feature a high growth rate, competitive wages, and at least 100 jobs openings per year. </a:t>
            </a:r>
            <a:endParaRPr/>
          </a:p>
          <a:p>
            <a:pPr indent="-317500" lvl="1" marL="914400" rtl="0" algn="l">
              <a:spcBef>
                <a:spcPts val="0"/>
              </a:spcBef>
              <a:spcAft>
                <a:spcPts val="0"/>
              </a:spcAft>
              <a:buSzPts val="1400"/>
              <a:buChar char="○"/>
            </a:pPr>
            <a:r>
              <a:rPr lang="en"/>
              <a:t>Careers include:</a:t>
            </a:r>
            <a:endParaRPr/>
          </a:p>
          <a:p>
            <a:pPr indent="-317500" lvl="2" marL="1371600" rtl="0" algn="l">
              <a:spcBef>
                <a:spcPts val="0"/>
              </a:spcBef>
              <a:spcAft>
                <a:spcPts val="0"/>
              </a:spcAft>
              <a:buSzPts val="1400"/>
              <a:buChar char="■"/>
            </a:pPr>
            <a:r>
              <a:rPr lang="en"/>
              <a:t>Computer support specialists</a:t>
            </a:r>
            <a:endParaRPr/>
          </a:p>
          <a:p>
            <a:pPr indent="-317500" lvl="2" marL="1371600" rtl="0" algn="l">
              <a:spcBef>
                <a:spcPts val="0"/>
              </a:spcBef>
              <a:spcAft>
                <a:spcPts val="0"/>
              </a:spcAft>
              <a:buSzPts val="1400"/>
              <a:buChar char="■"/>
            </a:pPr>
            <a:r>
              <a:rPr lang="en"/>
              <a:t>Dental hygienists</a:t>
            </a:r>
            <a:endParaRPr/>
          </a:p>
          <a:p>
            <a:pPr indent="-317500" lvl="2" marL="1371600" rtl="0" algn="l">
              <a:spcBef>
                <a:spcPts val="0"/>
              </a:spcBef>
              <a:spcAft>
                <a:spcPts val="0"/>
              </a:spcAft>
              <a:buSzPts val="1400"/>
              <a:buChar char="■"/>
            </a:pPr>
            <a:r>
              <a:rPr lang="en"/>
              <a:t>Web developers</a:t>
            </a:r>
            <a:endParaRPr/>
          </a:p>
          <a:p>
            <a:pPr indent="-342900" lvl="0" marL="457200" rtl="0" algn="l">
              <a:spcBef>
                <a:spcPts val="0"/>
              </a:spcBef>
              <a:spcAft>
                <a:spcPts val="0"/>
              </a:spcAft>
              <a:buSzPts val="1800"/>
              <a:buChar char="●"/>
            </a:pPr>
            <a:r>
              <a:rPr lang="en"/>
              <a:t>Trade schools focus on career-specific skills and knowledge. Students gain expertise in their field quickly and soon find themselves in the workforce. </a:t>
            </a:r>
            <a:endParaRPr/>
          </a:p>
          <a:p>
            <a:pPr indent="-342900" lvl="0" marL="457200" rtl="0" algn="l">
              <a:spcBef>
                <a:spcPts val="0"/>
              </a:spcBef>
              <a:spcAft>
                <a:spcPts val="0"/>
              </a:spcAft>
              <a:buSzPts val="1800"/>
              <a:buChar char="●"/>
            </a:pPr>
            <a:r>
              <a:rPr lang="en"/>
              <a:t>Many schools work with regional and industrial partners, tailoring programs to prepare students for local employment. </a:t>
            </a:r>
            <a:endParaRPr/>
          </a:p>
        </p:txBody>
      </p:sp>
      <p:sp>
        <p:nvSpPr>
          <p:cNvPr id="88" name="Google Shape;88;p17"/>
          <p:cNvSpPr txBox="1"/>
          <p:nvPr/>
        </p:nvSpPr>
        <p:spPr>
          <a:xfrm>
            <a:off x="311700" y="4124050"/>
            <a:ext cx="8520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layfair Display"/>
                <a:ea typeface="Playfair Display"/>
                <a:cs typeface="Playfair Display"/>
                <a:sym typeface="Playfair Display"/>
              </a:rPr>
              <a:t>Did you know: Trade schools in Georgia focus on preparing </a:t>
            </a:r>
            <a:r>
              <a:rPr lang="en">
                <a:latin typeface="Playfair Display"/>
                <a:ea typeface="Playfair Display"/>
                <a:cs typeface="Playfair Display"/>
                <a:sym typeface="Playfair Display"/>
              </a:rPr>
              <a:t>graduates</a:t>
            </a:r>
            <a:r>
              <a:rPr lang="en">
                <a:latin typeface="Playfair Display"/>
                <a:ea typeface="Playfair Display"/>
                <a:cs typeface="Playfair Display"/>
                <a:sym typeface="Playfair Display"/>
              </a:rPr>
              <a:t> for the workforce. Schools report 99% of their students find work in their field or transfer to a four-year program. Many programs require less than two years to graduate. </a:t>
            </a:r>
            <a:endParaRPr>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1242150" y="445025"/>
            <a:ext cx="2758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Community College</a:t>
            </a:r>
            <a:endParaRPr/>
          </a:p>
        </p:txBody>
      </p:sp>
      <p:sp>
        <p:nvSpPr>
          <p:cNvPr id="94" name="Google Shape;94;p18"/>
          <p:cNvSpPr txBox="1"/>
          <p:nvPr>
            <p:ph idx="1" type="body"/>
          </p:nvPr>
        </p:nvSpPr>
        <p:spPr>
          <a:xfrm>
            <a:off x="311700" y="1017725"/>
            <a:ext cx="4619700" cy="40056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Community colleges are also known as “junior colleges” or “two-year colleges”. Instead of earning a bachelor’s degree after four years, students at community college can earn an associates degree in just two years. </a:t>
            </a:r>
            <a:endParaRPr/>
          </a:p>
          <a:p>
            <a:pPr indent="-325755" lvl="0" marL="457200" rtl="0" algn="l">
              <a:spcBef>
                <a:spcPts val="0"/>
              </a:spcBef>
              <a:spcAft>
                <a:spcPts val="0"/>
              </a:spcAft>
              <a:buSzPct val="100000"/>
              <a:buChar char="●"/>
            </a:pPr>
            <a:r>
              <a:rPr lang="en"/>
              <a:t>Community college takes half the time to earn a diploma is </a:t>
            </a:r>
            <a:r>
              <a:rPr lang="en"/>
              <a:t>because</a:t>
            </a:r>
            <a:r>
              <a:rPr lang="en"/>
              <a:t> it usually only offer the general education requirements taken by all college students. </a:t>
            </a:r>
            <a:endParaRPr/>
          </a:p>
          <a:p>
            <a:pPr indent="-325755" lvl="0" marL="457200" rtl="0" algn="l">
              <a:spcBef>
                <a:spcPts val="0"/>
              </a:spcBef>
              <a:spcAft>
                <a:spcPts val="0"/>
              </a:spcAft>
              <a:buSzPct val="100000"/>
              <a:buChar char="●"/>
            </a:pPr>
            <a:r>
              <a:rPr lang="en"/>
              <a:t>After taking classes at a community college students have the option to proceed to a college or university to pursue a bachelor’s degree. </a:t>
            </a:r>
            <a:endParaRPr/>
          </a:p>
          <a:p>
            <a:pPr indent="-304165" lvl="1" marL="914400" rtl="0" algn="l">
              <a:spcBef>
                <a:spcPts val="0"/>
              </a:spcBef>
              <a:spcAft>
                <a:spcPts val="0"/>
              </a:spcAft>
              <a:buSzPct val="100000"/>
              <a:buChar char="○"/>
            </a:pPr>
            <a:r>
              <a:rPr lang="en"/>
              <a:t>If you think you don’t need one and have intentions to enter the workforce after attending community college you may use your associates degree and enter the workforce. </a:t>
            </a:r>
            <a:endParaRPr/>
          </a:p>
        </p:txBody>
      </p:sp>
      <p:pic>
        <p:nvPicPr>
          <p:cNvPr id="95" name="Google Shape;95;p18"/>
          <p:cNvPicPr preferRelativeResize="0"/>
          <p:nvPr/>
        </p:nvPicPr>
        <p:blipFill>
          <a:blip r:embed="rId3">
            <a:alphaModFix/>
          </a:blip>
          <a:stretch>
            <a:fillRect/>
          </a:stretch>
        </p:blipFill>
        <p:spPr>
          <a:xfrm>
            <a:off x="4970961" y="-28300"/>
            <a:ext cx="4173029"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2488650" y="427850"/>
            <a:ext cx="41667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Colleges &amp; </a:t>
            </a:r>
            <a:r>
              <a:rPr lang="en"/>
              <a:t>Universities</a:t>
            </a:r>
            <a:r>
              <a:rPr lang="en"/>
              <a:t> </a:t>
            </a:r>
            <a:endParaRPr/>
          </a:p>
        </p:txBody>
      </p:sp>
      <p:sp>
        <p:nvSpPr>
          <p:cNvPr id="101" name="Google Shape;101;p1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This is the most popular choice for post-secondary education! </a:t>
            </a:r>
            <a:endParaRPr/>
          </a:p>
          <a:p>
            <a:pPr indent="-342900" lvl="0" marL="457200" rtl="0" algn="l">
              <a:spcBef>
                <a:spcPts val="0"/>
              </a:spcBef>
              <a:spcAft>
                <a:spcPts val="0"/>
              </a:spcAft>
              <a:buSzPts val="1800"/>
              <a:buChar char="●"/>
            </a:pPr>
            <a:r>
              <a:rPr lang="en"/>
              <a:t>College and universities also provide post-graduate degrees.</a:t>
            </a:r>
            <a:endParaRPr/>
          </a:p>
          <a:p>
            <a:pPr indent="-317500" lvl="1" marL="914400" rtl="0" algn="l">
              <a:spcBef>
                <a:spcPts val="0"/>
              </a:spcBef>
              <a:spcAft>
                <a:spcPts val="0"/>
              </a:spcAft>
              <a:buSzPts val="1400"/>
              <a:buChar char="○"/>
            </a:pPr>
            <a:r>
              <a:rPr lang="en"/>
              <a:t>Master’s Degrees</a:t>
            </a:r>
            <a:endParaRPr/>
          </a:p>
          <a:p>
            <a:pPr indent="-317500" lvl="1" marL="914400" rtl="0" algn="l">
              <a:spcBef>
                <a:spcPts val="0"/>
              </a:spcBef>
              <a:spcAft>
                <a:spcPts val="0"/>
              </a:spcAft>
              <a:buSzPts val="1400"/>
              <a:buChar char="○"/>
            </a:pPr>
            <a:r>
              <a:rPr lang="en"/>
              <a:t>Specialists Degrees</a:t>
            </a:r>
            <a:endParaRPr/>
          </a:p>
          <a:p>
            <a:pPr indent="-317500" lvl="1" marL="914400" rtl="0" algn="l">
              <a:spcBef>
                <a:spcPts val="0"/>
              </a:spcBef>
              <a:spcAft>
                <a:spcPts val="0"/>
              </a:spcAft>
              <a:buSzPts val="1400"/>
              <a:buChar char="○"/>
            </a:pPr>
            <a:r>
              <a:rPr lang="en"/>
              <a:t>Doctoral Degrees</a:t>
            </a:r>
            <a:endParaRPr/>
          </a:p>
          <a:p>
            <a:pPr indent="-317500" lvl="1" marL="914400" rtl="0" algn="l">
              <a:spcBef>
                <a:spcPts val="0"/>
              </a:spcBef>
              <a:spcAft>
                <a:spcPts val="0"/>
              </a:spcAft>
              <a:buSzPts val="1400"/>
              <a:buChar char="○"/>
            </a:pPr>
            <a:r>
              <a:rPr lang="en"/>
              <a:t>Ex). graduate school, law school, medical school, dental school, and business school.</a:t>
            </a:r>
            <a:endParaRPr/>
          </a:p>
          <a:p>
            <a:pPr indent="-342900" lvl="0" marL="457200" rtl="0" algn="l">
              <a:spcBef>
                <a:spcPts val="0"/>
              </a:spcBef>
              <a:spcAft>
                <a:spcPts val="0"/>
              </a:spcAft>
              <a:buSzPts val="1800"/>
              <a:buChar char="●"/>
            </a:pPr>
            <a:r>
              <a:rPr lang="en"/>
              <a:t>Another thing to consider when exploring different colleges and universities is whether they are public or private institutions. </a:t>
            </a:r>
            <a:endParaRPr/>
          </a:p>
          <a:p>
            <a:pPr indent="-317500" lvl="1" marL="914400" rtl="0" algn="l">
              <a:spcBef>
                <a:spcPts val="0"/>
              </a:spcBef>
              <a:spcAft>
                <a:spcPts val="0"/>
              </a:spcAft>
              <a:buSzPts val="1400"/>
              <a:buChar char="○"/>
            </a:pPr>
            <a:r>
              <a:rPr lang="en"/>
              <a:t>Public institutions are state funded</a:t>
            </a:r>
            <a:endParaRPr/>
          </a:p>
          <a:p>
            <a:pPr indent="-317500" lvl="1" marL="914400" rtl="0" algn="l">
              <a:spcBef>
                <a:spcPts val="0"/>
              </a:spcBef>
              <a:spcAft>
                <a:spcPts val="0"/>
              </a:spcAft>
              <a:buSzPts val="1400"/>
              <a:buChar char="○"/>
            </a:pPr>
            <a:r>
              <a:rPr lang="en"/>
              <a:t>Private institutions are donor funded or not for profit institutions</a:t>
            </a:r>
            <a:endParaRPr/>
          </a:p>
          <a:p>
            <a:pPr indent="-342900" lvl="0" marL="457200" rtl="0" algn="l">
              <a:spcBef>
                <a:spcPts val="0"/>
              </a:spcBef>
              <a:spcAft>
                <a:spcPts val="0"/>
              </a:spcAft>
              <a:buSzPts val="1800"/>
              <a:buChar char="●"/>
            </a:pPr>
            <a:r>
              <a:rPr lang="en"/>
              <a:t>The difference between attending a college and a university. </a:t>
            </a:r>
            <a:endParaRPr/>
          </a:p>
          <a:p>
            <a:pPr indent="-317500" lvl="1" marL="914400" rtl="0" algn="l">
              <a:spcBef>
                <a:spcPts val="0"/>
              </a:spcBef>
              <a:spcAft>
                <a:spcPts val="0"/>
              </a:spcAft>
              <a:buSzPts val="1400"/>
              <a:buChar char="○"/>
            </a:pPr>
            <a:r>
              <a:rPr lang="en"/>
              <a:t>Four year colleges class sizes tend to be smaller than those of a university, which provides students with more personal attention and better access. Many times at universities graduate students are teaching classes rather than professors.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1453050" y="433575"/>
            <a:ext cx="62379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7 Tips for preparing for p</a:t>
            </a:r>
            <a:r>
              <a:rPr lang="en"/>
              <a:t>ost-secondary</a:t>
            </a:r>
            <a:r>
              <a:rPr lang="en"/>
              <a:t> </a:t>
            </a:r>
            <a:r>
              <a:rPr lang="en"/>
              <a:t>success</a:t>
            </a:r>
            <a:endParaRPr/>
          </a:p>
        </p:txBody>
      </p:sp>
      <p:sp>
        <p:nvSpPr>
          <p:cNvPr id="107" name="Google Shape;107;p20"/>
          <p:cNvSpPr txBox="1"/>
          <p:nvPr>
            <p:ph idx="1" type="body"/>
          </p:nvPr>
        </p:nvSpPr>
        <p:spPr>
          <a:xfrm>
            <a:off x="311700" y="1234075"/>
            <a:ext cx="8520600" cy="3701400"/>
          </a:xfrm>
          <a:prstGeom prst="rect">
            <a:avLst/>
          </a:prstGeom>
        </p:spPr>
        <p:txBody>
          <a:bodyPr anchorCtr="0" anchor="t" bIns="91425" lIns="91425" spcFirstLastPara="1" rIns="91425" wrap="square" tIns="91425">
            <a:normAutofit fontScale="70000" lnSpcReduction="20000"/>
          </a:bodyPr>
          <a:lstStyle/>
          <a:p>
            <a:pPr indent="-308610" lvl="0" marL="457200" rtl="0" algn="l">
              <a:spcBef>
                <a:spcPts val="0"/>
              </a:spcBef>
              <a:spcAft>
                <a:spcPts val="0"/>
              </a:spcAft>
              <a:buSzPct val="100000"/>
              <a:buAutoNum type="arabicPeriod"/>
            </a:pPr>
            <a:r>
              <a:rPr lang="en"/>
              <a:t>Take your time when deciding what you want to do and where you want to end up.</a:t>
            </a:r>
            <a:endParaRPr/>
          </a:p>
          <a:p>
            <a:pPr indent="-290830" lvl="1" marL="914400" rtl="0" algn="l">
              <a:spcBef>
                <a:spcPts val="0"/>
              </a:spcBef>
              <a:spcAft>
                <a:spcPts val="0"/>
              </a:spcAft>
              <a:buSzPct val="100000"/>
              <a:buAutoNum type="alphaLcPeriod"/>
            </a:pPr>
            <a:r>
              <a:rPr lang="en"/>
              <a:t>This is an important tip as you want to be happy with whatever decision you make, and don’t let others try and make this decision for you.</a:t>
            </a:r>
            <a:endParaRPr/>
          </a:p>
          <a:p>
            <a:pPr indent="-308610" lvl="0" marL="457200" rtl="0" algn="l">
              <a:spcBef>
                <a:spcPts val="0"/>
              </a:spcBef>
              <a:spcAft>
                <a:spcPts val="0"/>
              </a:spcAft>
              <a:buSzPct val="100000"/>
              <a:buAutoNum type="arabicPeriod"/>
            </a:pPr>
            <a:r>
              <a:rPr lang="en"/>
              <a:t>Continue to challenge yourself!</a:t>
            </a:r>
            <a:endParaRPr/>
          </a:p>
          <a:p>
            <a:pPr indent="-290830" lvl="1" marL="914400" rtl="0" algn="l">
              <a:spcBef>
                <a:spcPts val="0"/>
              </a:spcBef>
              <a:spcAft>
                <a:spcPts val="0"/>
              </a:spcAft>
              <a:buSzPct val="100000"/>
              <a:buAutoNum type="alphaLcPeriod"/>
            </a:pPr>
            <a:r>
              <a:rPr lang="en"/>
              <a:t>Many times high school students will take easier coursework senior year of high school. Continue to challenge yourself as many of the advanced classes you’re taking will have a similar layout in </a:t>
            </a:r>
            <a:r>
              <a:rPr lang="en"/>
              <a:t>college.</a:t>
            </a:r>
            <a:endParaRPr/>
          </a:p>
          <a:p>
            <a:pPr indent="-308610" lvl="0" marL="457200" rtl="0" algn="l">
              <a:spcBef>
                <a:spcPts val="0"/>
              </a:spcBef>
              <a:spcAft>
                <a:spcPts val="0"/>
              </a:spcAft>
              <a:buSzPct val="100000"/>
              <a:buAutoNum type="arabicPeriod"/>
            </a:pPr>
            <a:r>
              <a:rPr lang="en"/>
              <a:t>Organize and balance your time!</a:t>
            </a:r>
            <a:endParaRPr/>
          </a:p>
          <a:p>
            <a:pPr indent="-290830" lvl="1" marL="914400" rtl="0" algn="l">
              <a:spcBef>
                <a:spcPts val="0"/>
              </a:spcBef>
              <a:spcAft>
                <a:spcPts val="0"/>
              </a:spcAft>
              <a:buSzPct val="100000"/>
              <a:buAutoNum type="alphaLcPeriod"/>
            </a:pPr>
            <a:r>
              <a:rPr lang="en"/>
              <a:t>Keeping a planner is the best thing any student can do to stay on top of the commitments that they have. With the balance of school and personal life, you have to remember to take time for yourself as well.</a:t>
            </a:r>
            <a:endParaRPr/>
          </a:p>
          <a:p>
            <a:pPr indent="-308610" lvl="0" marL="457200" rtl="0" algn="l">
              <a:spcBef>
                <a:spcPts val="0"/>
              </a:spcBef>
              <a:spcAft>
                <a:spcPts val="0"/>
              </a:spcAft>
              <a:buSzPct val="100000"/>
              <a:buAutoNum type="arabicPeriod"/>
            </a:pPr>
            <a:r>
              <a:rPr lang="en"/>
              <a:t>Perfect your note taking skills.</a:t>
            </a:r>
            <a:endParaRPr/>
          </a:p>
          <a:p>
            <a:pPr indent="-290830" lvl="1" marL="914400" rtl="0" algn="l">
              <a:spcBef>
                <a:spcPts val="0"/>
              </a:spcBef>
              <a:spcAft>
                <a:spcPts val="0"/>
              </a:spcAft>
              <a:buSzPct val="100000"/>
              <a:buAutoNum type="alphaLcPeriod"/>
            </a:pPr>
            <a:r>
              <a:rPr lang="en"/>
              <a:t>In most cases when students get to college the world of handouts or note taking guides leave. Do some research on the different ways to take notes and find what works best for you. </a:t>
            </a:r>
            <a:endParaRPr/>
          </a:p>
          <a:p>
            <a:pPr indent="-308610" lvl="0" marL="457200" rtl="0" algn="l">
              <a:spcBef>
                <a:spcPts val="0"/>
              </a:spcBef>
              <a:spcAft>
                <a:spcPts val="0"/>
              </a:spcAft>
              <a:buSzPct val="100000"/>
              <a:buAutoNum type="arabicPeriod"/>
            </a:pPr>
            <a:r>
              <a:rPr lang="en"/>
              <a:t>Find good reading and study habits</a:t>
            </a:r>
            <a:endParaRPr/>
          </a:p>
          <a:p>
            <a:pPr indent="-290830" lvl="1" marL="914400" rtl="0" algn="l">
              <a:spcBef>
                <a:spcPts val="0"/>
              </a:spcBef>
              <a:spcAft>
                <a:spcPts val="0"/>
              </a:spcAft>
              <a:buSzPct val="100000"/>
              <a:buAutoNum type="alphaLcPeriod"/>
            </a:pPr>
            <a:r>
              <a:rPr lang="en"/>
              <a:t>Instructors assign a lot of reading material throughout the semester. Finding the perfect balance of reading is important now to train your brain on what is expected in college. Students should spend about 30 minutes a day reading. </a:t>
            </a:r>
            <a:endParaRPr/>
          </a:p>
          <a:p>
            <a:pPr indent="-308610" lvl="0" marL="457200" rtl="0" algn="l">
              <a:spcBef>
                <a:spcPts val="0"/>
              </a:spcBef>
              <a:spcAft>
                <a:spcPts val="0"/>
              </a:spcAft>
              <a:buSzPct val="100000"/>
              <a:buAutoNum type="arabicPeriod"/>
            </a:pPr>
            <a:r>
              <a:rPr lang="en"/>
              <a:t>Figure out what your bad habits are and break them.</a:t>
            </a:r>
            <a:endParaRPr/>
          </a:p>
          <a:p>
            <a:pPr indent="-290830" lvl="1" marL="914400" rtl="0" algn="l">
              <a:spcBef>
                <a:spcPts val="0"/>
              </a:spcBef>
              <a:spcAft>
                <a:spcPts val="0"/>
              </a:spcAft>
              <a:buSzPct val="100000"/>
              <a:buAutoNum type="alphaLcPeriod"/>
            </a:pPr>
            <a:r>
              <a:rPr lang="en"/>
              <a:t>In high school students get habits of not reading text and have to do quick searches online for material. This will not be the best solution as many times professors will ask for specific quotes or page numbers about different instances that are quoted in the text. Reading is important and if you have a bad habit of not reading thoroughly, it’s time to train yourself to break that habit now!</a:t>
            </a:r>
            <a:endParaRPr/>
          </a:p>
          <a:p>
            <a:pPr indent="-308610" lvl="0" marL="457200" rtl="0" algn="l">
              <a:spcBef>
                <a:spcPts val="0"/>
              </a:spcBef>
              <a:spcAft>
                <a:spcPts val="0"/>
              </a:spcAft>
              <a:buSzPct val="100000"/>
              <a:buAutoNum type="arabicPeriod"/>
            </a:pPr>
            <a:r>
              <a:rPr lang="en"/>
              <a:t>Practice discipline</a:t>
            </a:r>
            <a:endParaRPr/>
          </a:p>
          <a:p>
            <a:pPr indent="-290830" lvl="1" marL="914400" rtl="0" algn="l">
              <a:spcBef>
                <a:spcPts val="0"/>
              </a:spcBef>
              <a:spcAft>
                <a:spcPts val="0"/>
              </a:spcAft>
              <a:buSzPct val="100000"/>
              <a:buAutoNum type="alphaLcPeriod"/>
            </a:pPr>
            <a:r>
              <a:rPr lang="en"/>
              <a:t>Get into the mindset of not putting things off, this could be completing assignments, scheduling meetings, or checking emails. Another aspect of practicing discipline is holding yourself accountable for completed tasks.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Credits</a:t>
            </a:r>
            <a:endParaRPr/>
          </a:p>
        </p:txBody>
      </p:sp>
      <p:sp>
        <p:nvSpPr>
          <p:cNvPr id="113" name="Google Shape;113;p21"/>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lang="en" u="sng">
                <a:solidFill>
                  <a:schemeClr val="hlink"/>
                </a:solidFill>
                <a:hlinkClick r:id="rId3"/>
              </a:rPr>
              <a:t>https://tophat.com/glossary/p/postsecondary-education/#:~:text=Postsecondary%20Education%2C%20also%20known%20as,as%20trade%20and%20vocational%20schools</a:t>
            </a:r>
            <a:r>
              <a:rPr lang="en"/>
              <a:t>.</a:t>
            </a:r>
            <a:endParaRPr/>
          </a:p>
          <a:p>
            <a:pPr indent="0" lvl="0" marL="0" rtl="0" algn="l">
              <a:spcBef>
                <a:spcPts val="1200"/>
              </a:spcBef>
              <a:spcAft>
                <a:spcPts val="0"/>
              </a:spcAft>
              <a:buNone/>
            </a:pPr>
            <a:r>
              <a:rPr lang="en" u="sng">
                <a:solidFill>
                  <a:schemeClr val="hlink"/>
                </a:solidFill>
                <a:hlinkClick r:id="rId4"/>
              </a:rPr>
              <a:t>https://www.census.gov/newsroom/press-releases/2020/educational-attainment.html</a:t>
            </a:r>
            <a:endParaRPr/>
          </a:p>
          <a:p>
            <a:pPr indent="0" lvl="0" marL="0" rtl="0" algn="l">
              <a:spcBef>
                <a:spcPts val="1200"/>
              </a:spcBef>
              <a:spcAft>
                <a:spcPts val="0"/>
              </a:spcAft>
              <a:buNone/>
            </a:pPr>
            <a:r>
              <a:rPr lang="en" u="sng">
                <a:solidFill>
                  <a:schemeClr val="hlink"/>
                </a:solidFill>
                <a:hlinkClick r:id="rId5"/>
              </a:rPr>
              <a:t>https://www.calvin.k12.ok.us/213674_3</a:t>
            </a:r>
            <a:endParaRPr/>
          </a:p>
          <a:p>
            <a:pPr indent="0" lvl="0" marL="0" rtl="0" algn="l">
              <a:spcBef>
                <a:spcPts val="1200"/>
              </a:spcBef>
              <a:spcAft>
                <a:spcPts val="0"/>
              </a:spcAft>
              <a:buNone/>
            </a:pPr>
            <a:r>
              <a:rPr lang="en" u="sng">
                <a:solidFill>
                  <a:schemeClr val="hlink"/>
                </a:solidFill>
                <a:hlinkClick r:id="rId6"/>
              </a:rPr>
              <a:t>https://www.througheducation.com/everything-you-need-to-know-about-getting-a-post-secondary-education/</a:t>
            </a:r>
            <a:endParaRPr/>
          </a:p>
          <a:p>
            <a:pPr indent="0" lvl="0" marL="0" rtl="0" algn="l">
              <a:spcBef>
                <a:spcPts val="1200"/>
              </a:spcBef>
              <a:spcAft>
                <a:spcPts val="0"/>
              </a:spcAft>
              <a:buNone/>
            </a:pPr>
            <a:r>
              <a:rPr lang="en" u="sng">
                <a:solidFill>
                  <a:schemeClr val="hlink"/>
                </a:solidFill>
                <a:hlinkClick r:id="rId7"/>
              </a:rPr>
              <a:t>https://cte.careertech.org/sites/default/files/Georgia_CTE_Factsheet_2017.pdf</a:t>
            </a:r>
            <a:endParaRPr/>
          </a:p>
          <a:p>
            <a:pPr indent="0" lvl="0" marL="0" rtl="0" algn="l">
              <a:spcBef>
                <a:spcPts val="1200"/>
              </a:spcBef>
              <a:spcAft>
                <a:spcPts val="0"/>
              </a:spcAft>
              <a:buNone/>
            </a:pPr>
            <a:r>
              <a:rPr lang="en" u="sng">
                <a:solidFill>
                  <a:schemeClr val="hlink"/>
                </a:solidFill>
                <a:hlinkClick r:id="rId8"/>
              </a:rPr>
              <a:t>https://baycollege.mycareerfocus.org/community-college-advantage-infographic/</a:t>
            </a:r>
            <a:endParaRPr/>
          </a:p>
          <a:p>
            <a:pPr indent="0" lvl="0" marL="0" rtl="0" algn="l">
              <a:spcBef>
                <a:spcPts val="1200"/>
              </a:spcBef>
              <a:spcAft>
                <a:spcPts val="0"/>
              </a:spcAft>
              <a:buNone/>
            </a:pPr>
            <a:r>
              <a:rPr lang="en" u="sng">
                <a:solidFill>
                  <a:schemeClr val="hlink"/>
                </a:solidFill>
                <a:hlinkClick r:id="rId9"/>
              </a:rPr>
              <a:t>https://www.ontariovirtualschool.ca/thinking-ahead-10-ways-to-prepare-for-post-secondary-today/</a:t>
            </a:r>
            <a:endParaRPr/>
          </a:p>
          <a:p>
            <a:pPr indent="0" lvl="0" marL="0" rtl="0" algn="l">
              <a:spcBef>
                <a:spcPts val="1200"/>
              </a:spcBef>
              <a:spcAft>
                <a:spcPts val="0"/>
              </a:spcAft>
              <a:buNone/>
            </a:pPr>
            <a:r>
              <a:rPr lang="en" u="sng">
                <a:solidFill>
                  <a:schemeClr val="hlink"/>
                </a:solidFill>
                <a:hlinkClick r:id="rId10"/>
              </a:rPr>
              <a:t>https://www.ereferencedesk.com/education/types-of-schools/</a:t>
            </a:r>
            <a:r>
              <a:rPr lang="en"/>
              <a:t> </a:t>
            </a:r>
            <a:endParaRPr/>
          </a:p>
          <a:p>
            <a:pPr indent="0" lvl="0" marL="0" rtl="0" algn="l">
              <a:spcBef>
                <a:spcPts val="1200"/>
              </a:spcBef>
              <a:spcAft>
                <a:spcPts val="0"/>
              </a:spcAft>
              <a:buNone/>
            </a:pPr>
            <a:r>
              <a:rPr lang="en" u="sng">
                <a:solidFill>
                  <a:schemeClr val="hlink"/>
                </a:solidFill>
                <a:hlinkClick r:id="rId11"/>
              </a:rPr>
              <a:t>https://www.accreditedschoolsonline.org/vocational-trade-school/georgia/</a:t>
            </a:r>
            <a:endParaRPr/>
          </a:p>
          <a:p>
            <a:pPr indent="0" lvl="0" marL="0" rtl="0" algn="l">
              <a:spcBef>
                <a:spcPts val="1200"/>
              </a:spcBef>
              <a:spcAft>
                <a:spcPts val="1200"/>
              </a:spcAft>
              <a:buNone/>
            </a:pPr>
            <a:r>
              <a:rPr lang="en" u="sng">
                <a:solidFill>
                  <a:schemeClr val="hlink"/>
                </a:solidFill>
                <a:hlinkClick r:id="rId12"/>
              </a:rPr>
              <a:t>http://www.goodchoicesgoodlife.org/choices-for-young-people/the-benefits-of-higher-education/#:~:text=For%20such%20people%2C%20post%2Dsecondary,people%20to%20seek%20higher%20education</a:t>
            </a:r>
            <a:r>
              <a:rPr lang="en"/>
              <a: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