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65" r:id="rId3"/>
    <p:sldId id="266" r:id="rId4"/>
    <p:sldId id="271" r:id="rId5"/>
    <p:sldId id="267" r:id="rId6"/>
    <p:sldId id="268" r:id="rId7"/>
    <p:sldId id="262" r:id="rId8"/>
    <p:sldId id="27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752F5-5EDF-4271-8130-966FC6AACE66}" v="78" dt="2022-03-02T21:03:43.453"/>
    <p1510:client id="{30961C04-A807-4D4A-B2D3-786CA34C3AD9}" v="2" dt="2022-03-02T17:35:12.677"/>
    <p1510:client id="{3CF5D911-090C-4739-BD4A-8191079852B9}" v="1" dt="2022-03-02T17:34:38.522"/>
    <p1510:client id="{57FE657A-97AC-41E1-B676-69B3282919BA}" v="1173" dt="2022-03-02T20:27:54.015"/>
    <p1510:client id="{6D281A8F-AD35-450B-9E64-E46F1DEA1839}" v="51" dt="2022-03-02T16:32:01.078"/>
    <p1510:client id="{8EC4D226-DB03-4E8E-A77C-03601E60E07E}" v="80" dt="2022-03-01T23:38:15.478"/>
    <p1510:client id="{B2D5A765-092B-4C89-B84F-B71962CC82C0}" v="628" dt="2022-03-02T02:59:47.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3760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136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284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20906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33724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3624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0065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2418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0476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967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4502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5331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369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231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5812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4362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9036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052531379"/>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ews.mongabay.com/2015/0522-sekar-close-high-seas-fishing.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rhscience.wordpress.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mattkieffer/411734523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floridakeys.noaa.gov/corals/coralreef.html" TargetMode="External"/><Relationship Id="rId3" Type="http://schemas.openxmlformats.org/officeDocument/2006/relationships/hyperlink" Target="https://savethereef.org/about-reef-save-sunscreen.html" TargetMode="External"/><Relationship Id="rId7" Type="http://schemas.openxmlformats.org/officeDocument/2006/relationships/hyperlink" Target="https://www.nps.gov/subjects/oceans/coral-reefs.htm#:~:text=Stressors%20to%20coral%20reefs%20are%3A%201%20Rising%20water,harm%20corals%20by%20breaking%20or%20scarring%20them.%20" TargetMode="External"/><Relationship Id="rId2" Type="http://schemas.openxmlformats.org/officeDocument/2006/relationships/hyperlink" Target="https://www.epa.gov/coral-reefs/threats-coral-reefs" TargetMode="External"/><Relationship Id="rId1" Type="http://schemas.openxmlformats.org/officeDocument/2006/relationships/slideLayout" Target="../slideLayouts/slideLayout2.xml"/><Relationship Id="rId6" Type="http://schemas.openxmlformats.org/officeDocument/2006/relationships/hyperlink" Target="https://oceanservice.noaa.gov/facts/coralreef-climate.html" TargetMode="External"/><Relationship Id="rId5" Type="http://schemas.openxmlformats.org/officeDocument/2006/relationships/hyperlink" Target="https://bio.libretexts.org/Courses/Diablo_Valley_College/A_Student's_Guide_to_Tropical_Marine_Biology/03%3A_Environmental_Threats/03.8%3A_Destructive_fishing_methods" TargetMode="External"/><Relationship Id="rId10" Type="http://schemas.openxmlformats.org/officeDocument/2006/relationships/hyperlink" Target="https://www.treehugger.com/creative-techniques-being-used-keep-coral-reefs-alive-4868013" TargetMode="External"/><Relationship Id="rId4" Type="http://schemas.openxmlformats.org/officeDocument/2006/relationships/hyperlink" Target="https://www.icriforum.org/about-coral-reefs/status-of-and-threat-to-coral-reefs/" TargetMode="External"/><Relationship Id="rId9" Type="http://schemas.openxmlformats.org/officeDocument/2006/relationships/hyperlink" Target="https://tropicalmarinebio.pressbooks.com/chapter/how-technology-is-saving-the-wor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Coral reef underwater">
            <a:extLst>
              <a:ext uri="{FF2B5EF4-FFF2-40B4-BE49-F238E27FC236}">
                <a16:creationId xmlns:a16="http://schemas.microsoft.com/office/drawing/2014/main" id="{327C93A5-20BC-41E2-AA01-59176BCEFEAD}"/>
              </a:ext>
            </a:extLst>
          </p:cNvPr>
          <p:cNvPicPr>
            <a:picLocks noChangeAspect="1"/>
          </p:cNvPicPr>
          <p:nvPr/>
        </p:nvPicPr>
        <p:blipFill rotWithShape="1">
          <a:blip r:embed="rId2">
            <a:alphaModFix amt="40000"/>
          </a:blip>
          <a:srcRect l="2532" t="23391" r="6559"/>
          <a:stretch/>
        </p:blipFill>
        <p:spPr>
          <a:xfrm>
            <a:off x="-3609" y="-270"/>
            <a:ext cx="12191980" cy="6857990"/>
          </a:xfrm>
          <a:prstGeom prst="rect">
            <a:avLst/>
          </a:prstGeom>
        </p:spPr>
      </p:pic>
      <p:sp>
        <p:nvSpPr>
          <p:cNvPr id="2" name="Title 1"/>
          <p:cNvSpPr>
            <a:spLocks noGrp="1"/>
          </p:cNvSpPr>
          <p:nvPr>
            <p:ph type="ctrTitle"/>
          </p:nvPr>
        </p:nvSpPr>
        <p:spPr>
          <a:xfrm>
            <a:off x="1154955" y="1447800"/>
            <a:ext cx="8825658" cy="3329581"/>
          </a:xfrm>
        </p:spPr>
        <p:txBody>
          <a:bodyPr>
            <a:normAutofit/>
          </a:bodyPr>
          <a:lstStyle/>
          <a:p>
            <a:r>
              <a:rPr lang="en-US">
                <a:solidFill>
                  <a:schemeClr val="tx1"/>
                </a:solidFill>
              </a:rPr>
              <a:t>Protecting Coral Reefs</a:t>
            </a:r>
          </a:p>
        </p:txBody>
      </p:sp>
      <p:sp>
        <p:nvSpPr>
          <p:cNvPr id="3" name="Subtitle 2"/>
          <p:cNvSpPr>
            <a:spLocks noGrp="1"/>
          </p:cNvSpPr>
          <p:nvPr>
            <p:ph type="subTitle" idx="1"/>
          </p:nvPr>
        </p:nvSpPr>
        <p:spPr>
          <a:xfrm>
            <a:off x="1154955" y="4777380"/>
            <a:ext cx="8825658" cy="861420"/>
          </a:xfrm>
        </p:spPr>
        <p:txBody>
          <a:bodyPr>
            <a:normAutofit/>
          </a:bodyPr>
          <a:lstStyle/>
          <a:p>
            <a:r>
              <a:rPr lang="en-US">
                <a:solidFill>
                  <a:schemeClr val="tx1"/>
                </a:solidFill>
              </a:rPr>
              <a:t>By Florida Duval Diplomats</a:t>
            </a:r>
          </a:p>
        </p:txBody>
      </p:sp>
      <p:sp>
        <p:nvSpPr>
          <p:cNvPr id="25" name="Rectangle 2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E2E6-875A-4A29-AB67-0BB39287D933}"/>
              </a:ext>
            </a:extLst>
          </p:cNvPr>
          <p:cNvSpPr>
            <a:spLocks noGrp="1"/>
          </p:cNvSpPr>
          <p:nvPr>
            <p:ph type="title"/>
          </p:nvPr>
        </p:nvSpPr>
        <p:spPr>
          <a:xfrm>
            <a:off x="648930" y="629266"/>
            <a:ext cx="4795482" cy="1641987"/>
          </a:xfrm>
        </p:spPr>
        <p:txBody>
          <a:bodyPr>
            <a:normAutofit/>
          </a:bodyPr>
          <a:lstStyle/>
          <a:p>
            <a:pPr>
              <a:lnSpc>
                <a:spcPct val="90000"/>
              </a:lnSpc>
            </a:pPr>
            <a:r>
              <a:rPr lang="en-US" sz="3600" dirty="0">
                <a:ea typeface="+mj-lt"/>
                <a:cs typeface="+mj-lt"/>
              </a:rPr>
              <a:t>What Are Coral Reefs and Why Do They Matter?</a:t>
            </a:r>
          </a:p>
          <a:p>
            <a:pPr>
              <a:lnSpc>
                <a:spcPct val="90000"/>
              </a:lnSpc>
            </a:pPr>
            <a:endParaRPr lang="en-US" sz="3600"/>
          </a:p>
        </p:txBody>
      </p:sp>
      <p:pic>
        <p:nvPicPr>
          <p:cNvPr id="4" name="Picture 4" descr="Free Images : coral reef, underwater, Hawksbill sea turtle ...">
            <a:extLst>
              <a:ext uri="{FF2B5EF4-FFF2-40B4-BE49-F238E27FC236}">
                <a16:creationId xmlns:a16="http://schemas.microsoft.com/office/drawing/2014/main" id="{1F522ADE-F226-4E6D-A900-406CE7E78D34}"/>
              </a:ext>
            </a:extLst>
          </p:cNvPr>
          <p:cNvPicPr>
            <a:picLocks noChangeAspect="1"/>
          </p:cNvPicPr>
          <p:nvPr/>
        </p:nvPicPr>
        <p:blipFill rotWithShape="1">
          <a:blip r:embed="rId3"/>
          <a:srcRect l="18680" r="16806"/>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D338304-DAC3-4201-BA6D-980C6304AE18}"/>
              </a:ext>
            </a:extLst>
          </p:cNvPr>
          <p:cNvSpPr>
            <a:spLocks noGrp="1"/>
          </p:cNvSpPr>
          <p:nvPr>
            <p:ph idx="1"/>
          </p:nvPr>
        </p:nvSpPr>
        <p:spPr>
          <a:xfrm>
            <a:off x="647701" y="2438401"/>
            <a:ext cx="4797256" cy="3809998"/>
          </a:xfrm>
        </p:spPr>
        <p:txBody>
          <a:bodyPr vert="horz" lIns="91440" tIns="45720" rIns="91440" bIns="45720" rtlCol="0" anchor="t">
            <a:normAutofit/>
          </a:bodyPr>
          <a:lstStyle/>
          <a:p>
            <a:pPr marL="0" indent="0">
              <a:buNone/>
            </a:pPr>
            <a:r>
              <a:rPr lang="en-US" dirty="0"/>
              <a:t>Coral reefs are colossal underwater formations. These are made from the hard limestone exoskeletons of coral polyps.</a:t>
            </a:r>
            <a:r>
              <a:rPr lang="en-US" dirty="0">
                <a:ea typeface="+mj-lt"/>
                <a:cs typeface="+mj-lt"/>
              </a:rPr>
              <a:t>  Coral reefs are some of the most diverse ecosystems in the world. In fact, due to the immense biodiversity in these habitats, coral reefs account for the "support [of] approximately 25 percent of all known marine species"(Florida Keys National Marine Sanctuary).</a:t>
            </a:r>
          </a:p>
        </p:txBody>
      </p:sp>
    </p:spTree>
    <p:extLst>
      <p:ext uri="{BB962C8B-B14F-4D97-AF65-F5344CB8AC3E}">
        <p14:creationId xmlns:p14="http://schemas.microsoft.com/office/powerpoint/2010/main" val="242161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7CC82-21D2-42EF-9B7A-AED32574EBC0}"/>
              </a:ext>
            </a:extLst>
          </p:cNvPr>
          <p:cNvSpPr>
            <a:spLocks noGrp="1"/>
          </p:cNvSpPr>
          <p:nvPr>
            <p:ph type="title"/>
          </p:nvPr>
        </p:nvSpPr>
        <p:spPr>
          <a:xfrm>
            <a:off x="648931" y="629266"/>
            <a:ext cx="4166510" cy="1622321"/>
          </a:xfrm>
        </p:spPr>
        <p:txBody>
          <a:bodyPr>
            <a:normAutofit/>
          </a:bodyPr>
          <a:lstStyle/>
          <a:p>
            <a:r>
              <a:rPr lang="en-US">
                <a:solidFill>
                  <a:srgbClr val="EBEBEB"/>
                </a:solidFill>
              </a:rPr>
              <a:t>Dangers Coral Reefs Face</a:t>
            </a:r>
          </a:p>
        </p:txBody>
      </p:sp>
      <p:sp>
        <p:nvSpPr>
          <p:cNvPr id="1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7" name="Freeform: Shape 1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8" name="Picture 8" descr="A picture containing sport, water sport, swimming, ocean floor&#10;&#10;Description automatically generated">
            <a:extLst>
              <a:ext uri="{FF2B5EF4-FFF2-40B4-BE49-F238E27FC236}">
                <a16:creationId xmlns:a16="http://schemas.microsoft.com/office/drawing/2014/main" id="{09438AA2-18D6-40F8-9331-251F76BADB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3992" y="1610099"/>
            <a:ext cx="5449889" cy="3637799"/>
          </a:xfrm>
          <a:prstGeom prst="rect">
            <a:avLst/>
          </a:prstGeom>
          <a:effectLst/>
        </p:spPr>
      </p:pic>
      <p:sp>
        <p:nvSpPr>
          <p:cNvPr id="19" name="Rectangle 1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9244A68-9B37-4EBA-9E2E-E753C0C7B5D4}"/>
              </a:ext>
            </a:extLst>
          </p:cNvPr>
          <p:cNvSpPr>
            <a:spLocks noGrp="1"/>
          </p:cNvSpPr>
          <p:nvPr>
            <p:ph idx="1"/>
          </p:nvPr>
        </p:nvSpPr>
        <p:spPr>
          <a:xfrm>
            <a:off x="648931" y="2438400"/>
            <a:ext cx="4166509" cy="3785419"/>
          </a:xfrm>
        </p:spPr>
        <p:txBody>
          <a:bodyPr vert="horz" lIns="91440" tIns="45720" rIns="91440" bIns="45720" rtlCol="0">
            <a:normAutofit/>
          </a:bodyPr>
          <a:lstStyle/>
          <a:p>
            <a:r>
              <a:rPr lang="en-US">
                <a:solidFill>
                  <a:srgbClr val="EBEBEB"/>
                </a:solidFill>
              </a:rPr>
              <a:t>Overfishing</a:t>
            </a:r>
          </a:p>
          <a:p>
            <a:pPr>
              <a:buClr>
                <a:srgbClr val="8AD0D6"/>
              </a:buClr>
            </a:pPr>
            <a:r>
              <a:rPr lang="en-US">
                <a:solidFill>
                  <a:srgbClr val="EBEBEB"/>
                </a:solidFill>
              </a:rPr>
              <a:t>Harmful Fishing Methods</a:t>
            </a:r>
          </a:p>
          <a:p>
            <a:pPr>
              <a:buClr>
                <a:srgbClr val="8AD0D6"/>
              </a:buClr>
            </a:pPr>
            <a:r>
              <a:rPr lang="en-US">
                <a:solidFill>
                  <a:srgbClr val="EBEBEB"/>
                </a:solidFill>
              </a:rPr>
              <a:t>Coral Bleaching</a:t>
            </a:r>
          </a:p>
          <a:p>
            <a:pPr>
              <a:buClr>
                <a:srgbClr val="8AD0D6"/>
              </a:buClr>
            </a:pPr>
            <a:r>
              <a:rPr lang="en-US">
                <a:solidFill>
                  <a:srgbClr val="EBEBEB"/>
                </a:solidFill>
              </a:rPr>
              <a:t>Coral Harvesting</a:t>
            </a:r>
          </a:p>
          <a:p>
            <a:pPr>
              <a:buClr>
                <a:srgbClr val="8AD0D6"/>
              </a:buClr>
            </a:pPr>
            <a:r>
              <a:rPr lang="en-US">
                <a:solidFill>
                  <a:srgbClr val="EBEBEB"/>
                </a:solidFill>
              </a:rPr>
              <a:t>Pollution</a:t>
            </a:r>
          </a:p>
          <a:p>
            <a:pPr>
              <a:buClr>
                <a:srgbClr val="8AD0D6"/>
              </a:buClr>
            </a:pPr>
            <a:r>
              <a:rPr lang="en-US">
                <a:solidFill>
                  <a:srgbClr val="EBEBEB"/>
                </a:solidFill>
              </a:rPr>
              <a:t>Ocean Acidification</a:t>
            </a:r>
          </a:p>
          <a:p>
            <a:pPr>
              <a:buClr>
                <a:srgbClr val="8AD0D6"/>
              </a:buClr>
            </a:pPr>
            <a:endParaRPr lang="en-US">
              <a:solidFill>
                <a:srgbClr val="EBEBEB"/>
              </a:solidFill>
            </a:endParaRPr>
          </a:p>
          <a:p>
            <a:pPr>
              <a:buClr>
                <a:srgbClr val="8AD0D6"/>
              </a:buClr>
            </a:pPr>
            <a:endParaRPr lang="en-US">
              <a:solidFill>
                <a:srgbClr val="EBEBEB"/>
              </a:solidFill>
            </a:endParaRPr>
          </a:p>
        </p:txBody>
      </p:sp>
    </p:spTree>
    <p:extLst>
      <p:ext uri="{BB962C8B-B14F-4D97-AF65-F5344CB8AC3E}">
        <p14:creationId xmlns:p14="http://schemas.microsoft.com/office/powerpoint/2010/main" val="215300417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87DD8-4C73-42E1-A081-81FC562BAD65}"/>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Physical Damage</a:t>
            </a:r>
          </a:p>
        </p:txBody>
      </p:sp>
      <p:sp>
        <p:nvSpPr>
          <p:cNvPr id="3" name="Content Placeholder 2">
            <a:extLst>
              <a:ext uri="{FF2B5EF4-FFF2-40B4-BE49-F238E27FC236}">
                <a16:creationId xmlns:a16="http://schemas.microsoft.com/office/drawing/2014/main" id="{9AE46EE2-D41B-4B63-AA4A-6B867D023852}"/>
              </a:ext>
            </a:extLst>
          </p:cNvPr>
          <p:cNvSpPr>
            <a:spLocks noGrp="1"/>
          </p:cNvSpPr>
          <p:nvPr>
            <p:ph idx="1"/>
          </p:nvPr>
        </p:nvSpPr>
        <p:spPr>
          <a:xfrm>
            <a:off x="648930" y="2438400"/>
            <a:ext cx="6188189" cy="3785419"/>
          </a:xfrm>
        </p:spPr>
        <p:txBody>
          <a:bodyPr vert="horz" lIns="91440" tIns="45720" rIns="91440" bIns="45720" rtlCol="0" anchor="t">
            <a:normAutofit/>
          </a:bodyPr>
          <a:lstStyle/>
          <a:p>
            <a:r>
              <a:rPr lang="en-US" dirty="0">
                <a:solidFill>
                  <a:srgbClr val="FFFFFF"/>
                </a:solidFill>
                <a:ea typeface="+mj-lt"/>
                <a:cs typeface="+mj-lt"/>
              </a:rPr>
              <a:t>Physical damage is the largest danger reefs face. Tourism in these beautiful areas brings coastal development, dredging, boat traffic, and recreational misuse. All of these physically disrupt reefs and can cause coral breaking off and dying.</a:t>
            </a:r>
            <a:endParaRPr lang="en-US"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oral reef underwater">
            <a:extLst>
              <a:ext uri="{FF2B5EF4-FFF2-40B4-BE49-F238E27FC236}">
                <a16:creationId xmlns:a16="http://schemas.microsoft.com/office/drawing/2014/main" id="{49CD055F-8688-439C-B1CB-889785DED7AA}"/>
              </a:ext>
            </a:extLst>
          </p:cNvPr>
          <p:cNvPicPr>
            <a:picLocks noChangeAspect="1"/>
          </p:cNvPicPr>
          <p:nvPr/>
        </p:nvPicPr>
        <p:blipFill rotWithShape="1">
          <a:blip r:embed="rId3"/>
          <a:srcRect l="37877" r="13885" b="-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977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972F9-95A7-4D35-95D0-0C285B1A2D22}"/>
              </a:ext>
            </a:extLst>
          </p:cNvPr>
          <p:cNvSpPr>
            <a:spLocks noGrp="1"/>
          </p:cNvSpPr>
          <p:nvPr>
            <p:ph type="title"/>
          </p:nvPr>
        </p:nvSpPr>
        <p:spPr>
          <a:xfrm>
            <a:off x="648931" y="629266"/>
            <a:ext cx="4166510" cy="1622321"/>
          </a:xfrm>
        </p:spPr>
        <p:txBody>
          <a:bodyPr>
            <a:normAutofit/>
          </a:bodyPr>
          <a:lstStyle/>
          <a:p>
            <a:r>
              <a:rPr lang="en-US">
                <a:solidFill>
                  <a:srgbClr val="EBEBEB"/>
                </a:solidFill>
              </a:rPr>
              <a:t>Pollution</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a:extLst>
              <a:ext uri="{FF2B5EF4-FFF2-40B4-BE49-F238E27FC236}">
                <a16:creationId xmlns:a16="http://schemas.microsoft.com/office/drawing/2014/main" id="{43A43FFF-97B4-4BBD-962C-D546AE33C4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3992" y="1664597"/>
            <a:ext cx="5449889" cy="3528803"/>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3F3F763-CE4A-4671-929F-830CB1F46933}"/>
              </a:ext>
            </a:extLst>
          </p:cNvPr>
          <p:cNvSpPr>
            <a:spLocks noGrp="1"/>
          </p:cNvSpPr>
          <p:nvPr>
            <p:ph idx="1"/>
          </p:nvPr>
        </p:nvSpPr>
        <p:spPr>
          <a:xfrm>
            <a:off x="648931" y="2438400"/>
            <a:ext cx="4166509" cy="3785419"/>
          </a:xfrm>
        </p:spPr>
        <p:txBody>
          <a:bodyPr vert="horz" lIns="91440" tIns="45720" rIns="91440" bIns="45720" rtlCol="0" anchor="t">
            <a:normAutofit/>
          </a:bodyPr>
          <a:lstStyle/>
          <a:p>
            <a:pPr>
              <a:lnSpc>
                <a:spcPct val="90000"/>
              </a:lnSpc>
              <a:buFont typeface="'Wingdings 3',Sans-Serif" charset="2"/>
            </a:pPr>
            <a:r>
              <a:rPr lang="en-US" sz="1900" dirty="0">
                <a:solidFill>
                  <a:srgbClr val="EBEBEB"/>
                </a:solidFill>
              </a:rPr>
              <a:t>Plastic is the largest category of ocean pollution with single use plastic bags, utensils, and bottles being so prevalent. But plastics aren't the only pollutants. Something anyone can personally do that would have large impacts on reefs is to use reef safe sunscreen. </a:t>
            </a:r>
            <a:r>
              <a:rPr lang="en-US" sz="1900" dirty="0">
                <a:solidFill>
                  <a:srgbClr val="EBEBEB"/>
                </a:solidFill>
                <a:ea typeface="+mj-lt"/>
                <a:cs typeface="+mj-lt"/>
              </a:rPr>
              <a:t>Oxybenzone and </a:t>
            </a:r>
            <a:r>
              <a:rPr lang="en-US" sz="1900" dirty="0" err="1">
                <a:solidFill>
                  <a:srgbClr val="EBEBEB"/>
                </a:solidFill>
                <a:ea typeface="+mj-lt"/>
                <a:cs typeface="+mj-lt"/>
              </a:rPr>
              <a:t>octinoxate</a:t>
            </a:r>
            <a:r>
              <a:rPr lang="en-US" sz="1900" dirty="0">
                <a:solidFill>
                  <a:srgbClr val="EBEBEB"/>
                </a:solidFill>
                <a:ea typeface="+mj-lt"/>
                <a:cs typeface="+mj-lt"/>
              </a:rPr>
              <a:t> are two very common chemicals found in sunscreens that are extremely toxic to coral and reefs in their entirety.</a:t>
            </a:r>
          </a:p>
          <a:p>
            <a:pPr marL="0" indent="0">
              <a:lnSpc>
                <a:spcPct val="90000"/>
              </a:lnSpc>
              <a:buClr>
                <a:srgbClr val="8AD0D6"/>
              </a:buClr>
              <a:buNone/>
            </a:pPr>
            <a:endParaRPr lang="en-US" sz="1900">
              <a:solidFill>
                <a:srgbClr val="EBEBEB"/>
              </a:solidFill>
              <a:ea typeface="+mj-lt"/>
              <a:cs typeface="+mj-lt"/>
            </a:endParaRPr>
          </a:p>
        </p:txBody>
      </p:sp>
    </p:spTree>
    <p:extLst>
      <p:ext uri="{BB962C8B-B14F-4D97-AF65-F5344CB8AC3E}">
        <p14:creationId xmlns:p14="http://schemas.microsoft.com/office/powerpoint/2010/main" val="11826227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84DC5-890E-4464-A953-DDDD6962DF14}"/>
              </a:ext>
            </a:extLst>
          </p:cNvPr>
          <p:cNvSpPr>
            <a:spLocks noGrp="1"/>
          </p:cNvSpPr>
          <p:nvPr>
            <p:ph type="title"/>
          </p:nvPr>
        </p:nvSpPr>
        <p:spPr>
          <a:xfrm>
            <a:off x="5411931" y="452718"/>
            <a:ext cx="4638903" cy="1400530"/>
          </a:xfrm>
        </p:spPr>
        <p:txBody>
          <a:bodyPr>
            <a:normAutofit/>
          </a:bodyPr>
          <a:lstStyle/>
          <a:p>
            <a:r>
              <a:rPr lang="en-US" dirty="0"/>
              <a:t>Climate Change</a:t>
            </a:r>
            <a:endParaRPr lang="en-US"/>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a:extLst>
              <a:ext uri="{FF2B5EF4-FFF2-40B4-BE49-F238E27FC236}">
                <a16:creationId xmlns:a16="http://schemas.microsoft.com/office/drawing/2014/main" id="{D21F7A4C-F7F4-4EDA-8738-2C74BCB2175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498" r="20115"/>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4" name="Rectangle 1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FEDAF87-752F-49F1-84A2-BDCECB2FDD77}"/>
              </a:ext>
            </a:extLst>
          </p:cNvPr>
          <p:cNvSpPr>
            <a:spLocks noGrp="1"/>
          </p:cNvSpPr>
          <p:nvPr>
            <p:ph idx="1"/>
          </p:nvPr>
        </p:nvSpPr>
        <p:spPr>
          <a:xfrm>
            <a:off x="5410950" y="2052918"/>
            <a:ext cx="4638903" cy="4195481"/>
          </a:xfrm>
        </p:spPr>
        <p:txBody>
          <a:bodyPr vert="horz" lIns="91440" tIns="45720" rIns="91440" bIns="45720" rtlCol="0" anchor="t">
            <a:normAutofit/>
          </a:bodyPr>
          <a:lstStyle/>
          <a:p>
            <a:pPr>
              <a:lnSpc>
                <a:spcPct val="90000"/>
              </a:lnSpc>
            </a:pPr>
            <a:r>
              <a:rPr lang="en-US" sz="1700" dirty="0"/>
              <a:t>The ocean is responsible for absorbing about 25% of all CO2 emissions every year. When the ocean absorbs this much CO2 it changes the acidity. Right now this isn't a big deal because it just slows down coral growth. However in the future if acidity levels continue to rise at this rate it will eventually become toxic for fish to breathe and will kill a large majority of ocean wildlife. As greenhouse gasses and temperatures rise, the algae, the coral feed off of, die. This loss of a major food source causes bleaching.</a:t>
            </a:r>
          </a:p>
        </p:txBody>
      </p:sp>
    </p:spTree>
    <p:extLst>
      <p:ext uri="{BB962C8B-B14F-4D97-AF65-F5344CB8AC3E}">
        <p14:creationId xmlns:p14="http://schemas.microsoft.com/office/powerpoint/2010/main" val="304003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44400-DD52-4249-BA3C-38D722073E25}"/>
              </a:ext>
            </a:extLst>
          </p:cNvPr>
          <p:cNvSpPr>
            <a:spLocks noGrp="1"/>
          </p:cNvSpPr>
          <p:nvPr>
            <p:ph type="title"/>
          </p:nvPr>
        </p:nvSpPr>
        <p:spPr>
          <a:xfrm>
            <a:off x="5411931" y="452718"/>
            <a:ext cx="4638903" cy="1400530"/>
          </a:xfrm>
        </p:spPr>
        <p:txBody>
          <a:bodyPr>
            <a:normAutofit/>
          </a:bodyPr>
          <a:lstStyle/>
          <a:p>
            <a:r>
              <a:rPr lang="en-US" dirty="0"/>
              <a:t>Harmful Fishing Methods</a:t>
            </a:r>
            <a:endParaRPr lang="en-US"/>
          </a:p>
        </p:txBody>
      </p:sp>
      <p:sp>
        <p:nvSpPr>
          <p:cNvPr id="2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3" descr="Fishing Boat Free Stock Photo - Public Domain Pictures">
            <a:extLst>
              <a:ext uri="{FF2B5EF4-FFF2-40B4-BE49-F238E27FC236}">
                <a16:creationId xmlns:a16="http://schemas.microsoft.com/office/drawing/2014/main" id="{39209179-C873-4BAE-B939-4A38DA2C1DA5}"/>
              </a:ext>
            </a:extLst>
          </p:cNvPr>
          <p:cNvPicPr>
            <a:picLocks noChangeAspect="1"/>
          </p:cNvPicPr>
          <p:nvPr/>
        </p:nvPicPr>
        <p:blipFill rotWithShape="1">
          <a:blip r:embed="rId3"/>
          <a:srcRect l="20162" r="2545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8" name="Rectangle 2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Content Placeholder 18">
            <a:extLst>
              <a:ext uri="{FF2B5EF4-FFF2-40B4-BE49-F238E27FC236}">
                <a16:creationId xmlns:a16="http://schemas.microsoft.com/office/drawing/2014/main" id="{ADEB67ED-B876-403E-AB50-652660478758}"/>
              </a:ext>
            </a:extLst>
          </p:cNvPr>
          <p:cNvSpPr>
            <a:spLocks noGrp="1"/>
          </p:cNvSpPr>
          <p:nvPr>
            <p:ph idx="1"/>
          </p:nvPr>
        </p:nvSpPr>
        <p:spPr>
          <a:xfrm>
            <a:off x="5410950" y="2052918"/>
            <a:ext cx="4638903" cy="4195481"/>
          </a:xfrm>
        </p:spPr>
        <p:txBody>
          <a:bodyPr vert="horz" lIns="91440" tIns="45720" rIns="91440" bIns="45720" rtlCol="0" anchor="t">
            <a:normAutofit/>
          </a:bodyPr>
          <a:lstStyle/>
          <a:p>
            <a:pPr marL="0" indent="0">
              <a:buNone/>
            </a:pPr>
            <a:r>
              <a:rPr lang="en-US" dirty="0"/>
              <a:t>Fishing is very important for the economy and to keep fish populations stable. When done incorrectly, it can cause substantial damage.  Trawling is a common method of fishing that is very harmful. </a:t>
            </a:r>
            <a:r>
              <a:rPr lang="en-US" dirty="0">
                <a:ea typeface="+mj-lt"/>
                <a:cs typeface="+mj-lt"/>
              </a:rPr>
              <a:t>Trawlers drag nets across the bottom of the seafloor to catch the marine life that lives on or near it.  Trawling also damages the seafloor, uprooting vulnerable deep-sea corals, seagrass beds, and other habitats.</a:t>
            </a:r>
          </a:p>
        </p:txBody>
      </p:sp>
    </p:spTree>
    <p:extLst>
      <p:ext uri="{BB962C8B-B14F-4D97-AF65-F5344CB8AC3E}">
        <p14:creationId xmlns:p14="http://schemas.microsoft.com/office/powerpoint/2010/main" val="27090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E22B-B22E-457C-8B55-13A8980469CD}"/>
              </a:ext>
            </a:extLst>
          </p:cNvPr>
          <p:cNvSpPr>
            <a:spLocks noGrp="1"/>
          </p:cNvSpPr>
          <p:nvPr>
            <p:ph type="title"/>
          </p:nvPr>
        </p:nvSpPr>
        <p:spPr>
          <a:xfrm>
            <a:off x="648930" y="629266"/>
            <a:ext cx="9252154" cy="1223983"/>
          </a:xfrm>
        </p:spPr>
        <p:txBody>
          <a:bodyPr>
            <a:normAutofit/>
          </a:bodyPr>
          <a:lstStyle/>
          <a:p>
            <a:r>
              <a:rPr lang="en-US" dirty="0"/>
              <a:t>Protections Already in Place</a:t>
            </a:r>
          </a:p>
        </p:txBody>
      </p:sp>
      <p:sp>
        <p:nvSpPr>
          <p:cNvPr id="3" name="Content Placeholder 2">
            <a:extLst>
              <a:ext uri="{FF2B5EF4-FFF2-40B4-BE49-F238E27FC236}">
                <a16:creationId xmlns:a16="http://schemas.microsoft.com/office/drawing/2014/main" id="{70FD33B3-518E-4DA1-9EB9-FD000A82941D}"/>
              </a:ext>
            </a:extLst>
          </p:cNvPr>
          <p:cNvSpPr>
            <a:spLocks noGrp="1"/>
          </p:cNvSpPr>
          <p:nvPr>
            <p:ph idx="1"/>
          </p:nvPr>
        </p:nvSpPr>
        <p:spPr>
          <a:xfrm>
            <a:off x="1103311" y="2052214"/>
            <a:ext cx="5965394" cy="4196185"/>
          </a:xfrm>
        </p:spPr>
        <p:txBody>
          <a:bodyPr vert="horz" lIns="91440" tIns="45720" rIns="91440" bIns="45720" rtlCol="0" anchor="t">
            <a:normAutofit/>
          </a:bodyPr>
          <a:lstStyle/>
          <a:p>
            <a:pPr>
              <a:lnSpc>
                <a:spcPct val="90000"/>
              </a:lnSpc>
            </a:pPr>
            <a:r>
              <a:rPr lang="en-US" sz="1700" dirty="0">
                <a:ea typeface="+mj-lt"/>
                <a:cs typeface="+mj-lt"/>
              </a:rPr>
              <a:t>Since coral reefs are so important and there are so many dangers to them; What are we doing to help?</a:t>
            </a:r>
          </a:p>
          <a:p>
            <a:pPr>
              <a:lnSpc>
                <a:spcPct val="90000"/>
              </a:lnSpc>
              <a:buClr>
                <a:srgbClr val="8AD0D6"/>
              </a:buClr>
            </a:pPr>
            <a:r>
              <a:rPr lang="en-US" sz="1700" dirty="0">
                <a:ea typeface="+mj-lt"/>
                <a:cs typeface="+mj-lt"/>
              </a:rPr>
              <a:t>Cloud Brightening is the spraying of microscopic sea particles into the sky using a turbine. The clouds ultimately cast a shadow over the coral and cool the water temperature during heatwaves, ultimately preventing coral bleaching</a:t>
            </a:r>
          </a:p>
          <a:p>
            <a:pPr>
              <a:lnSpc>
                <a:spcPct val="90000"/>
              </a:lnSpc>
              <a:buClr>
                <a:srgbClr val="8AD0D6"/>
              </a:buClr>
            </a:pPr>
            <a:endParaRPr lang="en-US" sz="1700">
              <a:ea typeface="+mj-lt"/>
              <a:cs typeface="+mj-lt"/>
            </a:endParaRPr>
          </a:p>
          <a:p>
            <a:pPr>
              <a:lnSpc>
                <a:spcPct val="90000"/>
              </a:lnSpc>
              <a:buClr>
                <a:srgbClr val="8AD0D6"/>
              </a:buClr>
            </a:pPr>
            <a:r>
              <a:rPr lang="en-US" sz="1700" dirty="0">
                <a:ea typeface="+mj-lt"/>
                <a:cs typeface="+mj-lt"/>
              </a:rPr>
              <a:t>Biorock is a low voltage direct current that is run through steel and creates limestone. Coral fragments can be transferred to the Biorock structure and have a 50% greater chance of survival because this technology speeds up the process of coral growth.</a:t>
            </a:r>
            <a:endParaRPr lang="en-US" sz="1700" dirty="0"/>
          </a:p>
        </p:txBody>
      </p:sp>
      <p:pic>
        <p:nvPicPr>
          <p:cNvPr id="4" name="Picture 4" descr="A picture containing ocean floor&#10;&#10;Description automatically generated">
            <a:extLst>
              <a:ext uri="{FF2B5EF4-FFF2-40B4-BE49-F238E27FC236}">
                <a16:creationId xmlns:a16="http://schemas.microsoft.com/office/drawing/2014/main" id="{1F5FE2BD-F84C-46F4-A4C9-40A13C0351B6}"/>
              </a:ext>
            </a:extLst>
          </p:cNvPr>
          <p:cNvPicPr>
            <a:picLocks noChangeAspect="1"/>
          </p:cNvPicPr>
          <p:nvPr/>
        </p:nvPicPr>
        <p:blipFill>
          <a:blip r:embed="rId3"/>
          <a:stretch>
            <a:fillRect/>
          </a:stretch>
        </p:blipFill>
        <p:spPr>
          <a:xfrm>
            <a:off x="7534655" y="2369734"/>
            <a:ext cx="4008888" cy="356114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8482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E98A-4B51-4E45-B2AB-2A7F8566334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6BE7BF4-8D11-4A1C-BF15-4496FBD9755D}"/>
              </a:ext>
            </a:extLst>
          </p:cNvPr>
          <p:cNvSpPr>
            <a:spLocks noGrp="1"/>
          </p:cNvSpPr>
          <p:nvPr>
            <p:ph idx="1"/>
          </p:nvPr>
        </p:nvSpPr>
        <p:spPr/>
        <p:txBody>
          <a:bodyPr vert="horz" lIns="91440" tIns="45720" rIns="91440" bIns="45720" rtlCol="0" anchor="t">
            <a:normAutofit fontScale="77500" lnSpcReduction="20000"/>
          </a:bodyPr>
          <a:lstStyle/>
          <a:p>
            <a:r>
              <a:rPr lang="en-US" dirty="0">
                <a:ea typeface="+mj-lt"/>
                <a:cs typeface="+mj-lt"/>
                <a:hlinkClick r:id="rId2"/>
              </a:rPr>
              <a:t>https://www.epa.gov/coral-reefs/threats-coral-reefs</a:t>
            </a:r>
            <a:endParaRPr lang="en-US"/>
          </a:p>
          <a:p>
            <a:pPr>
              <a:buClr>
                <a:srgbClr val="8AD0D6"/>
              </a:buClr>
            </a:pPr>
            <a:r>
              <a:rPr lang="en-US" dirty="0">
                <a:ea typeface="+mj-lt"/>
                <a:cs typeface="+mj-lt"/>
                <a:hlinkClick r:id="rId3"/>
              </a:rPr>
              <a:t>https://savethereef.org/about-reef-save-sunscreen.html</a:t>
            </a:r>
            <a:endParaRPr lang="en-US"/>
          </a:p>
          <a:p>
            <a:pPr>
              <a:buClr>
                <a:srgbClr val="8AD0D6"/>
              </a:buClr>
            </a:pPr>
            <a:r>
              <a:rPr lang="en-US" dirty="0">
                <a:ea typeface="+mj-lt"/>
                <a:cs typeface="+mj-lt"/>
                <a:hlinkClick r:id="rId4"/>
              </a:rPr>
              <a:t>Status of and threats to coral reefs | ICRI (icriforum.org)</a:t>
            </a:r>
            <a:endParaRPr lang="en-US"/>
          </a:p>
          <a:p>
            <a:pPr>
              <a:buClr>
                <a:srgbClr val="8AD0D6"/>
              </a:buClr>
            </a:pPr>
            <a:r>
              <a:rPr lang="en-US" dirty="0">
                <a:ea typeface="+mj-lt"/>
                <a:cs typeface="+mj-lt"/>
                <a:hlinkClick r:id="rId5"/>
              </a:rPr>
              <a:t>3.8: Destructive fishing methods - Biology LibreTexts</a:t>
            </a:r>
            <a:endParaRPr lang="en-US"/>
          </a:p>
          <a:p>
            <a:pPr>
              <a:buClr>
                <a:srgbClr val="8AD0D6"/>
              </a:buClr>
            </a:pPr>
            <a:r>
              <a:rPr lang="en-US" dirty="0">
                <a:ea typeface="+mj-lt"/>
                <a:cs typeface="+mj-lt"/>
                <a:hlinkClick r:id="rId6"/>
              </a:rPr>
              <a:t>How does climate change affect coral reefs? (noaa.gov)</a:t>
            </a:r>
            <a:endParaRPr lang="en-US"/>
          </a:p>
          <a:p>
            <a:pPr>
              <a:buClr>
                <a:srgbClr val="8AD0D6"/>
              </a:buClr>
            </a:pPr>
            <a:r>
              <a:rPr lang="en-US" dirty="0">
                <a:ea typeface="+mj-lt"/>
                <a:cs typeface="+mj-lt"/>
                <a:hlinkClick r:id="rId7"/>
              </a:rPr>
              <a:t>Coral Reefs - Oceans, Coasts &amp; Seashores (U.S. National Park Service) (nps.gov)</a:t>
            </a:r>
            <a:endParaRPr lang="en-US"/>
          </a:p>
          <a:p>
            <a:pPr>
              <a:buClr>
                <a:srgbClr val="8AD0D6"/>
              </a:buClr>
            </a:pPr>
            <a:r>
              <a:rPr lang="en-US" dirty="0">
                <a:ea typeface="+mj-lt"/>
                <a:cs typeface="+mj-lt"/>
                <a:hlinkClick r:id="rId2"/>
              </a:rPr>
              <a:t>Threats to Coral Reefs | US EPA</a:t>
            </a:r>
            <a:endParaRPr lang="en-US"/>
          </a:p>
          <a:p>
            <a:pPr>
              <a:buClr>
                <a:srgbClr val="8AD0D6"/>
              </a:buClr>
            </a:pPr>
            <a:r>
              <a:rPr lang="en-US" dirty="0">
                <a:ea typeface="+mj-lt"/>
                <a:cs typeface="+mj-lt"/>
                <a:hlinkClick r:id="rId8"/>
              </a:rPr>
              <a:t>https://floridakeys.noaa.gov/corals/coralreef.html</a:t>
            </a:r>
            <a:endParaRPr lang="en-US"/>
          </a:p>
          <a:p>
            <a:pPr>
              <a:buClr>
                <a:srgbClr val="8AD0D6"/>
              </a:buClr>
            </a:pPr>
            <a:r>
              <a:rPr lang="en-US" dirty="0">
                <a:ea typeface="+mj-lt"/>
                <a:cs typeface="+mj-lt"/>
                <a:hlinkClick r:id="rId9"/>
              </a:rPr>
              <a:t>https://tropicalmarinebio.pressbooks.com/chapter/how-technology-is-saving-the-world/</a:t>
            </a:r>
            <a:endParaRPr lang="en-US"/>
          </a:p>
          <a:p>
            <a:pPr>
              <a:buClr>
                <a:srgbClr val="8AD0D6"/>
              </a:buClr>
            </a:pPr>
            <a:r>
              <a:rPr lang="en-US" dirty="0">
                <a:ea typeface="+mj-lt"/>
                <a:cs typeface="+mj-lt"/>
                <a:hlinkClick r:id="rId10"/>
              </a:rPr>
              <a:t>https://www.treehugger.com/creative-techniques-being-used-keep-coral-reefs-alive-4868013</a:t>
            </a:r>
            <a:endParaRPr lang="en-US"/>
          </a:p>
          <a:p>
            <a:pPr>
              <a:buClr>
                <a:srgbClr val="8AD0D6"/>
              </a:buClr>
            </a:pPr>
            <a:br>
              <a:rPr lang="en-US" dirty="0"/>
            </a:br>
            <a:endParaRPr lang="en-US" dirty="0"/>
          </a:p>
          <a:p>
            <a:pPr marL="0" indent="0">
              <a:buClr>
                <a:srgbClr val="8AD0D6"/>
              </a:buClr>
              <a:buNone/>
            </a:pPr>
            <a:endParaRPr lang="en-US"/>
          </a:p>
        </p:txBody>
      </p:sp>
    </p:spTree>
    <p:extLst>
      <p:ext uri="{BB962C8B-B14F-4D97-AF65-F5344CB8AC3E}">
        <p14:creationId xmlns:p14="http://schemas.microsoft.com/office/powerpoint/2010/main" val="4291104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Protecting Coral Reefs</vt:lpstr>
      <vt:lpstr>What Are Coral Reefs and Why Do They Matter? </vt:lpstr>
      <vt:lpstr>Dangers Coral Reefs Face</vt:lpstr>
      <vt:lpstr>Physical Damage</vt:lpstr>
      <vt:lpstr>Pollution</vt:lpstr>
      <vt:lpstr>Climate Change</vt:lpstr>
      <vt:lpstr>Harmful Fishing Methods</vt:lpstr>
      <vt:lpstr>Protections Already in Place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305</cp:revision>
  <dcterms:created xsi:type="dcterms:W3CDTF">2022-03-01T22:35:10Z</dcterms:created>
  <dcterms:modified xsi:type="dcterms:W3CDTF">2022-03-02T21:07:18Z</dcterms:modified>
</cp:coreProperties>
</file>