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98c9fae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98c9fae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084f65a4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084f65a4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84f65a4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84f65a4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8539340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08539340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898645152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898645152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99234327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99234327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99234327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9923432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f2636062f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f2636062f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bankrate.com" TargetMode="External"/><Relationship Id="rId4" Type="http://schemas.openxmlformats.org/officeDocument/2006/relationships/hyperlink" Target="https://nerdwallet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2175" y="153325"/>
            <a:ext cx="8975100" cy="20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Buying Your First New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Used Vehicle?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2450" y="2181625"/>
            <a:ext cx="9034800" cy="12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We Can Give You Some Tips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Help With The Process?!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71625" y="3655925"/>
            <a:ext cx="18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63" y="2686000"/>
            <a:ext cx="2335724" cy="15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036" y="2936575"/>
            <a:ext cx="2441205" cy="13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3850" y="3471625"/>
            <a:ext cx="1625774" cy="151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8425" y="3743962"/>
            <a:ext cx="2201229" cy="13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11700" y="214625"/>
            <a:ext cx="8520600" cy="81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Bank Visitation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3225" y="925325"/>
            <a:ext cx="8968200" cy="42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b="1" lang="en"/>
              <a:t>Prior to Your Bank Visit</a:t>
            </a:r>
            <a:endParaRPr b="1"/>
          </a:p>
          <a:p>
            <a: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Check your credit history t</a:t>
            </a:r>
            <a:r>
              <a:rPr lang="en" sz="2200"/>
              <a:t>o assist with loan options available</a:t>
            </a:r>
            <a:endParaRPr sz="2200"/>
          </a:p>
          <a:p>
            <a: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Find a trusted adult to accompany you to the bank</a:t>
            </a:r>
            <a:endParaRPr sz="2200"/>
          </a:p>
          <a:p>
            <a:pPr indent="-368300" lvl="1" marL="914400" rtl="0" algn="ctr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Have a basic idea of what car you would like to purchase and how much it will cost</a:t>
            </a:r>
            <a:endParaRPr sz="2200"/>
          </a:p>
          <a:p>
            <a:pPr indent="-425450" lvl="0" marL="457200" rtl="0" algn="ctr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b="1" lang="en" sz="3100"/>
              <a:t>Visit your Bank to check the following:</a:t>
            </a:r>
            <a:endParaRPr b="1" sz="3100"/>
          </a:p>
          <a:p>
            <a:pPr indent="-367785" lvl="1" marL="914400" rtl="0" algn="ctr">
              <a:spcBef>
                <a:spcPts val="0"/>
              </a:spcBef>
              <a:spcAft>
                <a:spcPts val="0"/>
              </a:spcAft>
              <a:buSzPts val="2192"/>
              <a:buChar char="○"/>
            </a:pPr>
            <a:r>
              <a:rPr lang="en" sz="2191"/>
              <a:t>Amount of Loan you may qualify for at this bank?</a:t>
            </a:r>
            <a:endParaRPr sz="2191"/>
          </a:p>
          <a:p>
            <a:pPr indent="-367785" lvl="1" marL="914400" rtl="0" algn="ctr">
              <a:spcBef>
                <a:spcPts val="0"/>
              </a:spcBef>
              <a:spcAft>
                <a:spcPts val="0"/>
              </a:spcAft>
              <a:buSzPts val="2192"/>
              <a:buChar char="○"/>
            </a:pPr>
            <a:r>
              <a:rPr lang="en" sz="2191"/>
              <a:t>Down Payment Amount Needed?</a:t>
            </a:r>
            <a:endParaRPr sz="2191"/>
          </a:p>
          <a:p>
            <a:pPr indent="-367785" lvl="1" marL="914400" rtl="0" algn="ctr">
              <a:spcBef>
                <a:spcPts val="0"/>
              </a:spcBef>
              <a:spcAft>
                <a:spcPts val="0"/>
              </a:spcAft>
              <a:buSzPts val="2192"/>
              <a:buChar char="○"/>
            </a:pPr>
            <a:r>
              <a:rPr lang="en" sz="2191"/>
              <a:t>Affordable amount for you per month?</a:t>
            </a:r>
            <a:endParaRPr sz="2191"/>
          </a:p>
          <a:p>
            <a:pPr indent="-367785" lvl="1" marL="914400" rtl="0" algn="ctr">
              <a:spcBef>
                <a:spcPts val="0"/>
              </a:spcBef>
              <a:spcAft>
                <a:spcPts val="0"/>
              </a:spcAft>
              <a:buSzPts val="2192"/>
              <a:buChar char="○"/>
            </a:pPr>
            <a:r>
              <a:rPr lang="en" sz="2191"/>
              <a:t>Insurance required for loan?</a:t>
            </a:r>
            <a:endParaRPr sz="2191"/>
          </a:p>
          <a:p>
            <a:pPr indent="-367785" lvl="1" marL="914400" rtl="0" algn="ctr">
              <a:spcBef>
                <a:spcPts val="0"/>
              </a:spcBef>
              <a:spcAft>
                <a:spcPts val="0"/>
              </a:spcAft>
              <a:buSzPts val="2192"/>
              <a:buChar char="○"/>
            </a:pPr>
            <a:r>
              <a:rPr lang="en" sz="2191"/>
              <a:t>Option to pay off loan early?</a:t>
            </a:r>
            <a:endParaRPr sz="219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91"/>
          </a:p>
        </p:txBody>
      </p:sp>
      <p:sp>
        <p:nvSpPr>
          <p:cNvPr id="67" name="Google Shape;67;p14"/>
          <p:cNvSpPr txBox="1"/>
          <p:nvPr/>
        </p:nvSpPr>
        <p:spPr>
          <a:xfrm>
            <a:off x="722650" y="4098225"/>
            <a:ext cx="167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7412775" y="4062275"/>
            <a:ext cx="127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5" y="3436050"/>
            <a:ext cx="2161800" cy="170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875" y="3327975"/>
            <a:ext cx="1678501" cy="194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/>
              <a:t>Choosing the Right Vehicle Part 1 </a:t>
            </a:r>
            <a:endParaRPr b="1"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152475"/>
            <a:ext cx="8520600" cy="25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One of the most important things while car shopping is making sure you get the right </a:t>
            </a:r>
            <a:r>
              <a:rPr lang="en" sz="2200"/>
              <a:t>vehicle</a:t>
            </a:r>
            <a:r>
              <a:rPr lang="en" sz="2200"/>
              <a:t> for all of your needs. These are the steps to go through to make sure you get the right vehicle for you.</a:t>
            </a:r>
            <a:endParaRPr sz="2200"/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b="1" lang="en" sz="1600"/>
              <a:t>Get an idea of the kind of vehicle you want.</a:t>
            </a:r>
            <a:r>
              <a:rPr lang="en" sz="1600"/>
              <a:t> </a:t>
            </a:r>
            <a:r>
              <a:rPr lang="en" sz="1600"/>
              <a:t>Some things</a:t>
            </a:r>
            <a:r>
              <a:rPr lang="en" sz="1600"/>
              <a:t> to t</a:t>
            </a:r>
            <a:r>
              <a:rPr lang="en" sz="1600"/>
              <a:t>ake into consideration: if it's for work, the weather where you live, if you have kids, how much space you need.  There are all kinds of vehicles out there to fit your every need.</a:t>
            </a:r>
            <a:endParaRPr sz="1600"/>
          </a:p>
        </p:txBody>
      </p:sp>
      <p:sp>
        <p:nvSpPr>
          <p:cNvPr id="77" name="Google Shape;77;p15"/>
          <p:cNvSpPr txBox="1"/>
          <p:nvPr/>
        </p:nvSpPr>
        <p:spPr>
          <a:xfrm>
            <a:off x="2058625" y="3733675"/>
            <a:ext cx="2017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SUV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Hatchback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Crossover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Convertible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Sedan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4402225" y="3733675"/>
            <a:ext cx="2112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</a:t>
            </a:r>
            <a:r>
              <a:rPr lang="en"/>
              <a:t> Cars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Coupe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Suburban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Pick-up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Diesel Pickup</a:t>
            </a:r>
            <a:r>
              <a:rPr lang="en"/>
              <a:t> 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46" y="3773746"/>
            <a:ext cx="1938400" cy="11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7523" y="3647270"/>
            <a:ext cx="2156275" cy="143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Choosing the Right Vehicle Part 2</a:t>
            </a:r>
            <a:endParaRPr b="1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  </a:t>
            </a:r>
            <a:r>
              <a:rPr b="1" lang="en"/>
              <a:t>Set a Budget</a:t>
            </a:r>
            <a:r>
              <a:rPr lang="en"/>
              <a:t>! Make sure you can afford the vehicle and get approved for a      loan. Smaller vehicles are normally cheaper.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  </a:t>
            </a:r>
            <a:r>
              <a:rPr lang="en"/>
              <a:t>Make sure you </a:t>
            </a:r>
            <a:r>
              <a:rPr b="1" lang="en"/>
              <a:t>Test Drive</a:t>
            </a:r>
            <a:r>
              <a:rPr lang="en"/>
              <a:t> all kinds of makes and models so you know which one you like the best. (kind of seats, color, extra features.)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4.   </a:t>
            </a:r>
            <a:r>
              <a:rPr b="1" lang="en"/>
              <a:t>Finally</a:t>
            </a:r>
            <a:r>
              <a:rPr lang="en"/>
              <a:t> look over all of the information you have gathered and make the best decision based of your needs, budget, and what you like.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</a:t>
            </a:r>
            <a:r>
              <a:rPr b="1" lang="en"/>
              <a:t>Car Insurance</a:t>
            </a:r>
            <a:endParaRPr b="1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 insurance companies will help pay for damages to a car, depending on what kind of coverage you have.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most states, liability coverage is required by law; Liability insurance covers damages that you caused to other property, vehicles, or even people.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coverage includes liability, comprehensive, and collision. Collision insurance pays for damages to your car in a crash. Comprehensive insurance pays for pretty much any other damage to your car that isn’t crashing into anything, like bad weather or theft.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average, Full coverage costs about about </a:t>
            </a:r>
            <a:r>
              <a:rPr b="1" lang="en"/>
              <a:t>$2000</a:t>
            </a:r>
            <a:r>
              <a:rPr lang="en"/>
              <a:t> </a:t>
            </a:r>
            <a:r>
              <a:rPr lang="en"/>
              <a:t>annually</a:t>
            </a:r>
            <a:r>
              <a:rPr lang="en"/>
              <a:t> while minimum coverage (minimum amount </a:t>
            </a:r>
            <a:r>
              <a:rPr lang="en"/>
              <a:t>required</a:t>
            </a:r>
            <a:r>
              <a:rPr lang="en"/>
              <a:t> to be street legal) usually costs about </a:t>
            </a:r>
            <a:r>
              <a:rPr b="1" lang="en"/>
              <a:t>$600</a:t>
            </a:r>
            <a:r>
              <a:rPr lang="en"/>
              <a:t> </a:t>
            </a:r>
            <a:r>
              <a:rPr lang="en"/>
              <a:t>annually</a:t>
            </a:r>
            <a:r>
              <a:rPr lang="en"/>
              <a:t>. 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650" y="63149"/>
            <a:ext cx="2925949" cy="11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6575" y="4161050"/>
            <a:ext cx="1951399" cy="9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2994150" y="4344475"/>
            <a:ext cx="275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Local Insurance Company</a:t>
            </a:r>
            <a:endParaRPr b="1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Dickey-Marion Insurance</a:t>
            </a:r>
            <a:endParaRPr b="1">
              <a:solidFill>
                <a:schemeClr val="dk2"/>
              </a:solidFill>
            </a:endParaRPr>
          </a:p>
        </p:txBody>
      </p:sp>
      <p:cxnSp>
        <p:nvCxnSpPr>
          <p:cNvPr id="96" name="Google Shape;96;p17"/>
          <p:cNvCxnSpPr>
            <a:stCxn id="95" idx="3"/>
            <a:endCxn id="95" idx="3"/>
          </p:cNvCxnSpPr>
          <p:nvPr/>
        </p:nvCxnSpPr>
        <p:spPr>
          <a:xfrm>
            <a:off x="5745150" y="46522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7"/>
          <p:cNvCxnSpPr>
            <a:stCxn id="95" idx="3"/>
            <a:endCxn id="94" idx="1"/>
          </p:cNvCxnSpPr>
          <p:nvPr/>
        </p:nvCxnSpPr>
        <p:spPr>
          <a:xfrm>
            <a:off x="5745150" y="4652275"/>
            <a:ext cx="40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7"/>
          <p:cNvCxnSpPr>
            <a:stCxn id="95" idx="3"/>
            <a:endCxn id="95" idx="3"/>
          </p:cNvCxnSpPr>
          <p:nvPr/>
        </p:nvCxnSpPr>
        <p:spPr>
          <a:xfrm>
            <a:off x="5745150" y="46522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68925"/>
            <a:ext cx="8520600" cy="6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Preparing to Buy </a:t>
            </a:r>
            <a:r>
              <a:rPr b="1" lang="en"/>
              <a:t> the V</a:t>
            </a:r>
            <a:r>
              <a:rPr b="1" lang="en"/>
              <a:t>ehicle at the Dealership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0" y="554550"/>
            <a:ext cx="9144000" cy="45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009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6"/>
              <a:buChar char="●"/>
            </a:pPr>
            <a:r>
              <a:rPr b="1" lang="en" sz="2385">
                <a:highlight>
                  <a:srgbClr val="FFFFFF"/>
                </a:highlight>
              </a:rPr>
              <a:t>If you are planning on buying the vehicle at a dealership, some of the things you need to bring are</a:t>
            </a:r>
            <a:endParaRPr b="1" sz="2385">
              <a:highlight>
                <a:srgbClr val="FFFFFF"/>
              </a:highlight>
            </a:endParaRPr>
          </a:p>
          <a:p>
            <a:pPr indent="-3703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●"/>
            </a:pPr>
            <a:r>
              <a:rPr lang="en" sz="2232">
                <a:highlight>
                  <a:srgbClr val="FFFFFF"/>
                </a:highlight>
              </a:rPr>
              <a:t>D</a:t>
            </a:r>
            <a:r>
              <a:rPr lang="en" sz="2232">
                <a:highlight>
                  <a:srgbClr val="FFFFFF"/>
                </a:highlight>
              </a:rPr>
              <a:t>river’s License</a:t>
            </a:r>
            <a:endParaRPr sz="2232">
              <a:highlight>
                <a:srgbClr val="FFFFFF"/>
              </a:highlight>
            </a:endParaRPr>
          </a:p>
          <a:p>
            <a:pPr indent="-3703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●"/>
            </a:pPr>
            <a:r>
              <a:rPr lang="en" sz="2232">
                <a:highlight>
                  <a:srgbClr val="FFFFFF"/>
                </a:highlight>
              </a:rPr>
              <a:t>Proof of Insurance</a:t>
            </a:r>
            <a:endParaRPr sz="2232">
              <a:highlight>
                <a:srgbClr val="FFFFFF"/>
              </a:highlight>
            </a:endParaRPr>
          </a:p>
          <a:p>
            <a:pPr indent="-3703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●"/>
            </a:pPr>
            <a:r>
              <a:rPr lang="en" sz="2232">
                <a:highlight>
                  <a:srgbClr val="FFFFFF"/>
                </a:highlight>
              </a:rPr>
              <a:t>A list of questions you wish to have answered by the dealership and/or salesperson</a:t>
            </a:r>
            <a:endParaRPr sz="2232">
              <a:highlight>
                <a:srgbClr val="FFFFFF"/>
              </a:highlight>
            </a:endParaRPr>
          </a:p>
          <a:p>
            <a:pPr indent="-3703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●"/>
            </a:pPr>
            <a:r>
              <a:rPr lang="en" sz="2232">
                <a:highlight>
                  <a:srgbClr val="FFFFFF"/>
                </a:highlight>
              </a:rPr>
              <a:t>Insurance comparisons for each type of vehicle under consideration if you have done the research</a:t>
            </a:r>
            <a:endParaRPr sz="2232">
              <a:highlight>
                <a:srgbClr val="FFFFFF"/>
              </a:highlight>
            </a:endParaRPr>
          </a:p>
          <a:p>
            <a:pPr indent="-3703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●"/>
            </a:pPr>
            <a:r>
              <a:rPr lang="en" sz="2232">
                <a:highlight>
                  <a:srgbClr val="FFFFFF"/>
                </a:highlight>
              </a:rPr>
              <a:t>An idea of what you can afford to finance</a:t>
            </a:r>
            <a:endParaRPr sz="2232">
              <a:highlight>
                <a:srgbClr val="FFFFFF"/>
              </a:highlight>
            </a:endParaRPr>
          </a:p>
          <a:p>
            <a:pPr indent="-3703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●"/>
            </a:pPr>
            <a:r>
              <a:rPr lang="en" sz="2232">
                <a:highlight>
                  <a:srgbClr val="FFFFFF"/>
                </a:highlight>
              </a:rPr>
              <a:t>The down payment amount you could afford</a:t>
            </a:r>
            <a:endParaRPr sz="2232">
              <a:highlight>
                <a:srgbClr val="FFFFFF"/>
              </a:highlight>
            </a:endParaRPr>
          </a:p>
          <a:p>
            <a:pPr indent="-37038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33"/>
              <a:buChar char="●"/>
            </a:pPr>
            <a:r>
              <a:rPr lang="en" sz="2232">
                <a:highlight>
                  <a:srgbClr val="FFFFFF"/>
                </a:highlight>
              </a:rPr>
              <a:t>The monthly payment amount you could afford! (Do not share the previous two items with the salesperson-they can manipulate the payments to look good but the total cost may be much higher!!)</a:t>
            </a:r>
            <a:endParaRPr sz="2232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1399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At The Dealership!!</a:t>
            </a:r>
            <a:endParaRPr b="1"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50600" y="661150"/>
            <a:ext cx="9037500" cy="4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2813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850">
                <a:highlight>
                  <a:schemeClr val="lt1"/>
                </a:highlight>
              </a:rPr>
              <a:t>Once at the dealership:</a:t>
            </a:r>
            <a:endParaRPr b="1" sz="285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Take a few minutes to walk through the lot without the dealer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Identify vehicles of interest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Do not relate monthly payment amounts you would be comfortable with; focus on the “Purchase Price”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Watch out for add-ons and options not desired or needed!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Check Sticker information and compare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Always Test Drive the vehicle! (If you do not have a person with you with vehicle knowledge stop by a mechanic as you Test Drive!)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Take time away from dealer/dealership to evaluate possible purchase options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Visit multiple dealerships!!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Make a decision financially affordable for you!!</a:t>
            </a:r>
            <a:endParaRPr sz="3500">
              <a:highlight>
                <a:schemeClr val="lt1"/>
              </a:highlight>
            </a:endParaRPr>
          </a:p>
          <a:p>
            <a:pPr indent="-35083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3500">
                <a:highlight>
                  <a:schemeClr val="lt1"/>
                </a:highlight>
              </a:rPr>
              <a:t>Feel Comfortable with “YOUR DECISION”!!</a:t>
            </a:r>
            <a:endParaRPr sz="35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107"/>
              <a:buFont typeface="Arial"/>
              <a:buNone/>
            </a:pPr>
            <a:r>
              <a:rPr b="1" lang="en" sz="2612">
                <a:highlight>
                  <a:schemeClr val="lt1"/>
                </a:highlight>
              </a:rPr>
              <a:t>Remember the “Lemon Law” if something does not end up </a:t>
            </a:r>
            <a:endParaRPr b="1" sz="2612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107"/>
              <a:buFont typeface="Arial"/>
              <a:buNone/>
            </a:pPr>
            <a:r>
              <a:rPr b="1" lang="en" sz="2612">
                <a:highlight>
                  <a:schemeClr val="lt1"/>
                </a:highlight>
              </a:rPr>
              <a:t>being what is meant to be!! </a:t>
            </a:r>
            <a:endParaRPr b="1" sz="2612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100" y="3082500"/>
            <a:ext cx="2369000" cy="19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116300"/>
            <a:ext cx="8520600" cy="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Summarizing the Purchase of A New or Used Vehicle</a:t>
            </a:r>
            <a:endParaRPr b="1"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0" y="732200"/>
            <a:ext cx="9144000" cy="44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lang="en" sz="1921"/>
              <a:t>Do Your Homework Ahead of Time</a:t>
            </a:r>
            <a:endParaRPr b="1" sz="1921"/>
          </a:p>
          <a:p>
            <a:pPr indent="-348512" lvl="0" marL="457200" rtl="0" algn="ctr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Check Your Credit Score for Loan Opportunity Information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Visit the Bank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Discover and Realize What You Can Afford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Compare Insurances by Vehicle Type and Company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Maybe Create a Checklist for the Dealership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Take a Close Look at the Sticker and Purchase Price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Test Drive and Visit a Mechanic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Check the Vehicle(s) History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Visit Numerous Dealers</a:t>
            </a:r>
            <a:endParaRPr b="1" sz="1888"/>
          </a:p>
          <a:p>
            <a:pPr indent="-348512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88"/>
              <a:buAutoNum type="arabicPeriod"/>
            </a:pPr>
            <a:r>
              <a:rPr b="1" lang="en" sz="1888"/>
              <a:t>Choose What You Want</a:t>
            </a:r>
            <a:endParaRPr b="1" sz="1888"/>
          </a:p>
          <a:p>
            <a:pPr indent="457200" lvl="0" marL="18288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b="1" lang="en" sz="1769"/>
              <a:t>REMEMBER THE “LEMON LAW”</a:t>
            </a:r>
            <a:endParaRPr b="1" sz="1769"/>
          </a:p>
          <a:p>
            <a:pPr indent="457200" lvl="0" marL="18288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b="1" lang="en" sz="1869"/>
              <a:t>End With A “Smile” on Your Face</a:t>
            </a:r>
            <a:endParaRPr b="1" sz="1869"/>
          </a:p>
          <a:p>
            <a:pPr indent="0" lvl="0" marL="0" rtl="0" algn="ctr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b="1" sz="1375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5950" y="3323900"/>
            <a:ext cx="2494525" cy="18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80750"/>
            <a:ext cx="85206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Works Cited</a:t>
            </a:r>
            <a:endParaRPr b="1" sz="3500"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0" y="767750"/>
            <a:ext cx="9144000" cy="43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Betterton,Rebecca.”7 Tips For Buying Your Teen’s First Car.” </a:t>
            </a:r>
            <a:r>
              <a:rPr b="1" i="1" lang="en"/>
              <a:t>Bankrate,</a:t>
            </a:r>
            <a:r>
              <a:rPr b="1" lang="en"/>
              <a:t> 01 Dec. 2022, https:/</a:t>
            </a:r>
            <a:r>
              <a:rPr b="1" lang="en" u="sng">
                <a:solidFill>
                  <a:schemeClr val="hlink"/>
                </a:solidFill>
                <a:hlinkClick r:id="rId3"/>
              </a:rPr>
              <a:t>www.bankrate.com</a:t>
            </a:r>
            <a:r>
              <a:rPr b="1" lang="en"/>
              <a:t>.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National Consumers League. “ConsumerMan Show: Buying a Car -with Herb Weisbaum.” </a:t>
            </a:r>
            <a:r>
              <a:rPr b="1" i="1" lang="en"/>
              <a:t>National Consumers League, </a:t>
            </a:r>
            <a:r>
              <a:rPr b="1" lang="en"/>
              <a:t>19 Nov. 2014, Youtube.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NerdWallet. “Guide for the First Time Car Buyer.” </a:t>
            </a:r>
            <a:r>
              <a:rPr b="1" i="1" lang="en"/>
              <a:t>NerdWallet, </a:t>
            </a:r>
            <a:r>
              <a:rPr b="1" lang="en"/>
              <a:t>2021,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https://nerdwallet.com</a:t>
            </a:r>
            <a:r>
              <a:rPr b="1" lang="en"/>
              <a:t>.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DriversEd.com “ Buying Your First Car: A Guide for Teens (and everyone else!)” </a:t>
            </a:r>
            <a:r>
              <a:rPr b="1" i="1" lang="en"/>
              <a:t>DriversEd.com, </a:t>
            </a:r>
            <a:r>
              <a:rPr b="1" lang="en"/>
              <a:t>13 Jan. 2022, </a:t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https://driversed.com</a:t>
            </a:r>
            <a:endParaRPr b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