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4"/>
  </p:notesMasterIdLst>
  <p:sldIdLst>
    <p:sldId id="286" r:id="rId5"/>
    <p:sldId id="287" r:id="rId6"/>
    <p:sldId id="256" r:id="rId7"/>
    <p:sldId id="288" r:id="rId8"/>
    <p:sldId id="289" r:id="rId9"/>
    <p:sldId id="290" r:id="rId10"/>
    <p:sldId id="291" r:id="rId11"/>
    <p:sldId id="292" r:id="rId12"/>
    <p:sldId id="293" r:id="rId13"/>
    <p:sldId id="294" r:id="rId14"/>
    <p:sldId id="295" r:id="rId15"/>
    <p:sldId id="296" r:id="rId16"/>
    <p:sldId id="297" r:id="rId17"/>
    <p:sldId id="298" r:id="rId18"/>
    <p:sldId id="299" r:id="rId19"/>
    <p:sldId id="300" r:id="rId20"/>
    <p:sldId id="301" r:id="rId21"/>
    <p:sldId id="302" r:id="rId22"/>
    <p:sldId id="303" r:id="rId23"/>
    <p:sldId id="304" r:id="rId24"/>
    <p:sldId id="305" r:id="rId25"/>
    <p:sldId id="306" r:id="rId26"/>
    <p:sldId id="307" r:id="rId27"/>
    <p:sldId id="308" r:id="rId28"/>
    <p:sldId id="309" r:id="rId29"/>
    <p:sldId id="310" r:id="rId30"/>
    <p:sldId id="311" r:id="rId31"/>
    <p:sldId id="317" r:id="rId32"/>
    <p:sldId id="318"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CC"/>
    <a:srgbClr val="00CCFF"/>
    <a:srgbClr val="2A06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701" autoAdjust="0"/>
  </p:normalViewPr>
  <p:slideViewPr>
    <p:cSldViewPr>
      <p:cViewPr varScale="1">
        <p:scale>
          <a:sx n="81" d="100"/>
          <a:sy n="81" d="100"/>
        </p:scale>
        <p:origin x="1498"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891945-9A7D-4A6E-8A30-A44EFE93E07D}" type="datetimeFigureOut">
              <a:rPr lang="en-US" smtClean="0"/>
              <a:pPr/>
              <a:t>10/24/2022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5E1DC0-005C-4B20-9286-B14DEB9F6200}" type="slidenum">
              <a:rPr lang="en-US" smtClean="0"/>
              <a:pPr/>
              <a:t>‹#›</a:t>
            </a:fld>
            <a:endParaRPr lang="en-US" dirty="0"/>
          </a:p>
        </p:txBody>
      </p:sp>
    </p:spTree>
    <p:extLst>
      <p:ext uri="{BB962C8B-B14F-4D97-AF65-F5344CB8AC3E}">
        <p14:creationId xmlns:p14="http://schemas.microsoft.com/office/powerpoint/2010/main" val="19674335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a:t>Edit the topic by double-clicking on </a:t>
            </a:r>
            <a:r>
              <a:rPr lang="en-US" b="1" dirty="0"/>
              <a:t>Type</a:t>
            </a:r>
            <a:r>
              <a:rPr lang="en-US" b="1" baseline="0" dirty="0"/>
              <a:t> the topic here</a:t>
            </a:r>
            <a:r>
              <a:rPr lang="en-US" b="0" baseline="0" dirty="0"/>
              <a:t>.</a:t>
            </a:r>
            <a:endParaRPr lang="en-US" dirty="0"/>
          </a:p>
        </p:txBody>
      </p:sp>
      <p:sp>
        <p:nvSpPr>
          <p:cNvPr id="4" name="Slide Number Placeholder 3"/>
          <p:cNvSpPr>
            <a:spLocks noGrp="1"/>
          </p:cNvSpPr>
          <p:nvPr>
            <p:ph type="sldNum" sz="quarter" idx="10"/>
          </p:nvPr>
        </p:nvSpPr>
        <p:spPr/>
        <p:txBody>
          <a:bodyPr/>
          <a:lstStyle/>
          <a:p>
            <a:fld id="{965E1DC0-005C-4B20-9286-B14DEB9F6200}"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a:t>Double-click</a:t>
            </a:r>
            <a:r>
              <a:rPr lang="en-US" baseline="0" dirty="0"/>
              <a:t> on each topic at the top to edit it.</a:t>
            </a:r>
            <a:endParaRPr lang="en-US" dirty="0"/>
          </a:p>
          <a:p>
            <a:r>
              <a:rPr lang="en-US" dirty="0"/>
              <a:t>The numbers are all hyperlinked to the questions.  The hyperlinks only</a:t>
            </a:r>
            <a:r>
              <a:rPr lang="en-US" baseline="0" dirty="0"/>
              <a:t> work in the Slide Show view, and in PowerPoint 2007 or later.  Type Shift and F5 simultaneously to test your links.</a:t>
            </a:r>
            <a:endParaRPr lang="en-US" dirty="0"/>
          </a:p>
        </p:txBody>
      </p:sp>
      <p:sp>
        <p:nvSpPr>
          <p:cNvPr id="4" name="Slide Number Placeholder 3"/>
          <p:cNvSpPr>
            <a:spLocks noGrp="1"/>
          </p:cNvSpPr>
          <p:nvPr>
            <p:ph type="sldNum" sz="quarter" idx="10"/>
          </p:nvPr>
        </p:nvSpPr>
        <p:spPr/>
        <p:txBody>
          <a:bodyPr/>
          <a:lstStyle/>
          <a:p>
            <a:fld id="{965E1DC0-005C-4B20-9286-B14DEB9F6200}"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a:t>On each</a:t>
            </a:r>
            <a:r>
              <a:rPr lang="en-US" baseline="0" dirty="0"/>
              <a:t> question slide, you can double-click the white text to add a question. </a:t>
            </a:r>
          </a:p>
          <a:p>
            <a:r>
              <a:rPr lang="en-US" i="1" baseline="0" dirty="0"/>
              <a:t>Take special care to not press Delete before editing the text, as it will remove the animations and possibly the formatting. </a:t>
            </a:r>
          </a:p>
          <a:p>
            <a:r>
              <a:rPr lang="en-US" baseline="0" dirty="0"/>
              <a:t>To insert pictures, shapes, or Clip Art, too, go to the Insert ribbon. </a:t>
            </a:r>
          </a:p>
          <a:p>
            <a:r>
              <a:rPr lang="en-US" baseline="0" dirty="0"/>
              <a:t>Double-click on the black text to enter the answer. The house in the bottom left corner will allow the students to return to Slide 2, where the question board is found.</a:t>
            </a:r>
          </a:p>
          <a:p>
            <a:r>
              <a:rPr lang="en-US" baseline="0" dirty="0"/>
              <a:t>Make sure to change your Topic section at the top of your slides, too.</a:t>
            </a:r>
            <a:endParaRPr lang="en-US" dirty="0"/>
          </a:p>
        </p:txBody>
      </p:sp>
      <p:sp>
        <p:nvSpPr>
          <p:cNvPr id="4" name="Slide Number Placeholder 3"/>
          <p:cNvSpPr>
            <a:spLocks noGrp="1"/>
          </p:cNvSpPr>
          <p:nvPr>
            <p:ph type="sldNum" sz="quarter" idx="10"/>
          </p:nvPr>
        </p:nvSpPr>
        <p:spPr/>
        <p:txBody>
          <a:bodyPr/>
          <a:lstStyle/>
          <a:p>
            <a:fld id="{965E1DC0-005C-4B20-9286-B14DEB9F6200}"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5E1DC0-005C-4B20-9286-B14DEB9F6200}" type="slidenum">
              <a:rPr lang="en-US" smtClean="0"/>
              <a:pPr/>
              <a:t>20</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a:t>These</a:t>
            </a:r>
            <a:r>
              <a:rPr lang="en-US" baseline="0" dirty="0"/>
              <a:t> “Daily Double” slides are linked to the questions. </a:t>
            </a:r>
            <a:endParaRPr lang="en-US" dirty="0"/>
          </a:p>
        </p:txBody>
      </p:sp>
      <p:sp>
        <p:nvSpPr>
          <p:cNvPr id="4" name="Slide Number Placeholder 3"/>
          <p:cNvSpPr>
            <a:spLocks noGrp="1"/>
          </p:cNvSpPr>
          <p:nvPr>
            <p:ph type="sldNum" sz="quarter" idx="10"/>
          </p:nvPr>
        </p:nvSpPr>
        <p:spPr/>
        <p:txBody>
          <a:bodyPr/>
          <a:lstStyle/>
          <a:p>
            <a:fld id="{965E1DC0-005C-4B20-9286-B14DEB9F6200}" type="slidenum">
              <a:rPr lang="en-US" smtClean="0"/>
              <a:pPr/>
              <a:t>28</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a:t>Template</a:t>
            </a:r>
            <a:r>
              <a:rPr lang="en-US" baseline="0" dirty="0"/>
              <a:t> designed by Theresa M. Dyson</a:t>
            </a:r>
          </a:p>
          <a:p>
            <a:r>
              <a:rPr lang="en-US" baseline="0" dirty="0"/>
              <a:t>Computer Resource Specialist, Virginia Beach City Public Schools</a:t>
            </a:r>
          </a:p>
          <a:p>
            <a:r>
              <a:rPr lang="en-US" baseline="0" dirty="0"/>
              <a:t>Adjunct Professor, Tidewater Community College</a:t>
            </a:r>
            <a:endParaRPr lang="en-US" dirty="0"/>
          </a:p>
        </p:txBody>
      </p:sp>
      <p:sp>
        <p:nvSpPr>
          <p:cNvPr id="4" name="Slide Number Placeholder 3"/>
          <p:cNvSpPr>
            <a:spLocks noGrp="1"/>
          </p:cNvSpPr>
          <p:nvPr>
            <p:ph type="sldNum" sz="quarter" idx="10"/>
          </p:nvPr>
        </p:nvSpPr>
        <p:spPr/>
        <p:txBody>
          <a:bodyPr/>
          <a:lstStyle/>
          <a:p>
            <a:fld id="{965E1DC0-005C-4B20-9286-B14DEB9F6200}" type="slidenum">
              <a:rPr lang="en-US" smtClean="0"/>
              <a:pPr/>
              <a:t>29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FC6FB8D-18B7-46BA-B582-EF44C41ADDCF}" type="datetimeFigureOut">
              <a:rPr lang="en-US" smtClean="0"/>
              <a:pPr/>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2D9F60-F67A-4B4E-BDF8-37902935806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C6FB8D-18B7-46BA-B582-EF44C41ADDCF}" type="datetimeFigureOut">
              <a:rPr lang="en-US" smtClean="0"/>
              <a:pPr/>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2D9F60-F67A-4B4E-BDF8-37902935806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C6FB8D-18B7-46BA-B582-EF44C41ADDCF}" type="datetimeFigureOut">
              <a:rPr lang="en-US" smtClean="0"/>
              <a:pPr/>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2D9F60-F67A-4B4E-BDF8-37902935806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C6FB8D-18B7-46BA-B582-EF44C41ADDCF}" type="datetimeFigureOut">
              <a:rPr lang="en-US" smtClean="0"/>
              <a:pPr/>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2D9F60-F67A-4B4E-BDF8-37902935806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C6FB8D-18B7-46BA-B582-EF44C41ADDCF}" type="datetimeFigureOut">
              <a:rPr lang="en-US" smtClean="0"/>
              <a:pPr/>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2D9F60-F67A-4B4E-BDF8-37902935806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FC6FB8D-18B7-46BA-B582-EF44C41ADDCF}" type="datetimeFigureOut">
              <a:rPr lang="en-US" smtClean="0"/>
              <a:pPr/>
              <a:t>10/24/2022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2D9F60-F67A-4B4E-BDF8-37902935806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FC6FB8D-18B7-46BA-B582-EF44C41ADDCF}" type="datetimeFigureOut">
              <a:rPr lang="en-US" smtClean="0"/>
              <a:pPr/>
              <a:t>10/24/2022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72D9F60-F67A-4B4E-BDF8-37902935806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FC6FB8D-18B7-46BA-B582-EF44C41ADDCF}" type="datetimeFigureOut">
              <a:rPr lang="en-US" smtClean="0"/>
              <a:pPr/>
              <a:t>10/24/2022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72D9F60-F67A-4B4E-BDF8-37902935806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C6FB8D-18B7-46BA-B582-EF44C41ADDCF}" type="datetimeFigureOut">
              <a:rPr lang="en-US" smtClean="0"/>
              <a:pPr/>
              <a:t>10/24/2022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72D9F60-F67A-4B4E-BDF8-37902935806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C6FB8D-18B7-46BA-B582-EF44C41ADDCF}" type="datetimeFigureOut">
              <a:rPr lang="en-US" smtClean="0"/>
              <a:pPr/>
              <a:t>10/24/2022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2D9F60-F67A-4B4E-BDF8-37902935806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C6FB8D-18B7-46BA-B582-EF44C41ADDCF}" type="datetimeFigureOut">
              <a:rPr lang="en-US" smtClean="0"/>
              <a:pPr/>
              <a:t>10/24/2022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2D9F60-F67A-4B4E-BDF8-37902935806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lumMod val="40000"/>
                <a:lumOff val="60000"/>
              </a:schemeClr>
            </a:gs>
            <a:gs pos="100000">
              <a:schemeClr val="bg2">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C6FB8D-18B7-46BA-B582-EF44C41ADDCF}" type="datetimeFigureOut">
              <a:rPr lang="en-US" smtClean="0"/>
              <a:pPr/>
              <a:t>10/24/2022</a:t>
            </a:fld>
            <a:endParaRPr lang="en-US"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2D9F60-F67A-4B4E-BDF8-37902935806D}"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slide" Target="slide4.xml"/><Relationship Id="rId13" Type="http://schemas.openxmlformats.org/officeDocument/2006/relationships/slide" Target="slide5.xml"/><Relationship Id="rId18" Type="http://schemas.openxmlformats.org/officeDocument/2006/relationships/slide" Target="slide6.xml"/><Relationship Id="rId26" Type="http://schemas.openxmlformats.org/officeDocument/2006/relationships/slide" Target="slide22.xml"/><Relationship Id="rId3" Type="http://schemas.openxmlformats.org/officeDocument/2006/relationships/slide" Target="slide3.xml"/><Relationship Id="rId21" Type="http://schemas.openxmlformats.org/officeDocument/2006/relationships/slide" Target="slide21.xml"/><Relationship Id="rId7" Type="http://schemas.openxmlformats.org/officeDocument/2006/relationships/slide" Target="slide23.xml"/><Relationship Id="rId12" Type="http://schemas.openxmlformats.org/officeDocument/2006/relationships/slide" Target="slide24.xml"/><Relationship Id="rId17" Type="http://schemas.openxmlformats.org/officeDocument/2006/relationships/slide" Target="slide25.xml"/><Relationship Id="rId25" Type="http://schemas.openxmlformats.org/officeDocument/2006/relationships/slide" Target="slide17.xml"/><Relationship Id="rId2" Type="http://schemas.openxmlformats.org/officeDocument/2006/relationships/notesSlide" Target="../notesSlides/notesSlide2.xml"/><Relationship Id="rId16" Type="http://schemas.openxmlformats.org/officeDocument/2006/relationships/slide" Target="slide20.xml"/><Relationship Id="rId20" Type="http://schemas.openxmlformats.org/officeDocument/2006/relationships/slide" Target="slide16.xml"/><Relationship Id="rId1" Type="http://schemas.openxmlformats.org/officeDocument/2006/relationships/slideLayout" Target="../slideLayouts/slideLayout7.xml"/><Relationship Id="rId6" Type="http://schemas.openxmlformats.org/officeDocument/2006/relationships/slide" Target="slide28.xml"/><Relationship Id="rId11" Type="http://schemas.openxmlformats.org/officeDocument/2006/relationships/slide" Target="slide19.xml"/><Relationship Id="rId24" Type="http://schemas.openxmlformats.org/officeDocument/2006/relationships/slide" Target="slide12.xml"/><Relationship Id="rId5" Type="http://schemas.openxmlformats.org/officeDocument/2006/relationships/slide" Target="slide13.xml"/><Relationship Id="rId15" Type="http://schemas.openxmlformats.org/officeDocument/2006/relationships/slide" Target="slide15.xml"/><Relationship Id="rId23" Type="http://schemas.openxmlformats.org/officeDocument/2006/relationships/slide" Target="slide7.xml"/><Relationship Id="rId10" Type="http://schemas.openxmlformats.org/officeDocument/2006/relationships/slide" Target="slide14.xml"/><Relationship Id="rId19" Type="http://schemas.openxmlformats.org/officeDocument/2006/relationships/slide" Target="slide29.xml"/><Relationship Id="rId4" Type="http://schemas.openxmlformats.org/officeDocument/2006/relationships/slide" Target="slide8.xml"/><Relationship Id="rId9" Type="http://schemas.openxmlformats.org/officeDocument/2006/relationships/slide" Target="slide9.xml"/><Relationship Id="rId14" Type="http://schemas.openxmlformats.org/officeDocument/2006/relationships/slide" Target="slide10.xml"/><Relationship Id="rId22" Type="http://schemas.openxmlformats.org/officeDocument/2006/relationships/slide" Target="slide26.xml"/><Relationship Id="rId27" Type="http://schemas.openxmlformats.org/officeDocument/2006/relationships/slide" Target="slide27.xml"/></Relationships>
</file>

<file path=ppt/slides/_rels/slide2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3067051"/>
          </a:xfrm>
        </p:spPr>
        <p:txBody>
          <a:bodyPr>
            <a:noAutofit/>
            <a:scene3d>
              <a:camera prst="orthographicFront"/>
              <a:lightRig rig="soft" dir="t">
                <a:rot lat="0" lon="0" rev="10800000"/>
              </a:lightRig>
            </a:scene3d>
            <a:sp3d>
              <a:bevelT w="27940" h="12700"/>
              <a:contourClr>
                <a:srgbClr val="DDDDDD"/>
              </a:contourClr>
            </a:sp3d>
          </a:bodyPr>
          <a:lstStyle/>
          <a:p>
            <a:br>
              <a:rPr lang="en-US" sz="2800" b="1" spc="150" dirty="0">
                <a:ln w="11430"/>
                <a:solidFill>
                  <a:srgbClr val="F8F8F8"/>
                </a:solidFill>
                <a:effectLst>
                  <a:outerShdw blurRad="25400" algn="tl" rotWithShape="0">
                    <a:srgbClr val="000000">
                      <a:alpha val="43000"/>
                    </a:srgbClr>
                  </a:outerShdw>
                </a:effectLst>
              </a:rPr>
            </a:br>
            <a:br>
              <a:rPr lang="en-US" sz="2800" b="1" spc="150" dirty="0">
                <a:ln w="11430"/>
                <a:solidFill>
                  <a:srgbClr val="F8F8F8"/>
                </a:solidFill>
                <a:effectLst>
                  <a:outerShdw blurRad="25400" algn="tl" rotWithShape="0">
                    <a:srgbClr val="000000">
                      <a:alpha val="43000"/>
                    </a:srgbClr>
                  </a:outerShdw>
                </a:effectLst>
              </a:rPr>
            </a:br>
            <a:br>
              <a:rPr lang="en-US" sz="2800" b="1" spc="150" dirty="0">
                <a:ln w="11430"/>
                <a:solidFill>
                  <a:srgbClr val="F8F8F8"/>
                </a:solidFill>
                <a:effectLst>
                  <a:outerShdw blurRad="25400" algn="tl" rotWithShape="0">
                    <a:srgbClr val="000000">
                      <a:alpha val="43000"/>
                    </a:srgbClr>
                  </a:outerShdw>
                </a:effectLst>
              </a:rPr>
            </a:br>
            <a:r>
              <a:rPr lang="en-US" sz="2800" b="1" spc="150" dirty="0">
                <a:ln w="11430"/>
                <a:solidFill>
                  <a:srgbClr val="F8F8F8"/>
                </a:solidFill>
                <a:effectLst>
                  <a:outerShdw blurRad="25400" algn="tl" rotWithShape="0">
                    <a:srgbClr val="000000">
                      <a:alpha val="43000"/>
                    </a:srgbClr>
                  </a:outerShdw>
                </a:effectLst>
              </a:rPr>
              <a:t>I have the answer, now…</a:t>
            </a:r>
            <a:br>
              <a:rPr lang="en-US" sz="9600" b="1" spc="150" dirty="0">
                <a:ln w="11430"/>
                <a:solidFill>
                  <a:srgbClr val="F8F8F8"/>
                </a:solidFill>
                <a:effectLst>
                  <a:outerShdw blurRad="25400" algn="tl" rotWithShape="0">
                    <a:srgbClr val="000000">
                      <a:alpha val="43000"/>
                    </a:srgbClr>
                  </a:outerShdw>
                </a:effectLst>
              </a:rPr>
            </a:br>
            <a:r>
              <a:rPr lang="en-US" sz="9600" b="1" spc="150" dirty="0">
                <a:ln w="11430"/>
                <a:solidFill>
                  <a:srgbClr val="F8F8F8"/>
                </a:solidFill>
                <a:effectLst>
                  <a:outerShdw blurRad="25400" algn="tl" rotWithShape="0">
                    <a:srgbClr val="000000">
                      <a:alpha val="43000"/>
                    </a:srgbClr>
                  </a:outerShdw>
                </a:effectLst>
              </a:rPr>
              <a:t>Tell me the Question</a:t>
            </a:r>
          </a:p>
        </p:txBody>
      </p:sp>
      <p:sp>
        <p:nvSpPr>
          <p:cNvPr id="3" name="Subtitle 2"/>
          <p:cNvSpPr>
            <a:spLocks noGrp="1"/>
          </p:cNvSpPr>
          <p:nvPr>
            <p:ph type="subTitle" idx="1"/>
          </p:nvPr>
        </p:nvSpPr>
        <p:spPr/>
        <p:txBody>
          <a:bodyPr>
            <a:normAutofit/>
          </a:bodyPr>
          <a:lstStyle/>
          <a:p>
            <a:endParaRPr lang="en-US" dirty="0"/>
          </a:p>
          <a:p>
            <a:endParaRPr lang="en-US" dirty="0">
              <a:solidFill>
                <a:srgbClr val="FFFF00"/>
              </a:solidFill>
            </a:endParaRPr>
          </a:p>
          <a:p>
            <a:r>
              <a:rPr lang="en-US">
                <a:solidFill>
                  <a:srgbClr val="FFFF00"/>
                </a:solidFill>
              </a:rPr>
              <a:t>LifeSmarts: Technology</a:t>
            </a:r>
            <a:endParaRPr lang="en-US" dirty="0">
              <a:solidFill>
                <a:srgbClr val="FFFF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Smartphones: 3 points</a:t>
            </a:r>
          </a:p>
        </p:txBody>
      </p:sp>
      <p:sp>
        <p:nvSpPr>
          <p:cNvPr id="5" name="Content Placeholder 4"/>
          <p:cNvSpPr>
            <a:spLocks noGrp="1"/>
          </p:cNvSpPr>
          <p:nvPr>
            <p:ph sz="half" idx="1"/>
          </p:nvPr>
        </p:nvSpPr>
        <p:spPr>
          <a:xfrm>
            <a:off x="2590800" y="1828800"/>
            <a:ext cx="5029200" cy="2438400"/>
          </a:xfrm>
        </p:spPr>
        <p:txBody>
          <a:bodyPr/>
          <a:lstStyle/>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dirty="0"/>
              <a:t>Which mobile communication technology was named after the nickname of a Scandinavian king?</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114800" y="4495801"/>
            <a:ext cx="4572000" cy="1630363"/>
          </a:xfrm>
        </p:spPr>
        <p:txBody>
          <a:bodyPr/>
          <a:lstStyle/>
          <a:p>
            <a:pPr algn="ctr">
              <a:buNone/>
            </a:pPr>
            <a:r>
              <a:rPr lang="en-US" b="1" i="1" dirty="0">
                <a:solidFill>
                  <a:srgbClr val="FFFF00"/>
                </a:solidFill>
              </a:rPr>
              <a:t>What is </a:t>
            </a:r>
            <a:r>
              <a:rPr lang="en-US" b="1" i="1" dirty="0" err="1">
                <a:solidFill>
                  <a:srgbClr val="FFFF00"/>
                </a:solidFill>
              </a:rPr>
              <a:t>bluetooth</a:t>
            </a:r>
            <a:r>
              <a:rPr lang="en-US" b="1" i="1" dirty="0">
                <a:solidFill>
                  <a:srgbClr val="FFFF00"/>
                </a:solidFill>
              </a:rPr>
              <a:t>?</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0" end="0"/>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Smartphones: 4 points</a:t>
            </a:r>
          </a:p>
        </p:txBody>
      </p:sp>
      <p:sp>
        <p:nvSpPr>
          <p:cNvPr id="5" name="Content Placeholder 4"/>
          <p:cNvSpPr>
            <a:spLocks noGrp="1"/>
          </p:cNvSpPr>
          <p:nvPr>
            <p:ph sz="half" idx="1"/>
          </p:nvPr>
        </p:nvSpPr>
        <p:spPr>
          <a:xfrm>
            <a:off x="1905000" y="1676400"/>
            <a:ext cx="4800600" cy="2590800"/>
          </a:xfrm>
        </p:spPr>
        <p:txBody>
          <a:bodyPr>
            <a:normAutofit/>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sz="3200" dirty="0"/>
              <a:t>	</a:t>
            </a:r>
            <a:r>
              <a:rPr lang="en-US" sz="2400" dirty="0"/>
              <a:t>The acronym SMS, used for text messaging, stands for </a:t>
            </a:r>
          </a:p>
          <a:p>
            <a:pPr>
              <a:buNone/>
            </a:pPr>
            <a:r>
              <a:rPr lang="en-US" dirty="0"/>
              <a:t> </a:t>
            </a:r>
          </a:p>
          <a:p>
            <a:pPr>
              <a:buNone/>
            </a:pP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1"/>
            <a:ext cx="4038600" cy="1630363"/>
          </a:xfrm>
        </p:spPr>
        <p:txBody>
          <a:bodyPr>
            <a:normAutofit/>
          </a:bodyPr>
          <a:lstStyle/>
          <a:p>
            <a:pPr algn="ctr">
              <a:buNone/>
            </a:pPr>
            <a:r>
              <a:rPr lang="en-US" b="1" i="1" dirty="0">
                <a:solidFill>
                  <a:srgbClr val="FFFF00"/>
                </a:solidFill>
              </a:rPr>
              <a:t>What is short message service?</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par>
                                <p:cTn id="7" presetID="6" presetClass="emph" presetSubtype="0" fill="hold" grpId="0" nodeType="withEffect">
                                  <p:stCondLst>
                                    <p:cond delay="0"/>
                                  </p:stCondLst>
                                  <p:childTnLst>
                                    <p:animScale>
                                      <p:cBhvr>
                                        <p:cTn id="8" dur="2000" fill="hold"/>
                                        <p:tgtEl>
                                          <p:spTgt spid="5">
                                            <p:txEl>
                                              <p:pRg st="2" end="2"/>
                                            </p:txEl>
                                          </p:spTgt>
                                        </p:tgtEl>
                                      </p:cBhvr>
                                      <p:by x="150000" y="150000"/>
                                    </p:animScale>
                                  </p:childTnLst>
                                </p:cTn>
                              </p:par>
                            </p:childTnLst>
                          </p:cTn>
                        </p:par>
                      </p:childTnLst>
                    </p:cTn>
                  </p:par>
                  <p:par>
                    <p:cTn id="9" fill="hold">
                      <p:stCondLst>
                        <p:cond delay="indefinite"/>
                      </p:stCondLst>
                      <p:childTnLst>
                        <p:par>
                          <p:cTn id="10" fill="hold">
                            <p:stCondLst>
                              <p:cond delay="0"/>
                            </p:stCondLst>
                            <p:childTnLst>
                              <p:par>
                                <p:cTn id="11" presetID="37" presetClass="entr" presetSubtype="0"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3000"/>
                                        <p:tgtEl>
                                          <p:spTgt spid="6">
                                            <p:txEl>
                                              <p:pRg st="0" end="0"/>
                                            </p:txEl>
                                          </p:spTgt>
                                        </p:tgtEl>
                                      </p:cBhvr>
                                    </p:animEffect>
                                    <p:anim calcmode="lin" valueType="num">
                                      <p:cBhvr>
                                        <p:cTn id="14"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5"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6"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Smartphones: 5 points</a:t>
            </a:r>
          </a:p>
        </p:txBody>
      </p:sp>
      <p:sp>
        <p:nvSpPr>
          <p:cNvPr id="5" name="Content Placeholder 4"/>
          <p:cNvSpPr>
            <a:spLocks noGrp="1"/>
          </p:cNvSpPr>
          <p:nvPr>
            <p:ph sz="half" idx="1"/>
          </p:nvPr>
        </p:nvSpPr>
        <p:spPr>
          <a:xfrm>
            <a:off x="1828800" y="1524000"/>
            <a:ext cx="4800600" cy="2895600"/>
          </a:xfrm>
        </p:spPr>
        <p:txBody>
          <a:bodyPr>
            <a:noAutofit/>
          </a:bodyPr>
          <a:lstStyle/>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dirty="0"/>
              <a:t>A walking person using a smartphone and not paying attention as they walk, possibly risking an accident in the process, an increasing social phenomenon.</a:t>
            </a:r>
            <a:endParaRPr lang="en-US" sz="2400" dirty="0"/>
          </a:p>
        </p:txBody>
      </p:sp>
      <p:sp>
        <p:nvSpPr>
          <p:cNvPr id="6" name="Content Placeholder 5"/>
          <p:cNvSpPr>
            <a:spLocks noGrp="1"/>
          </p:cNvSpPr>
          <p:nvPr>
            <p:ph sz="half" idx="2"/>
          </p:nvPr>
        </p:nvSpPr>
        <p:spPr>
          <a:xfrm>
            <a:off x="4648200" y="4495801"/>
            <a:ext cx="4038600" cy="1630363"/>
          </a:xfrm>
        </p:spPr>
        <p:txBody>
          <a:bodyPr>
            <a:normAutofit/>
          </a:bodyPr>
          <a:lstStyle/>
          <a:p>
            <a:pPr algn="ctr">
              <a:buNone/>
            </a:pPr>
            <a:r>
              <a:rPr lang="en-US" b="1" i="1" dirty="0">
                <a:solidFill>
                  <a:srgbClr val="FFFF00"/>
                </a:solidFill>
              </a:rPr>
              <a:t>What is  a “</a:t>
            </a:r>
            <a:r>
              <a:rPr lang="en-US" b="1" i="1" dirty="0" err="1">
                <a:solidFill>
                  <a:srgbClr val="FFFF00"/>
                </a:solidFill>
              </a:rPr>
              <a:t>Smombie</a:t>
            </a:r>
            <a:r>
              <a:rPr lang="en-US" b="1" i="1" dirty="0">
                <a:solidFill>
                  <a:srgbClr val="FFFF00"/>
                </a:solidFill>
              </a:rPr>
              <a:t>”?</a:t>
            </a:r>
          </a:p>
          <a:p>
            <a:pPr algn="ctr">
              <a:buNone/>
            </a:pPr>
            <a:r>
              <a:rPr lang="en-US" b="1" i="1" dirty="0">
                <a:solidFill>
                  <a:srgbClr val="FFFF00"/>
                </a:solidFill>
              </a:rPr>
              <a:t>(smartphone + zombie)</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0" end="0"/>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Effect transition="in" filter="fade">
                                      <p:cBhvr>
                                        <p:cTn id="19" dur="3000"/>
                                        <p:tgtEl>
                                          <p:spTgt spid="6">
                                            <p:txEl>
                                              <p:pRg st="1" end="1"/>
                                            </p:txEl>
                                          </p:spTgt>
                                        </p:tgtEl>
                                      </p:cBhvr>
                                    </p:animEffect>
                                    <p:anim calcmode="lin" valueType="num">
                                      <p:cBhvr>
                                        <p:cTn id="20" dur="3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1" dur="27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22" dur="300" accel="100000" fill="hold">
                                          <p:stCondLst>
                                            <p:cond delay="270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Television: 1 point</a:t>
            </a:r>
          </a:p>
        </p:txBody>
      </p:sp>
      <p:sp>
        <p:nvSpPr>
          <p:cNvPr id="5" name="Content Placeholder 4"/>
          <p:cNvSpPr>
            <a:spLocks noGrp="1"/>
          </p:cNvSpPr>
          <p:nvPr>
            <p:ph sz="half" idx="1"/>
          </p:nvPr>
        </p:nvSpPr>
        <p:spPr>
          <a:xfrm>
            <a:off x="2743200" y="1524000"/>
            <a:ext cx="3962400" cy="2438400"/>
          </a:xfrm>
        </p:spPr>
        <p:txBody>
          <a:bodyPr>
            <a:normAutofit/>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400" dirty="0"/>
              <a:t>Use this if you wish to block television shown in your home</a:t>
            </a:r>
          </a:p>
          <a:p>
            <a:pPr>
              <a:buNone/>
            </a:pPr>
            <a:endParaRPr lang="en-US" dirty="0"/>
          </a:p>
          <a:p>
            <a:pPr>
              <a:buNone/>
            </a:pPr>
            <a:endParaRPr lang="en-US" sz="3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1"/>
            <a:ext cx="4038600" cy="1630363"/>
          </a:xfrm>
        </p:spPr>
        <p:txBody>
          <a:bodyPr>
            <a:normAutofit/>
          </a:bodyPr>
          <a:lstStyle/>
          <a:p>
            <a:pPr algn="ctr">
              <a:buNone/>
            </a:pPr>
            <a:r>
              <a:rPr lang="en-US" b="1" i="1" dirty="0">
                <a:solidFill>
                  <a:srgbClr val="FFFF00"/>
                </a:solidFill>
              </a:rPr>
              <a:t>What is the V-Chip?</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Television: 2 points</a:t>
            </a:r>
          </a:p>
        </p:txBody>
      </p:sp>
      <p:sp>
        <p:nvSpPr>
          <p:cNvPr id="5" name="Content Placeholder 4"/>
          <p:cNvSpPr>
            <a:spLocks noGrp="1"/>
          </p:cNvSpPr>
          <p:nvPr>
            <p:ph sz="half" idx="1"/>
          </p:nvPr>
        </p:nvSpPr>
        <p:spPr>
          <a:xfrm>
            <a:off x="2133600" y="1524000"/>
            <a:ext cx="4724400" cy="2819400"/>
          </a:xfrm>
        </p:spPr>
        <p:txBody>
          <a:bodyPr>
            <a:normAutofit/>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400" dirty="0"/>
              <a:t>Cable TV lines, telephone lines, fiber optic links, satellite, radio waves, and electrical power lines are all ways this comes into your home</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1"/>
            <a:ext cx="4038600" cy="1630363"/>
          </a:xfrm>
        </p:spPr>
        <p:txBody>
          <a:bodyPr>
            <a:normAutofit/>
          </a:bodyPr>
          <a:lstStyle/>
          <a:p>
            <a:pPr algn="ctr">
              <a:buNone/>
            </a:pPr>
            <a:r>
              <a:rPr lang="en-US" b="1" i="1" dirty="0">
                <a:solidFill>
                  <a:srgbClr val="FFFF00"/>
                </a:solidFill>
              </a:rPr>
              <a:t>What are ways that broadband access enters your home?</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Television: 3 points</a:t>
            </a:r>
          </a:p>
        </p:txBody>
      </p:sp>
      <p:sp>
        <p:nvSpPr>
          <p:cNvPr id="5" name="Content Placeholder 4"/>
          <p:cNvSpPr>
            <a:spLocks noGrp="1"/>
          </p:cNvSpPr>
          <p:nvPr>
            <p:ph sz="half" idx="1"/>
          </p:nvPr>
        </p:nvSpPr>
        <p:spPr>
          <a:xfrm>
            <a:off x="2743200" y="1524000"/>
            <a:ext cx="4419600" cy="2590800"/>
          </a:xfrm>
        </p:spPr>
        <p:txBody>
          <a:bodyPr>
            <a:normAutofit/>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400" dirty="0"/>
              <a:t>When shopping for a television, HD stands for this</a:t>
            </a:r>
          </a:p>
          <a:p>
            <a:pPr>
              <a:buNone/>
            </a:pPr>
            <a:r>
              <a:rPr lang="en-US" sz="2400" dirty="0"/>
              <a:t> </a:t>
            </a:r>
          </a:p>
          <a:p>
            <a:pPr>
              <a:buNone/>
            </a:pPr>
            <a:endParaRPr lang="en-US" dirty="0"/>
          </a:p>
        </p:txBody>
      </p:sp>
      <p:sp>
        <p:nvSpPr>
          <p:cNvPr id="6" name="Content Placeholder 5"/>
          <p:cNvSpPr>
            <a:spLocks noGrp="1"/>
          </p:cNvSpPr>
          <p:nvPr>
            <p:ph sz="half" idx="2"/>
          </p:nvPr>
        </p:nvSpPr>
        <p:spPr>
          <a:xfrm>
            <a:off x="4648200" y="4495801"/>
            <a:ext cx="4038600" cy="1630363"/>
          </a:xfrm>
        </p:spPr>
        <p:txBody>
          <a:bodyPr>
            <a:normAutofit/>
          </a:bodyPr>
          <a:lstStyle/>
          <a:p>
            <a:pPr algn="ctr">
              <a:buNone/>
            </a:pPr>
            <a:r>
              <a:rPr lang="en-US" b="1" i="1" dirty="0">
                <a:solidFill>
                  <a:srgbClr val="FFFF00"/>
                </a:solidFill>
              </a:rPr>
              <a:t>What is High Definition?</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par>
                                <p:cTn id="7" presetID="6" presetClass="emph" presetSubtype="0" fill="hold" grpId="0" nodeType="withEffect">
                                  <p:stCondLst>
                                    <p:cond delay="0"/>
                                  </p:stCondLst>
                                  <p:childTnLst>
                                    <p:animScale>
                                      <p:cBhvr>
                                        <p:cTn id="8" dur="2000" fill="hold"/>
                                        <p:tgtEl>
                                          <p:spTgt spid="5">
                                            <p:txEl>
                                              <p:pRg st="2" end="2"/>
                                            </p:txEl>
                                          </p:spTgt>
                                        </p:tgtEl>
                                      </p:cBhvr>
                                      <p:by x="150000" y="150000"/>
                                    </p:animScale>
                                  </p:childTnLst>
                                </p:cTn>
                              </p:par>
                            </p:childTnLst>
                          </p:cTn>
                        </p:par>
                      </p:childTnLst>
                    </p:cTn>
                  </p:par>
                  <p:par>
                    <p:cTn id="9" fill="hold">
                      <p:stCondLst>
                        <p:cond delay="indefinite"/>
                      </p:stCondLst>
                      <p:childTnLst>
                        <p:par>
                          <p:cTn id="10" fill="hold">
                            <p:stCondLst>
                              <p:cond delay="0"/>
                            </p:stCondLst>
                            <p:childTnLst>
                              <p:par>
                                <p:cTn id="11" presetID="37" presetClass="entr" presetSubtype="0"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3000"/>
                                        <p:tgtEl>
                                          <p:spTgt spid="6">
                                            <p:txEl>
                                              <p:pRg st="0" end="0"/>
                                            </p:txEl>
                                          </p:spTgt>
                                        </p:tgtEl>
                                      </p:cBhvr>
                                    </p:animEffect>
                                    <p:anim calcmode="lin" valueType="num">
                                      <p:cBhvr>
                                        <p:cTn id="14"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5"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6"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Television: 4 points</a:t>
            </a:r>
          </a:p>
        </p:txBody>
      </p:sp>
      <p:sp>
        <p:nvSpPr>
          <p:cNvPr id="5" name="Content Placeholder 4"/>
          <p:cNvSpPr>
            <a:spLocks noGrp="1"/>
          </p:cNvSpPr>
          <p:nvPr>
            <p:ph sz="half" idx="1"/>
          </p:nvPr>
        </p:nvSpPr>
        <p:spPr>
          <a:xfrm>
            <a:off x="2667000" y="1524000"/>
            <a:ext cx="4800600" cy="2667000"/>
          </a:xfrm>
        </p:spPr>
        <p:txBody>
          <a:bodyPr>
            <a:normAutofit/>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400" dirty="0"/>
              <a:t>Complaints against your cable company are usually filed at this level of government</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1"/>
            <a:ext cx="4038600" cy="1630363"/>
          </a:xfrm>
        </p:spPr>
        <p:txBody>
          <a:bodyPr>
            <a:normAutofit/>
          </a:bodyPr>
          <a:lstStyle/>
          <a:p>
            <a:pPr algn="ctr">
              <a:buNone/>
            </a:pPr>
            <a:r>
              <a:rPr lang="en-US" b="1" i="1" dirty="0">
                <a:solidFill>
                  <a:srgbClr val="FFFF00"/>
                </a:solidFill>
              </a:rPr>
              <a:t>What is local?</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Television: 5 points</a:t>
            </a:r>
          </a:p>
        </p:txBody>
      </p:sp>
      <p:sp>
        <p:nvSpPr>
          <p:cNvPr id="5" name="Content Placeholder 4"/>
          <p:cNvSpPr>
            <a:spLocks noGrp="1"/>
          </p:cNvSpPr>
          <p:nvPr>
            <p:ph sz="half" idx="1"/>
          </p:nvPr>
        </p:nvSpPr>
        <p:spPr>
          <a:xfrm>
            <a:off x="2209800" y="1600200"/>
            <a:ext cx="5181600" cy="2209800"/>
          </a:xfrm>
        </p:spPr>
        <p:txBody>
          <a:bodyPr>
            <a:normAutofit/>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400" dirty="0"/>
              <a:t>A television show rating of TV-PG is followed by a D which stands for</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3962400" y="4191000"/>
            <a:ext cx="4648200" cy="1630363"/>
          </a:xfrm>
        </p:spPr>
        <p:txBody>
          <a:bodyPr>
            <a:normAutofit/>
          </a:bodyPr>
          <a:lstStyle/>
          <a:p>
            <a:pPr algn="ctr">
              <a:buNone/>
            </a:pPr>
            <a:r>
              <a:rPr lang="en-US" b="1" i="1" dirty="0">
                <a:solidFill>
                  <a:srgbClr val="FFFF00"/>
                </a:solidFill>
              </a:rPr>
              <a:t>What is suggestive dialogue?</a:t>
            </a:r>
          </a:p>
          <a:p>
            <a:pPr algn="ctr">
              <a:buNone/>
            </a:pPr>
            <a:r>
              <a:rPr lang="en-US" b="1" i="1" dirty="0">
                <a:solidFill>
                  <a:srgbClr val="FFFF00"/>
                </a:solidFill>
              </a:rPr>
              <a:t>or strong suggestive dialogue?</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Effect transition="in" filter="fade">
                                      <p:cBhvr>
                                        <p:cTn id="19" dur="3000"/>
                                        <p:tgtEl>
                                          <p:spTgt spid="6">
                                            <p:txEl>
                                              <p:pRg st="1" end="1"/>
                                            </p:txEl>
                                          </p:spTgt>
                                        </p:tgtEl>
                                      </p:cBhvr>
                                    </p:animEffect>
                                    <p:anim calcmode="lin" valueType="num">
                                      <p:cBhvr>
                                        <p:cTn id="20" dur="3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1" dur="27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22" dur="300" accel="100000" fill="hold">
                                          <p:stCondLst>
                                            <p:cond delay="270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Privacy: 1 point</a:t>
            </a:r>
          </a:p>
        </p:txBody>
      </p:sp>
      <p:sp>
        <p:nvSpPr>
          <p:cNvPr id="5" name="Content Placeholder 4"/>
          <p:cNvSpPr>
            <a:spLocks noGrp="1"/>
          </p:cNvSpPr>
          <p:nvPr>
            <p:ph sz="half" idx="1"/>
          </p:nvPr>
        </p:nvSpPr>
        <p:spPr>
          <a:xfrm>
            <a:off x="2667000" y="1524000"/>
            <a:ext cx="4572000" cy="2743200"/>
          </a:xfrm>
        </p:spPr>
        <p:txBody>
          <a:bodyPr>
            <a:normAutofit/>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400" dirty="0"/>
              <a:t>Companies post this policy online to tell you how they use your personal information</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1"/>
            <a:ext cx="4038600" cy="1630363"/>
          </a:xfrm>
        </p:spPr>
        <p:txBody>
          <a:bodyPr>
            <a:normAutofit/>
          </a:bodyPr>
          <a:lstStyle/>
          <a:p>
            <a:pPr algn="ctr">
              <a:buNone/>
            </a:pPr>
            <a:r>
              <a:rPr lang="en-US" b="1" i="1" dirty="0">
                <a:solidFill>
                  <a:srgbClr val="FFFF00"/>
                </a:solidFill>
              </a:rPr>
              <a:t>What is a privacy policy?</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Privacy: 2 points</a:t>
            </a:r>
          </a:p>
        </p:txBody>
      </p:sp>
      <p:sp>
        <p:nvSpPr>
          <p:cNvPr id="5" name="Content Placeholder 4"/>
          <p:cNvSpPr>
            <a:spLocks noGrp="1"/>
          </p:cNvSpPr>
          <p:nvPr>
            <p:ph sz="half" idx="1"/>
          </p:nvPr>
        </p:nvSpPr>
        <p:spPr>
          <a:xfrm>
            <a:off x="2667000" y="1524000"/>
            <a:ext cx="3657600" cy="2667000"/>
          </a:xfrm>
        </p:spPr>
        <p:txBody>
          <a:bodyPr>
            <a:normAutofit/>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400" dirty="0"/>
              <a:t>A common term for unsolicited email</a:t>
            </a:r>
          </a:p>
          <a:p>
            <a:pPr>
              <a:buNone/>
            </a:pPr>
            <a:endParaRPr lang="en-US" sz="2400" dirty="0"/>
          </a:p>
          <a:p>
            <a:pPr>
              <a:buNone/>
            </a:pPr>
            <a:endParaRPr lang="en-US" sz="3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1"/>
            <a:ext cx="4038600" cy="1630363"/>
          </a:xfrm>
        </p:spPr>
        <p:txBody>
          <a:bodyPr>
            <a:normAutofit/>
          </a:bodyPr>
          <a:lstStyle/>
          <a:p>
            <a:pPr algn="ctr">
              <a:buNone/>
            </a:pPr>
            <a:r>
              <a:rPr lang="en-US" b="1" i="1" dirty="0">
                <a:solidFill>
                  <a:srgbClr val="FFFF00"/>
                </a:solidFill>
              </a:rPr>
              <a:t>What is spam?</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92865447"/>
              </p:ext>
            </p:extLst>
          </p:nvPr>
        </p:nvGraphicFramePr>
        <p:xfrm>
          <a:off x="228600" y="228602"/>
          <a:ext cx="8686800" cy="6522720"/>
        </p:xfrm>
        <a:graphic>
          <a:graphicData uri="http://schemas.openxmlformats.org/drawingml/2006/table">
            <a:tbl>
              <a:tblPr firstRow="1" bandRow="1">
                <a:tableStyleId>{93296810-A885-4BE3-A3E7-6D5BEEA58F35}</a:tableStyleId>
              </a:tblPr>
              <a:tblGrid>
                <a:gridCol w="1737360">
                  <a:extLst>
                    <a:ext uri="{9D8B030D-6E8A-4147-A177-3AD203B41FA5}">
                      <a16:colId xmlns:a16="http://schemas.microsoft.com/office/drawing/2014/main" val="20000"/>
                    </a:ext>
                  </a:extLst>
                </a:gridCol>
                <a:gridCol w="1737360">
                  <a:extLst>
                    <a:ext uri="{9D8B030D-6E8A-4147-A177-3AD203B41FA5}">
                      <a16:colId xmlns:a16="http://schemas.microsoft.com/office/drawing/2014/main" val="20001"/>
                    </a:ext>
                  </a:extLst>
                </a:gridCol>
                <a:gridCol w="1737360">
                  <a:extLst>
                    <a:ext uri="{9D8B030D-6E8A-4147-A177-3AD203B41FA5}">
                      <a16:colId xmlns:a16="http://schemas.microsoft.com/office/drawing/2014/main" val="20002"/>
                    </a:ext>
                  </a:extLst>
                </a:gridCol>
                <a:gridCol w="1737360">
                  <a:extLst>
                    <a:ext uri="{9D8B030D-6E8A-4147-A177-3AD203B41FA5}">
                      <a16:colId xmlns:a16="http://schemas.microsoft.com/office/drawing/2014/main" val="20003"/>
                    </a:ext>
                  </a:extLst>
                </a:gridCol>
                <a:gridCol w="1737360">
                  <a:extLst>
                    <a:ext uri="{9D8B030D-6E8A-4147-A177-3AD203B41FA5}">
                      <a16:colId xmlns:a16="http://schemas.microsoft.com/office/drawing/2014/main" val="20004"/>
                    </a:ext>
                  </a:extLst>
                </a:gridCol>
              </a:tblGrid>
              <a:tr h="1188720">
                <a:tc>
                  <a:txBody>
                    <a:bodyPr/>
                    <a:lstStyle/>
                    <a:p>
                      <a:pPr algn="ctr"/>
                      <a:r>
                        <a:rPr lang="en-US" sz="2200" dirty="0">
                          <a:effectLst>
                            <a:reflection blurRad="6350" stA="55000" endA="50" endPos="85000" dist="29997" dir="5400000" sy="-100000" algn="bl" rotWithShape="0"/>
                          </a:effectLst>
                        </a:rPr>
                        <a:t>Computers</a:t>
                      </a:r>
                      <a:endParaRPr lang="en-US" sz="2200" dirty="0">
                        <a:effectLst>
                          <a:reflection blurRad="6350" stA="55000" endA="50" endPos="85000" dist="29997" dir="5400000" sy="-100000" algn="bl" rotWithShape="0"/>
                        </a:effectLst>
                        <a:latin typeface="Franklin Gothic Demi" pitchFamily="34" charset="0"/>
                      </a:endParaRPr>
                    </a:p>
                  </a:txBody>
                  <a:tcPr anchor="ctr">
                    <a:solidFill>
                      <a:schemeClr val="bg2">
                        <a:lumMod val="60000"/>
                        <a:lumOff val="40000"/>
                      </a:schemeClr>
                    </a:solidFill>
                  </a:tcPr>
                </a:tc>
                <a:tc>
                  <a:txBody>
                    <a:bodyPr/>
                    <a:lstStyle/>
                    <a:p>
                      <a:pPr algn="ctr"/>
                      <a:r>
                        <a:rPr lang="en-US" sz="2400" dirty="0">
                          <a:effectLst>
                            <a:reflection blurRad="6350" stA="55000" endA="50" endPos="85000" dist="29997" dir="5400000" sy="-100000" algn="bl" rotWithShape="0"/>
                          </a:effectLst>
                        </a:rPr>
                        <a:t>Smart- phones</a:t>
                      </a:r>
                      <a:endParaRPr lang="en-US" sz="2400" dirty="0">
                        <a:effectLst>
                          <a:reflection blurRad="6350" stA="55000" endA="50" endPos="85000" dist="29997" dir="5400000" sy="-100000" algn="bl" rotWithShape="0"/>
                        </a:effectLst>
                        <a:latin typeface="Franklin Gothic Demi" pitchFamily="34" charset="0"/>
                      </a:endParaRPr>
                    </a:p>
                  </a:txBody>
                  <a:tcPr anchor="ctr">
                    <a:solidFill>
                      <a:schemeClr val="bg2">
                        <a:lumMod val="40000"/>
                        <a:lumOff val="60000"/>
                      </a:schemeClr>
                    </a:solidFill>
                  </a:tcPr>
                </a:tc>
                <a:tc>
                  <a:txBody>
                    <a:bodyPr/>
                    <a:lstStyle/>
                    <a:p>
                      <a:pPr algn="ctr"/>
                      <a:r>
                        <a:rPr lang="en-US" sz="2400" dirty="0">
                          <a:effectLst>
                            <a:reflection blurRad="6350" stA="55000" endA="50" endPos="85000" dist="29997" dir="5400000" sy="-100000" algn="bl" rotWithShape="0"/>
                          </a:effectLst>
                        </a:rPr>
                        <a:t>Television</a:t>
                      </a:r>
                      <a:endParaRPr lang="en-US" sz="2400" dirty="0">
                        <a:effectLst>
                          <a:reflection blurRad="6350" stA="55000" endA="50" endPos="85000" dist="29997" dir="5400000" sy="-100000" algn="bl" rotWithShape="0"/>
                        </a:effectLst>
                        <a:latin typeface="Franklin Gothic Demi" pitchFamily="34" charset="0"/>
                      </a:endParaRPr>
                    </a:p>
                  </a:txBody>
                  <a:tcPr anchor="ctr">
                    <a:solidFill>
                      <a:schemeClr val="bg2">
                        <a:lumMod val="60000"/>
                        <a:lumOff val="40000"/>
                      </a:schemeClr>
                    </a:solidFill>
                  </a:tcPr>
                </a:tc>
                <a:tc>
                  <a:txBody>
                    <a:bodyPr/>
                    <a:lstStyle/>
                    <a:p>
                      <a:pPr algn="ctr"/>
                      <a:r>
                        <a:rPr lang="en-US" sz="2400" dirty="0">
                          <a:effectLst>
                            <a:reflection blurRad="6350" stA="55000" endA="50" endPos="85000" dist="29997" dir="5400000" sy="-100000" algn="bl" rotWithShape="0"/>
                          </a:effectLst>
                        </a:rPr>
                        <a:t>Privacy</a:t>
                      </a:r>
                      <a:endParaRPr lang="en-US" sz="2400" dirty="0">
                        <a:effectLst>
                          <a:reflection blurRad="6350" stA="55000" endA="50" endPos="85000" dist="29997" dir="5400000" sy="-100000" algn="bl" rotWithShape="0"/>
                        </a:effectLst>
                        <a:latin typeface="Franklin Gothic Demi" pitchFamily="34" charset="0"/>
                      </a:endParaRPr>
                    </a:p>
                  </a:txBody>
                  <a:tcPr anchor="ctr">
                    <a:solidFill>
                      <a:schemeClr val="bg2">
                        <a:lumMod val="40000"/>
                        <a:lumOff val="60000"/>
                      </a:schemeClr>
                    </a:solidFill>
                  </a:tcPr>
                </a:tc>
                <a:tc>
                  <a:txBody>
                    <a:bodyPr/>
                    <a:lstStyle/>
                    <a:p>
                      <a:pPr algn="ctr"/>
                      <a:r>
                        <a:rPr lang="en-US" sz="2400" dirty="0">
                          <a:effectLst>
                            <a:reflection blurRad="6350" stA="55000" endA="50" endPos="85000" dist="29997" dir="5400000" sy="-100000" algn="bl" rotWithShape="0"/>
                          </a:effectLst>
                        </a:rPr>
                        <a:t>The Internet</a:t>
                      </a:r>
                      <a:endParaRPr lang="en-US" sz="2400" dirty="0">
                        <a:effectLst>
                          <a:reflection blurRad="6350" stA="55000" endA="50" endPos="85000" dist="29997" dir="5400000" sy="-100000" algn="bl" rotWithShape="0"/>
                        </a:effectLst>
                        <a:latin typeface="Franklin Gothic Demi" pitchFamily="34" charset="0"/>
                      </a:endParaRPr>
                    </a:p>
                  </a:txBody>
                  <a:tcPr anchor="ctr">
                    <a:solidFill>
                      <a:schemeClr val="bg2">
                        <a:lumMod val="60000"/>
                        <a:lumOff val="40000"/>
                      </a:schemeClr>
                    </a:solidFill>
                  </a:tcPr>
                </a:tc>
                <a:extLst>
                  <a:ext uri="{0D108BD9-81ED-4DB2-BD59-A6C34878D82A}">
                    <a16:rowId xmlns:a16="http://schemas.microsoft.com/office/drawing/2014/main" val="10000"/>
                  </a:ext>
                </a:extLst>
              </a:tr>
              <a:tr h="1066800">
                <a:tc>
                  <a:txBody>
                    <a:bodyPr/>
                    <a:lstStyle/>
                    <a:p>
                      <a:pPr algn="ctr"/>
                      <a:r>
                        <a:rPr lang="en-US" sz="3200" dirty="0">
                          <a:hlinkClick r:id="rId3" action="ppaction://hlinksldjump"/>
                        </a:rPr>
                        <a:t>1</a:t>
                      </a:r>
                      <a:endParaRPr lang="en-US" sz="3200" b="1" dirty="0">
                        <a:solidFill>
                          <a:schemeClr val="accent4">
                            <a:lumMod val="75000"/>
                          </a:schemeClr>
                        </a:solidFill>
                        <a:latin typeface="Franklin Gothic Demi" pitchFamily="34" charset="0"/>
                      </a:endParaRPr>
                    </a:p>
                  </a:txBody>
                  <a:tcPr anchor="ctr">
                    <a:solidFill>
                      <a:schemeClr val="accent5">
                        <a:lumMod val="20000"/>
                        <a:lumOff val="80000"/>
                      </a:schemeClr>
                    </a:solidFill>
                  </a:tcPr>
                </a:tc>
                <a:tc>
                  <a:txBody>
                    <a:bodyPr/>
                    <a:lstStyle/>
                    <a:p>
                      <a:pPr algn="ctr"/>
                      <a:r>
                        <a:rPr lang="en-US" sz="3200" dirty="0">
                          <a:hlinkClick r:id="rId4" action="ppaction://hlinksldjump"/>
                        </a:rPr>
                        <a:t>1</a:t>
                      </a:r>
                      <a:endParaRPr lang="en-US" sz="3200" b="1" dirty="0">
                        <a:solidFill>
                          <a:schemeClr val="accent4">
                            <a:lumMod val="75000"/>
                          </a:schemeClr>
                        </a:solidFill>
                        <a:latin typeface="Franklin Gothic Demi" pitchFamily="34" charset="0"/>
                      </a:endParaRPr>
                    </a:p>
                  </a:txBody>
                  <a:tcPr anchor="ctr">
                    <a:solidFill>
                      <a:schemeClr val="accent5">
                        <a:lumMod val="20000"/>
                        <a:lumOff val="80000"/>
                      </a:schemeClr>
                    </a:solidFill>
                  </a:tcPr>
                </a:tc>
                <a:tc>
                  <a:txBody>
                    <a:bodyPr/>
                    <a:lstStyle/>
                    <a:p>
                      <a:pPr algn="ctr"/>
                      <a:r>
                        <a:rPr lang="en-US" sz="3200" dirty="0">
                          <a:hlinkClick r:id="rId5" action="ppaction://hlinksldjump"/>
                        </a:rPr>
                        <a:t>1</a:t>
                      </a:r>
                      <a:endParaRPr lang="en-US" sz="3200" b="1" dirty="0">
                        <a:solidFill>
                          <a:schemeClr val="accent4">
                            <a:lumMod val="75000"/>
                          </a:schemeClr>
                        </a:solidFill>
                        <a:latin typeface="Franklin Gothic Demi" pitchFamily="34" charset="0"/>
                      </a:endParaRPr>
                    </a:p>
                  </a:txBody>
                  <a:tcPr anchor="ctr">
                    <a:solidFill>
                      <a:schemeClr val="accent5">
                        <a:lumMod val="20000"/>
                        <a:lumOff val="80000"/>
                      </a:schemeClr>
                    </a:solidFill>
                  </a:tcPr>
                </a:tc>
                <a:tc>
                  <a:txBody>
                    <a:bodyPr/>
                    <a:lstStyle/>
                    <a:p>
                      <a:pPr algn="ctr"/>
                      <a:r>
                        <a:rPr lang="en-US" sz="3200" dirty="0">
                          <a:hlinkClick r:id="rId6" action="ppaction://hlinksldjump"/>
                        </a:rPr>
                        <a:t>1</a:t>
                      </a:r>
                      <a:endParaRPr lang="en-US" sz="3200" b="1" dirty="0">
                        <a:solidFill>
                          <a:schemeClr val="accent4">
                            <a:lumMod val="75000"/>
                          </a:schemeClr>
                        </a:solidFill>
                        <a:latin typeface="Franklin Gothic Demi" pitchFamily="34" charset="0"/>
                      </a:endParaRPr>
                    </a:p>
                  </a:txBody>
                  <a:tcPr anchor="ctr">
                    <a:solidFill>
                      <a:schemeClr val="accent5">
                        <a:lumMod val="20000"/>
                        <a:lumOff val="80000"/>
                      </a:schemeClr>
                    </a:solidFill>
                  </a:tcPr>
                </a:tc>
                <a:tc>
                  <a:txBody>
                    <a:bodyPr/>
                    <a:lstStyle/>
                    <a:p>
                      <a:pPr algn="ctr"/>
                      <a:r>
                        <a:rPr lang="en-US" sz="3200" dirty="0">
                          <a:hlinkClick r:id="rId7" action="ppaction://hlinksldjump"/>
                        </a:rPr>
                        <a:t>1</a:t>
                      </a:r>
                      <a:endParaRPr lang="en-US" sz="3200" b="1" dirty="0">
                        <a:solidFill>
                          <a:schemeClr val="accent4">
                            <a:lumMod val="75000"/>
                          </a:schemeClr>
                        </a:solidFill>
                        <a:latin typeface="Franklin Gothic Demi" pitchFamily="34" charset="0"/>
                      </a:endParaRPr>
                    </a:p>
                  </a:txBody>
                  <a:tcPr anchor="ctr">
                    <a:solidFill>
                      <a:schemeClr val="accent5">
                        <a:lumMod val="20000"/>
                        <a:lumOff val="80000"/>
                      </a:schemeClr>
                    </a:solidFill>
                  </a:tcPr>
                </a:tc>
                <a:extLst>
                  <a:ext uri="{0D108BD9-81ED-4DB2-BD59-A6C34878D82A}">
                    <a16:rowId xmlns:a16="http://schemas.microsoft.com/office/drawing/2014/main" val="10001"/>
                  </a:ext>
                </a:extLst>
              </a:tr>
              <a:tr h="1066800">
                <a:tc>
                  <a:txBody>
                    <a:bodyPr/>
                    <a:lstStyle/>
                    <a:p>
                      <a:pPr algn="ctr"/>
                      <a:r>
                        <a:rPr lang="en-US" sz="3200" dirty="0">
                          <a:hlinkClick r:id="rId8" action="ppaction://hlinksldjump"/>
                        </a:rPr>
                        <a:t>2</a:t>
                      </a:r>
                      <a:endParaRPr lang="en-US" sz="3200" b="1" dirty="0">
                        <a:solidFill>
                          <a:schemeClr val="accent4">
                            <a:lumMod val="75000"/>
                          </a:schemeClr>
                        </a:solidFill>
                        <a:latin typeface="Franklin Gothic Demi" pitchFamily="34" charset="0"/>
                      </a:endParaRPr>
                    </a:p>
                  </a:txBody>
                  <a:tcPr anchor="ctr">
                    <a:solidFill>
                      <a:schemeClr val="bg2">
                        <a:lumMod val="20000"/>
                        <a:lumOff val="80000"/>
                      </a:schemeClr>
                    </a:solidFill>
                  </a:tcPr>
                </a:tc>
                <a:tc>
                  <a:txBody>
                    <a:bodyPr/>
                    <a:lstStyle/>
                    <a:p>
                      <a:pPr algn="ctr"/>
                      <a:r>
                        <a:rPr lang="en-US" sz="3200" dirty="0">
                          <a:hlinkClick r:id="rId9" action="ppaction://hlinksldjump"/>
                        </a:rPr>
                        <a:t>2</a:t>
                      </a:r>
                      <a:endParaRPr lang="en-US" sz="3200" b="1" dirty="0">
                        <a:solidFill>
                          <a:schemeClr val="accent4">
                            <a:lumMod val="75000"/>
                          </a:schemeClr>
                        </a:solidFill>
                        <a:latin typeface="Franklin Gothic Demi" pitchFamily="34" charset="0"/>
                      </a:endParaRPr>
                    </a:p>
                  </a:txBody>
                  <a:tcPr anchor="ctr">
                    <a:solidFill>
                      <a:schemeClr val="bg2">
                        <a:lumMod val="20000"/>
                        <a:lumOff val="80000"/>
                      </a:schemeClr>
                    </a:solidFill>
                  </a:tcPr>
                </a:tc>
                <a:tc>
                  <a:txBody>
                    <a:bodyPr/>
                    <a:lstStyle/>
                    <a:p>
                      <a:pPr algn="ctr"/>
                      <a:r>
                        <a:rPr lang="en-US" sz="3200" dirty="0">
                          <a:hlinkClick r:id="rId10" action="ppaction://hlinksldjump"/>
                        </a:rPr>
                        <a:t>2</a:t>
                      </a:r>
                      <a:endParaRPr lang="en-US" sz="3200" b="1" dirty="0">
                        <a:solidFill>
                          <a:schemeClr val="accent4">
                            <a:lumMod val="75000"/>
                          </a:schemeClr>
                        </a:solidFill>
                        <a:latin typeface="Franklin Gothic Demi" pitchFamily="34" charset="0"/>
                      </a:endParaRPr>
                    </a:p>
                  </a:txBody>
                  <a:tcPr anchor="ctr">
                    <a:solidFill>
                      <a:schemeClr val="bg2">
                        <a:lumMod val="20000"/>
                        <a:lumOff val="80000"/>
                      </a:schemeClr>
                    </a:solidFill>
                  </a:tcPr>
                </a:tc>
                <a:tc>
                  <a:txBody>
                    <a:bodyPr/>
                    <a:lstStyle/>
                    <a:p>
                      <a:pPr algn="ctr"/>
                      <a:r>
                        <a:rPr lang="en-US" sz="3200" dirty="0">
                          <a:hlinkClick r:id="rId11" action="ppaction://hlinksldjump"/>
                        </a:rPr>
                        <a:t>2</a:t>
                      </a:r>
                      <a:endParaRPr lang="en-US" sz="3200" b="1" dirty="0">
                        <a:solidFill>
                          <a:schemeClr val="accent4">
                            <a:lumMod val="75000"/>
                          </a:schemeClr>
                        </a:solidFill>
                        <a:latin typeface="Franklin Gothic Demi" pitchFamily="34" charset="0"/>
                      </a:endParaRPr>
                    </a:p>
                  </a:txBody>
                  <a:tcPr anchor="ctr">
                    <a:solidFill>
                      <a:schemeClr val="bg2">
                        <a:lumMod val="20000"/>
                        <a:lumOff val="80000"/>
                      </a:schemeClr>
                    </a:solidFill>
                  </a:tcPr>
                </a:tc>
                <a:tc>
                  <a:txBody>
                    <a:bodyPr/>
                    <a:lstStyle/>
                    <a:p>
                      <a:pPr algn="ctr"/>
                      <a:r>
                        <a:rPr lang="en-US" sz="3200" dirty="0">
                          <a:hlinkClick r:id="rId12" action="ppaction://hlinksldjump"/>
                        </a:rPr>
                        <a:t>2</a:t>
                      </a:r>
                      <a:endParaRPr lang="en-US" sz="3200" b="1" dirty="0">
                        <a:solidFill>
                          <a:schemeClr val="accent4">
                            <a:lumMod val="75000"/>
                          </a:schemeClr>
                        </a:solidFill>
                        <a:latin typeface="Franklin Gothic Demi" pitchFamily="34" charset="0"/>
                      </a:endParaRPr>
                    </a:p>
                  </a:txBody>
                  <a:tcPr anchor="ctr">
                    <a:solidFill>
                      <a:schemeClr val="bg2">
                        <a:lumMod val="20000"/>
                        <a:lumOff val="80000"/>
                      </a:schemeClr>
                    </a:solidFill>
                  </a:tcPr>
                </a:tc>
                <a:extLst>
                  <a:ext uri="{0D108BD9-81ED-4DB2-BD59-A6C34878D82A}">
                    <a16:rowId xmlns:a16="http://schemas.microsoft.com/office/drawing/2014/main" val="10002"/>
                  </a:ext>
                </a:extLst>
              </a:tr>
              <a:tr h="1066800">
                <a:tc>
                  <a:txBody>
                    <a:bodyPr/>
                    <a:lstStyle/>
                    <a:p>
                      <a:pPr algn="ctr"/>
                      <a:r>
                        <a:rPr lang="en-US" sz="3200" dirty="0">
                          <a:hlinkClick r:id="rId13" action="ppaction://hlinksldjump"/>
                        </a:rPr>
                        <a:t>3</a:t>
                      </a:r>
                      <a:endParaRPr lang="en-US" sz="3200" b="1" dirty="0">
                        <a:solidFill>
                          <a:schemeClr val="accent4">
                            <a:lumMod val="75000"/>
                          </a:schemeClr>
                        </a:solidFill>
                        <a:latin typeface="Franklin Gothic Demi" pitchFamily="34" charset="0"/>
                      </a:endParaRPr>
                    </a:p>
                  </a:txBody>
                  <a:tcPr anchor="ctr">
                    <a:solidFill>
                      <a:schemeClr val="accent5">
                        <a:lumMod val="20000"/>
                        <a:lumOff val="80000"/>
                      </a:schemeClr>
                    </a:solidFill>
                  </a:tcPr>
                </a:tc>
                <a:tc>
                  <a:txBody>
                    <a:bodyPr/>
                    <a:lstStyle/>
                    <a:p>
                      <a:pPr algn="ctr"/>
                      <a:r>
                        <a:rPr lang="en-US" sz="3200" dirty="0">
                          <a:hlinkClick r:id="rId14" action="ppaction://hlinksldjump"/>
                        </a:rPr>
                        <a:t>3</a:t>
                      </a:r>
                      <a:endParaRPr lang="en-US" sz="3200" b="1" dirty="0">
                        <a:solidFill>
                          <a:schemeClr val="accent4">
                            <a:lumMod val="75000"/>
                          </a:schemeClr>
                        </a:solidFill>
                        <a:latin typeface="Franklin Gothic Demi" pitchFamily="34" charset="0"/>
                      </a:endParaRPr>
                    </a:p>
                  </a:txBody>
                  <a:tcPr anchor="ctr">
                    <a:solidFill>
                      <a:schemeClr val="accent5">
                        <a:lumMod val="20000"/>
                        <a:lumOff val="80000"/>
                      </a:schemeClr>
                    </a:solidFill>
                  </a:tcPr>
                </a:tc>
                <a:tc>
                  <a:txBody>
                    <a:bodyPr/>
                    <a:lstStyle/>
                    <a:p>
                      <a:pPr algn="ctr"/>
                      <a:r>
                        <a:rPr lang="en-US" sz="3200" dirty="0">
                          <a:hlinkClick r:id="rId15" action="ppaction://hlinksldjump"/>
                        </a:rPr>
                        <a:t>3</a:t>
                      </a:r>
                      <a:endParaRPr lang="en-US" sz="3200" b="1" dirty="0">
                        <a:solidFill>
                          <a:schemeClr val="accent4">
                            <a:lumMod val="75000"/>
                          </a:schemeClr>
                        </a:solidFill>
                        <a:latin typeface="Franklin Gothic Demi" pitchFamily="34" charset="0"/>
                      </a:endParaRPr>
                    </a:p>
                  </a:txBody>
                  <a:tcPr anchor="ctr">
                    <a:solidFill>
                      <a:schemeClr val="accent5">
                        <a:lumMod val="20000"/>
                        <a:lumOff val="80000"/>
                      </a:schemeClr>
                    </a:solidFill>
                  </a:tcPr>
                </a:tc>
                <a:tc>
                  <a:txBody>
                    <a:bodyPr/>
                    <a:lstStyle/>
                    <a:p>
                      <a:pPr algn="ctr"/>
                      <a:r>
                        <a:rPr lang="en-US" sz="3200" dirty="0">
                          <a:hlinkClick r:id="rId16" action="ppaction://hlinksldjump"/>
                        </a:rPr>
                        <a:t>3</a:t>
                      </a:r>
                      <a:endParaRPr lang="en-US" sz="3200" b="1" dirty="0">
                        <a:solidFill>
                          <a:schemeClr val="accent4">
                            <a:lumMod val="75000"/>
                          </a:schemeClr>
                        </a:solidFill>
                        <a:latin typeface="Franklin Gothic Demi" pitchFamily="34" charset="0"/>
                      </a:endParaRPr>
                    </a:p>
                  </a:txBody>
                  <a:tcPr anchor="ctr">
                    <a:solidFill>
                      <a:schemeClr val="accent5">
                        <a:lumMod val="20000"/>
                        <a:lumOff val="80000"/>
                      </a:schemeClr>
                    </a:solidFill>
                  </a:tcPr>
                </a:tc>
                <a:tc>
                  <a:txBody>
                    <a:bodyPr/>
                    <a:lstStyle/>
                    <a:p>
                      <a:pPr algn="ctr"/>
                      <a:r>
                        <a:rPr lang="en-US" sz="3200" dirty="0">
                          <a:hlinkClick r:id="rId17" action="ppaction://hlinksldjump"/>
                        </a:rPr>
                        <a:t>3</a:t>
                      </a:r>
                      <a:endParaRPr lang="en-US" sz="3200" b="1" dirty="0">
                        <a:solidFill>
                          <a:schemeClr val="accent4">
                            <a:lumMod val="75000"/>
                          </a:schemeClr>
                        </a:solidFill>
                        <a:latin typeface="Franklin Gothic Demi" pitchFamily="34" charset="0"/>
                      </a:endParaRPr>
                    </a:p>
                  </a:txBody>
                  <a:tcPr anchor="ctr">
                    <a:solidFill>
                      <a:schemeClr val="accent5">
                        <a:lumMod val="20000"/>
                        <a:lumOff val="80000"/>
                      </a:schemeClr>
                    </a:solidFill>
                  </a:tcPr>
                </a:tc>
                <a:extLst>
                  <a:ext uri="{0D108BD9-81ED-4DB2-BD59-A6C34878D82A}">
                    <a16:rowId xmlns:a16="http://schemas.microsoft.com/office/drawing/2014/main" val="10003"/>
                  </a:ext>
                </a:extLst>
              </a:tr>
              <a:tr h="1066800">
                <a:tc>
                  <a:txBody>
                    <a:bodyPr/>
                    <a:lstStyle/>
                    <a:p>
                      <a:pPr algn="ctr"/>
                      <a:r>
                        <a:rPr lang="en-US" sz="3200" dirty="0">
                          <a:hlinkClick r:id="rId18" action="ppaction://hlinksldjump"/>
                        </a:rPr>
                        <a:t>4</a:t>
                      </a:r>
                      <a:endParaRPr lang="en-US" sz="3200" b="1" dirty="0">
                        <a:solidFill>
                          <a:schemeClr val="accent4">
                            <a:lumMod val="75000"/>
                          </a:schemeClr>
                        </a:solidFill>
                        <a:latin typeface="Franklin Gothic Demi" pitchFamily="34" charset="0"/>
                      </a:endParaRPr>
                    </a:p>
                  </a:txBody>
                  <a:tcPr anchor="ctr">
                    <a:solidFill>
                      <a:schemeClr val="bg2">
                        <a:lumMod val="20000"/>
                        <a:lumOff val="80000"/>
                      </a:schemeClr>
                    </a:solidFill>
                  </a:tcPr>
                </a:tc>
                <a:tc>
                  <a:txBody>
                    <a:bodyPr/>
                    <a:lstStyle/>
                    <a:p>
                      <a:pPr algn="ctr"/>
                      <a:r>
                        <a:rPr lang="en-US" sz="3200" dirty="0">
                          <a:hlinkClick r:id="rId19" action="ppaction://hlinksldjump"/>
                        </a:rPr>
                        <a:t>4</a:t>
                      </a:r>
                      <a:endParaRPr lang="en-US" sz="3200" b="1" dirty="0">
                        <a:solidFill>
                          <a:schemeClr val="accent4">
                            <a:lumMod val="75000"/>
                          </a:schemeClr>
                        </a:solidFill>
                        <a:latin typeface="Franklin Gothic Demi" pitchFamily="34" charset="0"/>
                      </a:endParaRPr>
                    </a:p>
                  </a:txBody>
                  <a:tcPr anchor="ctr">
                    <a:solidFill>
                      <a:schemeClr val="bg2">
                        <a:lumMod val="20000"/>
                        <a:lumOff val="80000"/>
                      </a:schemeClr>
                    </a:solidFill>
                  </a:tcPr>
                </a:tc>
                <a:tc>
                  <a:txBody>
                    <a:bodyPr/>
                    <a:lstStyle/>
                    <a:p>
                      <a:pPr algn="ctr"/>
                      <a:r>
                        <a:rPr lang="en-US" sz="3200" dirty="0">
                          <a:hlinkClick r:id="rId20" action="ppaction://hlinksldjump"/>
                        </a:rPr>
                        <a:t>4</a:t>
                      </a:r>
                      <a:endParaRPr lang="en-US" sz="3200" b="1" dirty="0">
                        <a:solidFill>
                          <a:schemeClr val="accent4">
                            <a:lumMod val="75000"/>
                          </a:schemeClr>
                        </a:solidFill>
                        <a:latin typeface="Franklin Gothic Demi" pitchFamily="34" charset="0"/>
                      </a:endParaRPr>
                    </a:p>
                  </a:txBody>
                  <a:tcPr anchor="ctr">
                    <a:solidFill>
                      <a:schemeClr val="bg2">
                        <a:lumMod val="20000"/>
                        <a:lumOff val="80000"/>
                      </a:schemeClr>
                    </a:solidFill>
                  </a:tcPr>
                </a:tc>
                <a:tc>
                  <a:txBody>
                    <a:bodyPr/>
                    <a:lstStyle/>
                    <a:p>
                      <a:pPr algn="ctr"/>
                      <a:r>
                        <a:rPr lang="en-US" sz="3200" dirty="0">
                          <a:hlinkClick r:id="rId21" action="ppaction://hlinksldjump"/>
                        </a:rPr>
                        <a:t>4</a:t>
                      </a:r>
                      <a:endParaRPr lang="en-US" sz="3200" b="1" dirty="0">
                        <a:solidFill>
                          <a:schemeClr val="accent4">
                            <a:lumMod val="75000"/>
                          </a:schemeClr>
                        </a:solidFill>
                        <a:latin typeface="Franklin Gothic Demi" pitchFamily="34" charset="0"/>
                      </a:endParaRPr>
                    </a:p>
                  </a:txBody>
                  <a:tcPr anchor="ctr">
                    <a:solidFill>
                      <a:schemeClr val="bg2">
                        <a:lumMod val="20000"/>
                        <a:lumOff val="80000"/>
                      </a:schemeClr>
                    </a:solidFill>
                  </a:tcPr>
                </a:tc>
                <a:tc>
                  <a:txBody>
                    <a:bodyPr/>
                    <a:lstStyle/>
                    <a:p>
                      <a:pPr algn="ctr"/>
                      <a:r>
                        <a:rPr lang="en-US" sz="3200" dirty="0">
                          <a:hlinkClick r:id="rId22" action="ppaction://hlinksldjump"/>
                        </a:rPr>
                        <a:t>4</a:t>
                      </a:r>
                      <a:endParaRPr lang="en-US" sz="3200" b="1" dirty="0">
                        <a:solidFill>
                          <a:schemeClr val="accent4">
                            <a:lumMod val="75000"/>
                          </a:schemeClr>
                        </a:solidFill>
                        <a:latin typeface="Franklin Gothic Demi" pitchFamily="34" charset="0"/>
                      </a:endParaRPr>
                    </a:p>
                  </a:txBody>
                  <a:tcPr anchor="ctr">
                    <a:solidFill>
                      <a:schemeClr val="bg2">
                        <a:lumMod val="20000"/>
                        <a:lumOff val="80000"/>
                      </a:schemeClr>
                    </a:solidFill>
                  </a:tcPr>
                </a:tc>
                <a:extLst>
                  <a:ext uri="{0D108BD9-81ED-4DB2-BD59-A6C34878D82A}">
                    <a16:rowId xmlns:a16="http://schemas.microsoft.com/office/drawing/2014/main" val="10004"/>
                  </a:ext>
                </a:extLst>
              </a:tr>
              <a:tr h="1066800">
                <a:tc>
                  <a:txBody>
                    <a:bodyPr/>
                    <a:lstStyle/>
                    <a:p>
                      <a:pPr algn="ctr"/>
                      <a:r>
                        <a:rPr lang="en-US" sz="3200" dirty="0">
                          <a:hlinkClick r:id="rId23" action="ppaction://hlinksldjump"/>
                        </a:rPr>
                        <a:t>5</a:t>
                      </a:r>
                      <a:endParaRPr lang="en-US" sz="3200" b="1" dirty="0">
                        <a:solidFill>
                          <a:schemeClr val="accent4">
                            <a:lumMod val="75000"/>
                          </a:schemeClr>
                        </a:solidFill>
                        <a:latin typeface="Franklin Gothic Demi" pitchFamily="34" charset="0"/>
                      </a:endParaRPr>
                    </a:p>
                  </a:txBody>
                  <a:tcPr anchor="ctr">
                    <a:solidFill>
                      <a:schemeClr val="accent5">
                        <a:lumMod val="20000"/>
                        <a:lumOff val="80000"/>
                      </a:schemeClr>
                    </a:solidFill>
                  </a:tcPr>
                </a:tc>
                <a:tc>
                  <a:txBody>
                    <a:bodyPr/>
                    <a:lstStyle/>
                    <a:p>
                      <a:pPr algn="ctr"/>
                      <a:r>
                        <a:rPr lang="en-US" sz="3200" dirty="0">
                          <a:hlinkClick r:id="rId24" action="ppaction://hlinksldjump"/>
                        </a:rPr>
                        <a:t>5</a:t>
                      </a:r>
                      <a:endParaRPr lang="en-US" sz="3200" b="1" dirty="0">
                        <a:solidFill>
                          <a:schemeClr val="accent4">
                            <a:lumMod val="75000"/>
                          </a:schemeClr>
                        </a:solidFill>
                        <a:latin typeface="Franklin Gothic Demi" pitchFamily="34" charset="0"/>
                      </a:endParaRPr>
                    </a:p>
                  </a:txBody>
                  <a:tcPr anchor="ctr">
                    <a:solidFill>
                      <a:schemeClr val="accent5">
                        <a:lumMod val="20000"/>
                        <a:lumOff val="80000"/>
                      </a:schemeClr>
                    </a:solidFill>
                  </a:tcPr>
                </a:tc>
                <a:tc>
                  <a:txBody>
                    <a:bodyPr/>
                    <a:lstStyle/>
                    <a:p>
                      <a:pPr algn="ctr"/>
                      <a:r>
                        <a:rPr lang="en-US" sz="3200" dirty="0">
                          <a:hlinkClick r:id="rId25" action="ppaction://hlinksldjump"/>
                        </a:rPr>
                        <a:t>5</a:t>
                      </a:r>
                      <a:endParaRPr lang="en-US" sz="3200" b="1" dirty="0">
                        <a:solidFill>
                          <a:schemeClr val="accent4">
                            <a:lumMod val="75000"/>
                          </a:schemeClr>
                        </a:solidFill>
                        <a:latin typeface="Franklin Gothic Demi" pitchFamily="34" charset="0"/>
                      </a:endParaRPr>
                    </a:p>
                  </a:txBody>
                  <a:tcPr anchor="ctr">
                    <a:solidFill>
                      <a:schemeClr val="accent5">
                        <a:lumMod val="20000"/>
                        <a:lumOff val="80000"/>
                      </a:schemeClr>
                    </a:solidFill>
                  </a:tcPr>
                </a:tc>
                <a:tc>
                  <a:txBody>
                    <a:bodyPr/>
                    <a:lstStyle/>
                    <a:p>
                      <a:pPr algn="ctr"/>
                      <a:r>
                        <a:rPr lang="en-US" sz="3200" dirty="0">
                          <a:hlinkClick r:id="rId26" action="ppaction://hlinksldjump"/>
                        </a:rPr>
                        <a:t>5</a:t>
                      </a:r>
                      <a:endParaRPr lang="en-US" sz="3200" b="1" dirty="0">
                        <a:solidFill>
                          <a:schemeClr val="accent4">
                            <a:lumMod val="75000"/>
                          </a:schemeClr>
                        </a:solidFill>
                        <a:latin typeface="Franklin Gothic Demi" pitchFamily="34" charset="0"/>
                      </a:endParaRPr>
                    </a:p>
                  </a:txBody>
                  <a:tcPr anchor="ctr">
                    <a:solidFill>
                      <a:schemeClr val="accent5">
                        <a:lumMod val="20000"/>
                        <a:lumOff val="80000"/>
                      </a:schemeClr>
                    </a:solidFill>
                  </a:tcPr>
                </a:tc>
                <a:tc>
                  <a:txBody>
                    <a:bodyPr/>
                    <a:lstStyle/>
                    <a:p>
                      <a:pPr algn="ctr"/>
                      <a:r>
                        <a:rPr lang="en-US" sz="3200" dirty="0">
                          <a:hlinkClick r:id="rId27" action="ppaction://hlinksldjump"/>
                        </a:rPr>
                        <a:t>5</a:t>
                      </a:r>
                      <a:endParaRPr lang="en-US" sz="3200" b="1" dirty="0">
                        <a:solidFill>
                          <a:schemeClr val="accent4">
                            <a:lumMod val="75000"/>
                          </a:schemeClr>
                        </a:solidFill>
                        <a:latin typeface="Franklin Gothic Demi" pitchFamily="34" charset="0"/>
                      </a:endParaRPr>
                    </a:p>
                  </a:txBody>
                  <a:tcPr anchor="ctr">
                    <a:solidFill>
                      <a:schemeClr val="accent5">
                        <a:lumMod val="20000"/>
                        <a:lumOff val="80000"/>
                      </a:schemeClr>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Privacy: 3 points</a:t>
            </a:r>
          </a:p>
        </p:txBody>
      </p:sp>
      <p:sp>
        <p:nvSpPr>
          <p:cNvPr id="5" name="Content Placeholder 4"/>
          <p:cNvSpPr>
            <a:spLocks noGrp="1"/>
          </p:cNvSpPr>
          <p:nvPr>
            <p:ph sz="half" idx="1"/>
          </p:nvPr>
        </p:nvSpPr>
        <p:spPr>
          <a:xfrm>
            <a:off x="2667000" y="1524000"/>
            <a:ext cx="3962400" cy="2971800"/>
          </a:xfrm>
        </p:spPr>
        <p:txBody>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400" dirty="0"/>
              <a:t>A person who gains unauthorized access to computers</a:t>
            </a:r>
          </a:p>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038600" y="4495801"/>
            <a:ext cx="4648200" cy="1630363"/>
          </a:xfrm>
        </p:spPr>
        <p:txBody>
          <a:bodyPr/>
          <a:lstStyle/>
          <a:p>
            <a:pPr algn="ctr">
              <a:buNone/>
            </a:pPr>
            <a:r>
              <a:rPr lang="en-US" b="1" i="1" dirty="0">
                <a:solidFill>
                  <a:srgbClr val="FFFF00"/>
                </a:solidFill>
              </a:rPr>
              <a:t>Who is a hacker?</a:t>
            </a:r>
          </a:p>
        </p:txBody>
      </p:sp>
      <p:sp>
        <p:nvSpPr>
          <p:cNvPr id="7" name="Action Button: Home 6">
            <a:hlinkClick r:id="rId3"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Privacy: 4 points</a:t>
            </a:r>
          </a:p>
        </p:txBody>
      </p:sp>
      <p:sp>
        <p:nvSpPr>
          <p:cNvPr id="5" name="Content Placeholder 4"/>
          <p:cNvSpPr>
            <a:spLocks noGrp="1"/>
          </p:cNvSpPr>
          <p:nvPr>
            <p:ph sz="half" idx="1"/>
          </p:nvPr>
        </p:nvSpPr>
        <p:spPr>
          <a:xfrm>
            <a:off x="2667000" y="1600200"/>
            <a:ext cx="3810000" cy="2819400"/>
          </a:xfrm>
        </p:spPr>
        <p:txBody>
          <a:bodyPr/>
          <a:lstStyle/>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p>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400" dirty="0"/>
              <a:t>This software has been illegally copied</a:t>
            </a:r>
          </a:p>
          <a:p>
            <a:pPr>
              <a:buNone/>
            </a:pPr>
            <a:endParaRPr lang="en-US" dirty="0"/>
          </a:p>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191000" y="4495801"/>
            <a:ext cx="4495800" cy="1630363"/>
          </a:xfrm>
        </p:spPr>
        <p:txBody>
          <a:bodyPr/>
          <a:lstStyle/>
          <a:p>
            <a:pPr algn="ctr">
              <a:buNone/>
            </a:pPr>
            <a:r>
              <a:rPr lang="en-US" b="1" i="1" dirty="0">
                <a:solidFill>
                  <a:srgbClr val="FFFF00"/>
                </a:solidFill>
              </a:rPr>
              <a:t>What is bootleg or pirated </a:t>
            </a:r>
            <a:r>
              <a:rPr lang="en-US" b="1" i="1">
                <a:solidFill>
                  <a:srgbClr val="FFFF00"/>
                </a:solidFill>
              </a:rPr>
              <a:t>software?</a:t>
            </a:r>
            <a:endParaRPr lang="en-US" b="1" i="1" dirty="0">
              <a:solidFill>
                <a:srgbClr val="FFFF00"/>
              </a:solidFill>
            </a:endParaRP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0" end="0"/>
                                            </p:txEl>
                                          </p:spTgt>
                                        </p:tgtEl>
                                      </p:cBhvr>
                                      <p:by x="150000" y="150000"/>
                                    </p:animScale>
                                  </p:childTnLst>
                                </p:cTn>
                              </p:par>
                              <p:par>
                                <p:cTn id="7" presetID="6" presetClass="emph" presetSubtype="0" fill="hold" grpId="0" nodeType="withEffect">
                                  <p:stCondLst>
                                    <p:cond delay="0"/>
                                  </p:stCondLst>
                                  <p:childTnLst>
                                    <p:animScale>
                                      <p:cBhvr>
                                        <p:cTn id="8" dur="2000" fill="hold"/>
                                        <p:tgtEl>
                                          <p:spTgt spid="5">
                                            <p:txEl>
                                              <p:pRg st="1" end="1"/>
                                            </p:txEl>
                                          </p:spTgt>
                                        </p:tgtEl>
                                      </p:cBhvr>
                                      <p:by x="150000" y="150000"/>
                                    </p:animScale>
                                  </p:childTnLst>
                                </p:cTn>
                              </p:par>
                            </p:childTnLst>
                          </p:cTn>
                        </p:par>
                      </p:childTnLst>
                    </p:cTn>
                  </p:par>
                  <p:par>
                    <p:cTn id="9" fill="hold">
                      <p:stCondLst>
                        <p:cond delay="indefinite"/>
                      </p:stCondLst>
                      <p:childTnLst>
                        <p:par>
                          <p:cTn id="10" fill="hold">
                            <p:stCondLst>
                              <p:cond delay="0"/>
                            </p:stCondLst>
                            <p:childTnLst>
                              <p:par>
                                <p:cTn id="11" presetID="37" presetClass="entr" presetSubtype="0"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3000"/>
                                        <p:tgtEl>
                                          <p:spTgt spid="6">
                                            <p:txEl>
                                              <p:pRg st="0" end="0"/>
                                            </p:txEl>
                                          </p:spTgt>
                                        </p:tgtEl>
                                      </p:cBhvr>
                                    </p:animEffect>
                                    <p:anim calcmode="lin" valueType="num">
                                      <p:cBhvr>
                                        <p:cTn id="14"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5"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6"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Privacy: 5 points</a:t>
            </a:r>
          </a:p>
        </p:txBody>
      </p:sp>
      <p:sp>
        <p:nvSpPr>
          <p:cNvPr id="5" name="Content Placeholder 4"/>
          <p:cNvSpPr>
            <a:spLocks noGrp="1"/>
          </p:cNvSpPr>
          <p:nvPr>
            <p:ph sz="half" idx="1"/>
          </p:nvPr>
        </p:nvSpPr>
        <p:spPr>
          <a:xfrm>
            <a:off x="2133600" y="1219200"/>
            <a:ext cx="5029200" cy="3048000"/>
          </a:xfrm>
        </p:spPr>
        <p:txBody>
          <a:bodyPr>
            <a:normAutofit/>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400" dirty="0"/>
              <a:t>To avoid being weak this should include a combination of numbers, symbols, upper and lower case letters</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038600" y="4495801"/>
            <a:ext cx="4648200" cy="1630363"/>
          </a:xfrm>
        </p:spPr>
        <p:txBody>
          <a:bodyPr>
            <a:normAutofit/>
          </a:bodyPr>
          <a:lstStyle/>
          <a:p>
            <a:pPr algn="ctr">
              <a:buNone/>
            </a:pPr>
            <a:r>
              <a:rPr lang="en-US" b="1" i="1" dirty="0">
                <a:solidFill>
                  <a:srgbClr val="FFFF00"/>
                </a:solidFill>
              </a:rPr>
              <a:t>What is a strong password?</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The Internet: 1 point</a:t>
            </a:r>
          </a:p>
        </p:txBody>
      </p:sp>
      <p:sp>
        <p:nvSpPr>
          <p:cNvPr id="5" name="Content Placeholder 4"/>
          <p:cNvSpPr>
            <a:spLocks noGrp="1"/>
          </p:cNvSpPr>
          <p:nvPr>
            <p:ph sz="half" idx="1"/>
          </p:nvPr>
        </p:nvSpPr>
        <p:spPr>
          <a:xfrm>
            <a:off x="2743200" y="1600200"/>
            <a:ext cx="4267200" cy="2590800"/>
          </a:xfrm>
        </p:spPr>
        <p:txBody>
          <a:bodyPr>
            <a:normAutofit/>
          </a:bodyPr>
          <a:lstStyle/>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p>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400" dirty="0"/>
              <a:t>A journal posted on a Website </a:t>
            </a:r>
          </a:p>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1"/>
            <a:ext cx="4038600" cy="1630363"/>
          </a:xfrm>
        </p:spPr>
        <p:txBody>
          <a:bodyPr>
            <a:normAutofit/>
          </a:bodyPr>
          <a:lstStyle/>
          <a:p>
            <a:pPr algn="ctr">
              <a:buNone/>
            </a:pPr>
            <a:r>
              <a:rPr lang="en-US" b="1" i="1" dirty="0">
                <a:solidFill>
                  <a:srgbClr val="FFFF00"/>
                </a:solidFill>
              </a:rPr>
              <a:t>What is a blog?</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0" end="0"/>
                                            </p:txEl>
                                          </p:spTgt>
                                        </p:tgtEl>
                                      </p:cBhvr>
                                      <p:by x="150000" y="150000"/>
                                    </p:animScale>
                                  </p:childTnLst>
                                </p:cTn>
                              </p:par>
                              <p:par>
                                <p:cTn id="7" presetID="6" presetClass="emph" presetSubtype="0" fill="hold" grpId="0" nodeType="withEffect">
                                  <p:stCondLst>
                                    <p:cond delay="0"/>
                                  </p:stCondLst>
                                  <p:childTnLst>
                                    <p:animScale>
                                      <p:cBhvr>
                                        <p:cTn id="8" dur="2000" fill="hold"/>
                                        <p:tgtEl>
                                          <p:spTgt spid="5">
                                            <p:txEl>
                                              <p:pRg st="1" end="1"/>
                                            </p:txEl>
                                          </p:spTgt>
                                        </p:tgtEl>
                                      </p:cBhvr>
                                      <p:by x="150000" y="150000"/>
                                    </p:animScale>
                                  </p:childTnLst>
                                </p:cTn>
                              </p:par>
                            </p:childTnLst>
                          </p:cTn>
                        </p:par>
                      </p:childTnLst>
                    </p:cTn>
                  </p:par>
                  <p:par>
                    <p:cTn id="9" fill="hold">
                      <p:stCondLst>
                        <p:cond delay="indefinite"/>
                      </p:stCondLst>
                      <p:childTnLst>
                        <p:par>
                          <p:cTn id="10" fill="hold">
                            <p:stCondLst>
                              <p:cond delay="0"/>
                            </p:stCondLst>
                            <p:childTnLst>
                              <p:par>
                                <p:cTn id="11" presetID="37" presetClass="entr" presetSubtype="0"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3000"/>
                                        <p:tgtEl>
                                          <p:spTgt spid="6">
                                            <p:txEl>
                                              <p:pRg st="0" end="0"/>
                                            </p:txEl>
                                          </p:spTgt>
                                        </p:tgtEl>
                                      </p:cBhvr>
                                    </p:animEffect>
                                    <p:anim calcmode="lin" valueType="num">
                                      <p:cBhvr>
                                        <p:cTn id="14"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5"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6"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The Internet : 2 points</a:t>
            </a:r>
          </a:p>
        </p:txBody>
      </p:sp>
      <p:sp>
        <p:nvSpPr>
          <p:cNvPr id="5" name="Content Placeholder 4"/>
          <p:cNvSpPr>
            <a:spLocks noGrp="1"/>
          </p:cNvSpPr>
          <p:nvPr>
            <p:ph sz="half" idx="1"/>
          </p:nvPr>
        </p:nvSpPr>
        <p:spPr>
          <a:xfrm>
            <a:off x="2667000" y="1524000"/>
            <a:ext cx="3810000" cy="2667000"/>
          </a:xfrm>
        </p:spPr>
        <p:txBody>
          <a:bodyPr/>
          <a:lstStyle/>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p>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400" dirty="0"/>
              <a:t>This program or software allows you to access the Internet</a:t>
            </a:r>
          </a:p>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1"/>
            <a:ext cx="4038600" cy="1630363"/>
          </a:xfrm>
        </p:spPr>
        <p:txBody>
          <a:bodyPr/>
          <a:lstStyle/>
          <a:p>
            <a:pPr algn="ctr">
              <a:buNone/>
            </a:pPr>
            <a:r>
              <a:rPr lang="en-US" b="1" i="1" dirty="0">
                <a:solidFill>
                  <a:srgbClr val="FFFF00"/>
                </a:solidFill>
              </a:rPr>
              <a:t>What is a browser?</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0" end="0"/>
                                            </p:txEl>
                                          </p:spTgt>
                                        </p:tgtEl>
                                      </p:cBhvr>
                                      <p:by x="150000" y="150000"/>
                                    </p:animScale>
                                  </p:childTnLst>
                                </p:cTn>
                              </p:par>
                              <p:par>
                                <p:cTn id="7" presetID="6" presetClass="emph" presetSubtype="0" fill="hold" grpId="0" nodeType="withEffect">
                                  <p:stCondLst>
                                    <p:cond delay="0"/>
                                  </p:stCondLst>
                                  <p:childTnLst>
                                    <p:animScale>
                                      <p:cBhvr>
                                        <p:cTn id="8" dur="2000" fill="hold"/>
                                        <p:tgtEl>
                                          <p:spTgt spid="5">
                                            <p:txEl>
                                              <p:pRg st="1" end="1"/>
                                            </p:txEl>
                                          </p:spTgt>
                                        </p:tgtEl>
                                      </p:cBhvr>
                                      <p:by x="150000" y="150000"/>
                                    </p:animScale>
                                  </p:childTnLst>
                                </p:cTn>
                              </p:par>
                            </p:childTnLst>
                          </p:cTn>
                        </p:par>
                      </p:childTnLst>
                    </p:cTn>
                  </p:par>
                  <p:par>
                    <p:cTn id="9" fill="hold">
                      <p:stCondLst>
                        <p:cond delay="indefinite"/>
                      </p:stCondLst>
                      <p:childTnLst>
                        <p:par>
                          <p:cTn id="10" fill="hold">
                            <p:stCondLst>
                              <p:cond delay="0"/>
                            </p:stCondLst>
                            <p:childTnLst>
                              <p:par>
                                <p:cTn id="11" presetID="37" presetClass="entr" presetSubtype="0"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3000"/>
                                        <p:tgtEl>
                                          <p:spTgt spid="6">
                                            <p:txEl>
                                              <p:pRg st="0" end="0"/>
                                            </p:txEl>
                                          </p:spTgt>
                                        </p:tgtEl>
                                      </p:cBhvr>
                                    </p:animEffect>
                                    <p:anim calcmode="lin" valueType="num">
                                      <p:cBhvr>
                                        <p:cTn id="14"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5"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6"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The Internet : 3 points</a:t>
            </a:r>
          </a:p>
        </p:txBody>
      </p:sp>
      <p:sp>
        <p:nvSpPr>
          <p:cNvPr id="5" name="Content Placeholder 4"/>
          <p:cNvSpPr>
            <a:spLocks noGrp="1"/>
          </p:cNvSpPr>
          <p:nvPr>
            <p:ph sz="half" idx="1"/>
          </p:nvPr>
        </p:nvSpPr>
        <p:spPr>
          <a:xfrm>
            <a:off x="2133600" y="1371600"/>
            <a:ext cx="5562600" cy="2819400"/>
          </a:xfrm>
        </p:spPr>
        <p:txBody>
          <a:bodyPr>
            <a:normAutofit/>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dirty="0"/>
              <a:t> </a:t>
            </a:r>
          </a:p>
          <a:p>
            <a:pPr>
              <a:buNone/>
            </a:pPr>
            <a:r>
              <a:rPr lang="en-US" dirty="0"/>
              <a:t>	</a:t>
            </a:r>
            <a:r>
              <a:rPr lang="en-US" sz="2400" dirty="0"/>
              <a:t>The main page of a website</a:t>
            </a:r>
          </a:p>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1"/>
            <a:ext cx="4038600" cy="1630363"/>
          </a:xfrm>
        </p:spPr>
        <p:txBody>
          <a:bodyPr>
            <a:normAutofit/>
          </a:bodyPr>
          <a:lstStyle/>
          <a:p>
            <a:pPr algn="ctr">
              <a:buNone/>
            </a:pPr>
            <a:r>
              <a:rPr lang="en-US" b="1" i="1" dirty="0">
                <a:solidFill>
                  <a:srgbClr val="FFFF00"/>
                </a:solidFill>
              </a:rPr>
              <a:t>What is a homepage?</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par>
                                <p:cTn id="7" presetID="6" presetClass="emph" presetSubtype="0" fill="hold" grpId="0" nodeType="withEffect">
                                  <p:stCondLst>
                                    <p:cond delay="0"/>
                                  </p:stCondLst>
                                  <p:childTnLst>
                                    <p:animScale>
                                      <p:cBhvr>
                                        <p:cTn id="8" dur="2000" fill="hold"/>
                                        <p:tgtEl>
                                          <p:spTgt spid="5">
                                            <p:txEl>
                                              <p:pRg st="2" end="2"/>
                                            </p:txEl>
                                          </p:spTgt>
                                        </p:tgtEl>
                                      </p:cBhvr>
                                      <p:by x="150000" y="150000"/>
                                    </p:animScale>
                                  </p:childTnLst>
                                </p:cTn>
                              </p:par>
                            </p:childTnLst>
                          </p:cTn>
                        </p:par>
                      </p:childTnLst>
                    </p:cTn>
                  </p:par>
                  <p:par>
                    <p:cTn id="9" fill="hold">
                      <p:stCondLst>
                        <p:cond delay="indefinite"/>
                      </p:stCondLst>
                      <p:childTnLst>
                        <p:par>
                          <p:cTn id="10" fill="hold">
                            <p:stCondLst>
                              <p:cond delay="0"/>
                            </p:stCondLst>
                            <p:childTnLst>
                              <p:par>
                                <p:cTn id="11" presetID="37" presetClass="entr" presetSubtype="0"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3000"/>
                                        <p:tgtEl>
                                          <p:spTgt spid="6">
                                            <p:txEl>
                                              <p:pRg st="0" end="0"/>
                                            </p:txEl>
                                          </p:spTgt>
                                        </p:tgtEl>
                                      </p:cBhvr>
                                    </p:animEffect>
                                    <p:anim calcmode="lin" valueType="num">
                                      <p:cBhvr>
                                        <p:cTn id="14"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5"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6"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The Internet : 4 points</a:t>
            </a:r>
          </a:p>
        </p:txBody>
      </p:sp>
      <p:sp>
        <p:nvSpPr>
          <p:cNvPr id="5" name="Content Placeholder 4"/>
          <p:cNvSpPr>
            <a:spLocks noGrp="1"/>
          </p:cNvSpPr>
          <p:nvPr>
            <p:ph sz="half" idx="1"/>
          </p:nvPr>
        </p:nvSpPr>
        <p:spPr>
          <a:xfrm>
            <a:off x="2819400" y="1524000"/>
            <a:ext cx="5181600" cy="2743200"/>
          </a:xfrm>
        </p:spPr>
        <p:txBody>
          <a:bodyPr>
            <a:normAutofit/>
          </a:bodyPr>
          <a:lstStyle/>
          <a:p>
            <a:pPr>
              <a:buNone/>
            </a:pPr>
            <a:r>
              <a:rPr lang="en-US" sz="2400" dirty="0"/>
              <a:t>Triggered by a mouse click,</a:t>
            </a:r>
          </a:p>
          <a:p>
            <a:pPr>
              <a:buNone/>
            </a:pPr>
            <a:r>
              <a:rPr lang="en-US" sz="2400" dirty="0"/>
              <a:t>these Internet advertisements </a:t>
            </a:r>
          </a:p>
          <a:p>
            <a:pPr>
              <a:buNone/>
            </a:pPr>
            <a:r>
              <a:rPr lang="en-US" sz="2400" dirty="0"/>
              <a:t>are annoying</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1"/>
            <a:ext cx="4038600" cy="1371600"/>
          </a:xfrm>
        </p:spPr>
        <p:txBody>
          <a:bodyPr>
            <a:normAutofit/>
          </a:bodyPr>
          <a:lstStyle/>
          <a:p>
            <a:pPr algn="ctr">
              <a:buNone/>
            </a:pPr>
            <a:r>
              <a:rPr lang="en-US" b="1" i="1" dirty="0">
                <a:solidFill>
                  <a:srgbClr val="FFFF00"/>
                </a:solidFill>
              </a:rPr>
              <a:t>What are pop-ups?</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3000"/>
                                        <p:tgtEl>
                                          <p:spTgt spid="6">
                                            <p:txEl>
                                              <p:pRg st="0" end="0"/>
                                            </p:txEl>
                                          </p:spTgt>
                                        </p:tgtEl>
                                      </p:cBhvr>
                                    </p:animEffect>
                                    <p:anim calcmode="lin" valueType="num">
                                      <p:cBhvr>
                                        <p:cTn id="8"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0"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The Internet : 5 points</a:t>
            </a:r>
          </a:p>
        </p:txBody>
      </p:sp>
      <p:sp>
        <p:nvSpPr>
          <p:cNvPr id="5" name="Content Placeholder 4"/>
          <p:cNvSpPr>
            <a:spLocks noGrp="1"/>
          </p:cNvSpPr>
          <p:nvPr>
            <p:ph sz="half" idx="1"/>
          </p:nvPr>
        </p:nvSpPr>
        <p:spPr>
          <a:xfrm>
            <a:off x="2743200" y="1371600"/>
            <a:ext cx="5181600" cy="2819400"/>
          </a:xfrm>
        </p:spPr>
        <p:txBody>
          <a:bodyPr>
            <a:normAutofit/>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400" dirty="0"/>
              <a:t>Adware and malware are both types of this program</a:t>
            </a:r>
          </a:p>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267200" y="4495801"/>
            <a:ext cx="4419600" cy="1630363"/>
          </a:xfrm>
        </p:spPr>
        <p:txBody>
          <a:bodyPr>
            <a:normAutofit/>
          </a:bodyPr>
          <a:lstStyle/>
          <a:p>
            <a:pPr algn="ctr">
              <a:buNone/>
            </a:pPr>
            <a:r>
              <a:rPr lang="en-US" b="1" i="1" dirty="0">
                <a:solidFill>
                  <a:srgbClr val="FFFF00"/>
                </a:solidFill>
              </a:rPr>
              <a:t>What is spyware?</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609601"/>
            <a:ext cx="8229600" cy="3631763"/>
          </a:xfrm>
          <a:prstGeom prst="rect">
            <a:avLst/>
          </a:prstGeom>
          <a:noFill/>
        </p:spPr>
        <p:txBody>
          <a:bodyPr wrap="square" lIns="91440" tIns="45720" rIns="91440" bIns="45720">
            <a:spAutoFit/>
          </a:bodyPr>
          <a:lstStyle/>
          <a:p>
            <a:pPr algn="ctr"/>
            <a:r>
              <a:rPr lang="en-US" sz="115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Daily Double!</a:t>
            </a:r>
          </a:p>
        </p:txBody>
      </p:sp>
      <p:sp>
        <p:nvSpPr>
          <p:cNvPr id="6" name="TextBox 5"/>
          <p:cNvSpPr txBox="1"/>
          <p:nvPr/>
        </p:nvSpPr>
        <p:spPr>
          <a:xfrm>
            <a:off x="1105330" y="5029200"/>
            <a:ext cx="7850739" cy="923330"/>
          </a:xfrm>
          <a:prstGeom prst="rect">
            <a:avLst/>
          </a:prstGeom>
          <a:noFill/>
        </p:spPr>
        <p:txBody>
          <a:bodyPr wrap="none" rtlCol="0">
            <a:spAutoFit/>
          </a:bodyPr>
          <a:lstStyle/>
          <a:p>
            <a:pPr algn="ctr"/>
            <a:r>
              <a:rPr lang="en-US" dirty="0"/>
              <a:t>As a team, decide how many of the points you already have you wish to wager. </a:t>
            </a:r>
            <a:br>
              <a:rPr lang="en-US" dirty="0"/>
            </a:br>
            <a:r>
              <a:rPr lang="en-US" dirty="0"/>
              <a:t>If you get the question correct, you will earn double the points you wagered.</a:t>
            </a:r>
            <a:br>
              <a:rPr lang="en-US" dirty="0"/>
            </a:br>
            <a:r>
              <a:rPr lang="en-US" dirty="0"/>
              <a:t>If you get the question incorrect, you will lose the points you wagered. Good luck!</a:t>
            </a:r>
          </a:p>
        </p:txBody>
      </p:sp>
      <p:sp>
        <p:nvSpPr>
          <p:cNvPr id="7" name="Action Button: Forward or Next 6">
            <a:hlinkClick r:id="rId3" action="ppaction://hlinksldjump" highlightClick="1"/>
          </p:cNvPr>
          <p:cNvSpPr/>
          <p:nvPr/>
        </p:nvSpPr>
        <p:spPr>
          <a:xfrm>
            <a:off x="3886200" y="4343400"/>
            <a:ext cx="1295400" cy="685800"/>
          </a:xfrm>
          <a:prstGeom prst="actionButtonForwardNex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p:circl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609601"/>
            <a:ext cx="8229600" cy="3631763"/>
          </a:xfrm>
          <a:prstGeom prst="rect">
            <a:avLst/>
          </a:prstGeom>
          <a:noFill/>
        </p:spPr>
        <p:txBody>
          <a:bodyPr wrap="square" lIns="91440" tIns="45720" rIns="91440" bIns="45720">
            <a:spAutoFit/>
          </a:bodyPr>
          <a:lstStyle/>
          <a:p>
            <a:pPr algn="ctr"/>
            <a:r>
              <a:rPr lang="en-US" sz="115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Daily Double!</a:t>
            </a:r>
          </a:p>
        </p:txBody>
      </p:sp>
      <p:sp>
        <p:nvSpPr>
          <p:cNvPr id="6" name="TextBox 5"/>
          <p:cNvSpPr txBox="1"/>
          <p:nvPr/>
        </p:nvSpPr>
        <p:spPr>
          <a:xfrm>
            <a:off x="1105330" y="5029200"/>
            <a:ext cx="7850739" cy="923330"/>
          </a:xfrm>
          <a:prstGeom prst="rect">
            <a:avLst/>
          </a:prstGeom>
          <a:noFill/>
        </p:spPr>
        <p:txBody>
          <a:bodyPr wrap="none" rtlCol="0">
            <a:spAutoFit/>
          </a:bodyPr>
          <a:lstStyle/>
          <a:p>
            <a:pPr algn="ctr"/>
            <a:r>
              <a:rPr lang="en-US" dirty="0"/>
              <a:t>As a team, decide how many of the points you already have you wish to wager. </a:t>
            </a:r>
            <a:br>
              <a:rPr lang="en-US" dirty="0"/>
            </a:br>
            <a:r>
              <a:rPr lang="en-US" dirty="0"/>
              <a:t>If you get the question correct, you will earn double the points you wagered.</a:t>
            </a:r>
            <a:br>
              <a:rPr lang="en-US" dirty="0"/>
            </a:br>
            <a:r>
              <a:rPr lang="en-US" dirty="0"/>
              <a:t>If you get the question incorrect, you will lose the points you wagered. Good luck!</a:t>
            </a:r>
          </a:p>
        </p:txBody>
      </p:sp>
      <p:sp>
        <p:nvSpPr>
          <p:cNvPr id="4" name="Action Button: Forward or Next 3">
            <a:hlinkClick r:id="rId3" action="ppaction://hlinksldjump" highlightClick="1"/>
          </p:cNvPr>
          <p:cNvSpPr/>
          <p:nvPr/>
        </p:nvSpPr>
        <p:spPr>
          <a:xfrm>
            <a:off x="3733800" y="4267200"/>
            <a:ext cx="1676400" cy="762000"/>
          </a:xfrm>
          <a:prstGeom prst="actionButtonForwardNex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p:circl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Computers: 1 point </a:t>
            </a:r>
          </a:p>
        </p:txBody>
      </p:sp>
      <p:sp>
        <p:nvSpPr>
          <p:cNvPr id="5" name="Content Placeholder 4"/>
          <p:cNvSpPr>
            <a:spLocks noGrp="1"/>
          </p:cNvSpPr>
          <p:nvPr>
            <p:ph sz="half" idx="1"/>
          </p:nvPr>
        </p:nvSpPr>
        <p:spPr>
          <a:xfrm>
            <a:off x="2743200" y="1524000"/>
            <a:ext cx="3810000" cy="2590800"/>
          </a:xfrm>
        </p:spPr>
        <p:txBody>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400" dirty="0"/>
              <a:t>Small pictures represent objects or programs on your computer</a:t>
            </a:r>
            <a:endParaRPr lang="en-US" sz="2400" dirty="0">
              <a:ln w="18415" cmpd="sng">
                <a:solidFill>
                  <a:srgbClr val="FFFFFF"/>
                </a:solidFill>
                <a:prstDash val="solid"/>
              </a:ln>
              <a:solidFill>
                <a:srgbClr val="FFFFFF"/>
              </a:solidFill>
              <a:effectLst>
                <a:outerShdw blurRad="38100" dist="38100" dir="2700000" algn="tl">
                  <a:srgbClr val="000000">
                    <a:alpha val="43137"/>
                  </a:srgbClr>
                </a:outerShdw>
              </a:effectLst>
            </a:endParaRPr>
          </a:p>
        </p:txBody>
      </p:sp>
      <p:sp>
        <p:nvSpPr>
          <p:cNvPr id="6" name="Content Placeholder 5"/>
          <p:cNvSpPr>
            <a:spLocks noGrp="1"/>
          </p:cNvSpPr>
          <p:nvPr>
            <p:ph sz="half" idx="2"/>
          </p:nvPr>
        </p:nvSpPr>
        <p:spPr>
          <a:xfrm>
            <a:off x="4648200" y="4495801"/>
            <a:ext cx="4038600" cy="1630363"/>
          </a:xfrm>
        </p:spPr>
        <p:txBody>
          <a:bodyPr/>
          <a:lstStyle/>
          <a:p>
            <a:pPr algn="ctr">
              <a:buNone/>
            </a:pPr>
            <a:r>
              <a:rPr lang="en-US" b="1" i="1" dirty="0">
                <a:solidFill>
                  <a:srgbClr val="FFFF00"/>
                </a:solidFill>
              </a:rPr>
              <a:t>What are icons?</a:t>
            </a:r>
          </a:p>
        </p:txBody>
      </p:sp>
      <p:sp>
        <p:nvSpPr>
          <p:cNvPr id="7" name="Action Button: Home 6">
            <a:hlinkClick r:id="rId3"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Computers: 2 points</a:t>
            </a:r>
          </a:p>
        </p:txBody>
      </p:sp>
      <p:sp>
        <p:nvSpPr>
          <p:cNvPr id="5" name="Content Placeholder 4"/>
          <p:cNvSpPr>
            <a:spLocks noGrp="1"/>
          </p:cNvSpPr>
          <p:nvPr>
            <p:ph sz="half" idx="1"/>
          </p:nvPr>
        </p:nvSpPr>
        <p:spPr>
          <a:xfrm>
            <a:off x="2286000" y="1752600"/>
            <a:ext cx="4648200" cy="2209800"/>
          </a:xfrm>
        </p:spPr>
        <p:txBody>
          <a:bodyPr>
            <a:normAutofit lnSpcReduction="10000"/>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600" dirty="0"/>
              <a:t>A malicious file planted in your computer that can damage files and disrupt your system </a:t>
            </a:r>
            <a:endParaRPr lang="en-US" sz="2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1"/>
            <a:ext cx="4038600" cy="1630363"/>
          </a:xfrm>
        </p:spPr>
        <p:txBody>
          <a:bodyPr>
            <a:normAutofit lnSpcReduction="10000"/>
          </a:bodyPr>
          <a:lstStyle/>
          <a:p>
            <a:pPr algn="ctr">
              <a:buNone/>
            </a:pPr>
            <a:r>
              <a:rPr lang="en-US" b="1" i="1" dirty="0">
                <a:solidFill>
                  <a:srgbClr val="FFFF00"/>
                </a:solidFill>
              </a:rPr>
              <a:t>What is a virus?</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Computers: 3 points</a:t>
            </a:r>
            <a:endParaRPr lang="en-US" b="1" dirty="0">
              <a:ln w="50800"/>
              <a:solidFill>
                <a:schemeClr val="bg1">
                  <a:shade val="50000"/>
                </a:schemeClr>
              </a:solidFill>
            </a:endParaRPr>
          </a:p>
        </p:txBody>
      </p:sp>
      <p:sp>
        <p:nvSpPr>
          <p:cNvPr id="5" name="Content Placeholder 4"/>
          <p:cNvSpPr>
            <a:spLocks noGrp="1"/>
          </p:cNvSpPr>
          <p:nvPr>
            <p:ph sz="half" idx="1"/>
          </p:nvPr>
        </p:nvSpPr>
        <p:spPr>
          <a:xfrm>
            <a:off x="2743200" y="1600200"/>
            <a:ext cx="4572000" cy="2362200"/>
          </a:xfrm>
        </p:spPr>
        <p:txBody>
          <a:bodyPr>
            <a:normAutofit/>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400" dirty="0"/>
              <a:t>This system prevents unauthorized access to a computer network</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1"/>
            <a:ext cx="4038600" cy="1630363"/>
          </a:xfrm>
        </p:spPr>
        <p:txBody>
          <a:bodyPr>
            <a:normAutofit/>
          </a:bodyPr>
          <a:lstStyle/>
          <a:p>
            <a:pPr algn="ctr">
              <a:buNone/>
            </a:pPr>
            <a:r>
              <a:rPr lang="en-US" b="1" i="1" dirty="0">
                <a:solidFill>
                  <a:srgbClr val="FFFF00"/>
                </a:solidFill>
              </a:rPr>
              <a:t>What is a firewall?</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Computers: 4 points</a:t>
            </a:r>
          </a:p>
        </p:txBody>
      </p:sp>
      <p:sp>
        <p:nvSpPr>
          <p:cNvPr id="5" name="Content Placeholder 4"/>
          <p:cNvSpPr>
            <a:spLocks noGrp="1"/>
          </p:cNvSpPr>
          <p:nvPr>
            <p:ph sz="half" idx="1"/>
          </p:nvPr>
        </p:nvSpPr>
        <p:spPr>
          <a:xfrm>
            <a:off x="2743200" y="1524000"/>
            <a:ext cx="3657600" cy="2362200"/>
          </a:xfrm>
        </p:spPr>
        <p:txBody>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400" dirty="0"/>
              <a:t>Two ways computers save and hold data</a:t>
            </a:r>
          </a:p>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1"/>
            <a:ext cx="4038600" cy="1630363"/>
          </a:xfrm>
        </p:spPr>
        <p:txBody>
          <a:bodyPr/>
          <a:lstStyle/>
          <a:p>
            <a:pPr algn="ctr">
              <a:buNone/>
            </a:pPr>
            <a:r>
              <a:rPr lang="en-US" b="1" i="1" dirty="0">
                <a:solidFill>
                  <a:srgbClr val="FFFF00"/>
                </a:solidFill>
              </a:rPr>
              <a:t>What are RAM and hard drive?</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Computers: 5 points</a:t>
            </a:r>
          </a:p>
        </p:txBody>
      </p:sp>
      <p:sp>
        <p:nvSpPr>
          <p:cNvPr id="5" name="Content Placeholder 4"/>
          <p:cNvSpPr>
            <a:spLocks noGrp="1"/>
          </p:cNvSpPr>
          <p:nvPr>
            <p:ph sz="half" idx="1"/>
          </p:nvPr>
        </p:nvSpPr>
        <p:spPr>
          <a:xfrm>
            <a:off x="2743200" y="1676400"/>
            <a:ext cx="4191000" cy="2362200"/>
          </a:xfrm>
        </p:spPr>
        <p:txBody>
          <a:bodyPr>
            <a:normAutofit/>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sz="300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400" dirty="0"/>
              <a:t>Trolling for personal information on the Internet by using spoof email for bait</a:t>
            </a:r>
          </a:p>
          <a:p>
            <a:pPr>
              <a:buNone/>
            </a:pPr>
            <a:endParaRPr lang="en-US" dirty="0"/>
          </a:p>
        </p:txBody>
      </p:sp>
      <p:sp>
        <p:nvSpPr>
          <p:cNvPr id="6" name="Content Placeholder 5"/>
          <p:cNvSpPr>
            <a:spLocks noGrp="1"/>
          </p:cNvSpPr>
          <p:nvPr>
            <p:ph sz="half" idx="2"/>
          </p:nvPr>
        </p:nvSpPr>
        <p:spPr>
          <a:xfrm>
            <a:off x="4648200" y="4495801"/>
            <a:ext cx="4038600" cy="1630363"/>
          </a:xfrm>
        </p:spPr>
        <p:txBody>
          <a:bodyPr>
            <a:normAutofit/>
          </a:bodyPr>
          <a:lstStyle/>
          <a:p>
            <a:pPr algn="ctr">
              <a:buNone/>
            </a:pPr>
            <a:r>
              <a:rPr lang="en-US" b="1" i="1" dirty="0">
                <a:solidFill>
                  <a:srgbClr val="FFFF00"/>
                </a:solidFill>
              </a:rPr>
              <a:t>What is phishing?</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Smartphones: 1 point</a:t>
            </a:r>
          </a:p>
        </p:txBody>
      </p:sp>
      <p:sp>
        <p:nvSpPr>
          <p:cNvPr id="5" name="Content Placeholder 4"/>
          <p:cNvSpPr>
            <a:spLocks noGrp="1"/>
          </p:cNvSpPr>
          <p:nvPr>
            <p:ph sz="half" idx="1"/>
          </p:nvPr>
        </p:nvSpPr>
        <p:spPr>
          <a:xfrm>
            <a:off x="2438400" y="1524000"/>
            <a:ext cx="4419600" cy="2590800"/>
          </a:xfrm>
        </p:spPr>
        <p:txBody>
          <a:bodyPr>
            <a:normAutofit fontScale="92500" lnSpcReduction="20000"/>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dirty="0"/>
              <a:t>A practice of modifying a smart phone to remove restrictions imposed by the manufacturer or to allow the installation of unauthorized software.</a:t>
            </a:r>
            <a:endParaRPr lang="en-US" sz="2400" dirty="0"/>
          </a:p>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1"/>
            <a:ext cx="4038600" cy="1630363"/>
          </a:xfrm>
        </p:spPr>
        <p:txBody>
          <a:bodyPr>
            <a:normAutofit fontScale="92500" lnSpcReduction="20000"/>
          </a:bodyPr>
          <a:lstStyle/>
          <a:p>
            <a:pPr algn="ctr">
              <a:buNone/>
            </a:pPr>
            <a:r>
              <a:rPr lang="en-US" b="1" i="1" dirty="0">
                <a:solidFill>
                  <a:srgbClr val="FFFF00"/>
                </a:solidFill>
              </a:rPr>
              <a:t>What is jailbreaking?</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Smartphones: 2 points</a:t>
            </a:r>
          </a:p>
        </p:txBody>
      </p:sp>
      <p:sp>
        <p:nvSpPr>
          <p:cNvPr id="5" name="Content Placeholder 4"/>
          <p:cNvSpPr>
            <a:spLocks noGrp="1"/>
          </p:cNvSpPr>
          <p:nvPr>
            <p:ph sz="half" idx="1"/>
          </p:nvPr>
        </p:nvSpPr>
        <p:spPr>
          <a:xfrm>
            <a:off x="2667000" y="1524000"/>
            <a:ext cx="4419600" cy="2438400"/>
          </a:xfrm>
        </p:spPr>
        <p:txBody>
          <a:bodyPr>
            <a:normAutofit fontScale="92500" lnSpcReduction="20000"/>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dirty="0"/>
              <a:t>The practice of ignoring one’s companion or companions in order to pay attention to one’s phone or any other mobile device is known as </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1"/>
            <a:ext cx="4038600" cy="1630363"/>
          </a:xfrm>
        </p:spPr>
        <p:txBody>
          <a:bodyPr>
            <a:normAutofit fontScale="92500" lnSpcReduction="20000"/>
          </a:bodyPr>
          <a:lstStyle/>
          <a:p>
            <a:pPr algn="ctr">
              <a:buNone/>
            </a:pPr>
            <a:r>
              <a:rPr lang="en-US" b="1" i="1" dirty="0">
                <a:solidFill>
                  <a:srgbClr val="FFFF00"/>
                </a:solidFill>
              </a:rPr>
              <a:t>What is phubbing?</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theme/theme1.xml><?xml version="1.0" encoding="utf-8"?>
<a:theme xmlns:a="http://schemas.openxmlformats.org/drawingml/2006/main" name="TP0300062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3" ma:contentTypeDescription="Create a new document." ma:contentTypeScope="" ma:versionID="37d3ec2b48d53e45b233ad8f52fe1b11"/>
</file>

<file path=customXml/itemProps1.xml><?xml version="1.0" encoding="utf-8"?>
<ds:datastoreItem xmlns:ds="http://schemas.openxmlformats.org/officeDocument/2006/customXml" ds:itemID="{E82D071A-4291-4200-8CF7-46C77399A127}">
  <ds:schemaRefs>
    <ds:schemaRef ds:uri="http://schemas.microsoft.com/sharepoint/v3/contenttype/forms"/>
  </ds:schemaRefs>
</ds:datastoreItem>
</file>

<file path=customXml/itemProps2.xml><?xml version="1.0" encoding="utf-8"?>
<ds:datastoreItem xmlns:ds="http://schemas.openxmlformats.org/officeDocument/2006/customXml" ds:itemID="{6AE0228E-ACF2-4702-8E06-445B7B125D12}">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98FD71D2-D97C-41D1-899F-9FC2A29FC20F}">
  <ds:schemaRefs>
    <ds:schemaRef ds:uri="http://schemas.microsoft.com/office/2006/metadata/contentType"/>
    <ds:schemaRef ds:uri="http://schemas.microsoft.com/office/2006/metadata/properties/metaAttributes"/>
  </ds:schemaRefs>
</ds:datastoreItem>
</file>

<file path=docProps/app.xml><?xml version="1.0" encoding="utf-8"?>
<Properties xmlns="http://schemas.openxmlformats.org/officeDocument/2006/extended-properties" xmlns:vt="http://schemas.openxmlformats.org/officeDocument/2006/docPropsVTypes">
  <Template>TP030006215</Template>
  <TotalTime>1197</TotalTime>
  <Words>968</Words>
  <Application>Microsoft Office PowerPoint</Application>
  <PresentationFormat>On-screen Show (4:3)</PresentationFormat>
  <Paragraphs>160</Paragraphs>
  <Slides>29</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Franklin Gothic Demi</vt:lpstr>
      <vt:lpstr>TP030006215</vt:lpstr>
      <vt:lpstr>   I have the answer, now… Tell me the Question</vt:lpstr>
      <vt:lpstr>PowerPoint Presentation</vt:lpstr>
      <vt:lpstr>Computers: 1 point </vt:lpstr>
      <vt:lpstr>Computers: 2 points</vt:lpstr>
      <vt:lpstr>Computers: 3 points</vt:lpstr>
      <vt:lpstr>Computers: 4 points</vt:lpstr>
      <vt:lpstr>Computers: 5 points</vt:lpstr>
      <vt:lpstr>Smartphones: 1 point</vt:lpstr>
      <vt:lpstr>Smartphones: 2 points</vt:lpstr>
      <vt:lpstr>Smartphones: 3 points</vt:lpstr>
      <vt:lpstr>Smartphones: 4 points</vt:lpstr>
      <vt:lpstr>Smartphones: 5 points</vt:lpstr>
      <vt:lpstr>Television: 1 point</vt:lpstr>
      <vt:lpstr>Television: 2 points</vt:lpstr>
      <vt:lpstr>Television: 3 points</vt:lpstr>
      <vt:lpstr>Television: 4 points</vt:lpstr>
      <vt:lpstr>Television: 5 points</vt:lpstr>
      <vt:lpstr>Privacy: 1 point</vt:lpstr>
      <vt:lpstr>Privacy: 2 points</vt:lpstr>
      <vt:lpstr>Privacy: 3 points</vt:lpstr>
      <vt:lpstr>Privacy: 4 points</vt:lpstr>
      <vt:lpstr>Privacy: 5 points</vt:lpstr>
      <vt:lpstr>The Internet: 1 point</vt:lpstr>
      <vt:lpstr>The Internet : 2 points</vt:lpstr>
      <vt:lpstr>The Internet : 3 points</vt:lpstr>
      <vt:lpstr>The Internet : 4 points</vt:lpstr>
      <vt:lpstr>The Internet : 5 points</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“Jeopardy”</dc:title>
  <dc:creator>Emily</dc:creator>
  <cp:lastModifiedBy>Cheryl Varnadoe</cp:lastModifiedBy>
  <cp:revision>78</cp:revision>
  <dcterms:created xsi:type="dcterms:W3CDTF">2010-11-11T01:02:02Z</dcterms:created>
  <dcterms:modified xsi:type="dcterms:W3CDTF">2022-10-24T19:03:50Z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TC300062159990</vt:lpwstr>
  </property>
</Properties>
</file>