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comments/comment6.xml" ContentType="application/vnd.openxmlformats-officedocument.presentationml.comments+xml"/>
  <Override PartName="/ppt/notesSlides/notesSlide15.xml" ContentType="application/vnd.openxmlformats-officedocument.presentationml.notesSlide+xml"/>
  <Override PartName="/ppt/comments/comment7.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2" r:id="rId2"/>
    <p:sldId id="284" r:id="rId3"/>
    <p:sldId id="301" r:id="rId4"/>
    <p:sldId id="278" r:id="rId5"/>
    <p:sldId id="258" r:id="rId6"/>
    <p:sldId id="259" r:id="rId7"/>
    <p:sldId id="260" r:id="rId8"/>
    <p:sldId id="263" r:id="rId9"/>
    <p:sldId id="261" r:id="rId10"/>
    <p:sldId id="304" r:id="rId11"/>
    <p:sldId id="262" r:id="rId12"/>
    <p:sldId id="294" r:id="rId13"/>
    <p:sldId id="297" r:id="rId14"/>
    <p:sldId id="264" r:id="rId15"/>
    <p:sldId id="268" r:id="rId16"/>
    <p:sldId id="265" r:id="rId17"/>
    <p:sldId id="266" r:id="rId18"/>
    <p:sldId id="267" r:id="rId19"/>
    <p:sldId id="269" r:id="rId20"/>
    <p:sldId id="275" r:id="rId21"/>
    <p:sldId id="270" r:id="rId22"/>
    <p:sldId id="305" r:id="rId23"/>
    <p:sldId id="271" r:id="rId24"/>
    <p:sldId id="283"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initials="E"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418" autoAdjust="0"/>
  </p:normalViewPr>
  <p:slideViewPr>
    <p:cSldViewPr>
      <p:cViewPr varScale="1">
        <p:scale>
          <a:sx n="79" d="100"/>
          <a:sy n="79" d="100"/>
        </p:scale>
        <p:origin x="1570"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0-07-29T21:56:58.041" idx="5">
    <p:pos x="6080" y="192"/>
    <p:text>
Engage students in a LifeSmarts Chapter Project
Combine LifeSmarts Competition with other FCCLA projects such as Financial Fitness or Power of One
Encourge LifeSmarts as a student leadership opportunity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0-07-29T21:56:58.041" idx="1">
    <p:pos x="6080" y="192"/>
    <p:text>
Engage students in a LifeSmarts Chapter Project
Combine LifeSmarts Competition with other FCCLA projects such as Financial Fitness or Power of One
Encourge LifeSmarts as a student leadership opportunity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0-07-29T21:54:07.127" idx="2">
    <p:pos x="6400" y="0"/>
    <p:text>This isn't clear to me. What is the FACS platform?
Do you meant content?
"Spark"? My guess is FACS teachers never think their lessons are ordinary.
Maybe--Complement FACS conten
	Enrich the FACS Curriculum
	Challenge students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0-07-29T21:56:58.041" idx="10">
    <p:pos x="6080" y="192"/>
    <p:text>
Engage students in a LifeSmarts Chapter Project
Combine LifeSmarts Competition with other FCCLA projects such as Financial Fitness or Power of One
Encourge LifeSmarts as a student leadership opportunity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0-07-29T21:56:58.041" idx="11">
    <p:pos x="6080" y="192"/>
    <p:text>
Engage students in a LifeSmarts Chapter Project
Combine LifeSmarts Competition with other FCCLA projects such as Financial Fitness or Power of One
Encourge LifeSmarts as a student leadership opportunity
</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0-07-29T21:56:58.041" idx="3">
    <p:pos x="6080" y="192"/>
    <p:text>
Engage students in a LifeSmarts Chapter Project
Combine LifeSmarts Competition with other FCCLA projects such as Financial Fitness or Power of One
Encourge LifeSmarts as a student leadership opportunity
</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0-07-29T21:56:58.041" idx="4">
    <p:pos x="6080" y="192"/>
    <p:text>
Engage students in a LifeSmarts Chapter Project
Combine LifeSmarts Competition with other FCCLA projects such as Financial Fitness or Power of One
Encourge LifeSmarts as a student leadership opportunity
</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0-07-29T21:56:58.041" idx="8">
    <p:pos x="6080" y="192"/>
    <p:text>
Engage students in a LifeSmarts Chapter Project
Combine LifeSmarts Competition with other FCCLA projects such as Financial Fitness or Power of One
Encourge LifeSmarts as a student leadership opportunity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4387F3C8-A1F8-4699-B620-49C60208A272}" type="datetimeFigureOut">
              <a:rPr lang="en-US" altLang="en-US"/>
              <a:pPr>
                <a:defRPr/>
              </a:pPr>
              <a:t>9/2/2021</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F64CAFE-83BD-437C-BA6D-BB9D3E16BE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2DD6E3F-B667-4922-8BED-29D01FCC3F21}" type="slidenum">
              <a:rPr lang="en-US" altLang="en-US" smtClean="0">
                <a:latin typeface="Times New Roman" panose="02020603050405020304" pitchFamily="18" charset="0"/>
              </a:rPr>
              <a:pPr>
                <a:spcBef>
                  <a:spcPct val="0"/>
                </a:spcBef>
              </a:pPr>
              <a:t>1</a:t>
            </a:fld>
            <a:endParaRPr lang="en-US" altLang="en-US" smtClean="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Welcome.  We are so glad to have the opportunity to tell you all about LifeSmarts—The Ultimate Consumer Challenge.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6B43544-158B-4A8D-9626-6E17786167D7}" type="slidenum">
              <a:rPr lang="en-US" altLang="en-US" smtClean="0">
                <a:latin typeface="Times New Roman" panose="02020603050405020304" pitchFamily="18" charset="0"/>
              </a:rPr>
              <a:pPr>
                <a:spcBef>
                  <a:spcPct val="0"/>
                </a:spcBef>
              </a:pPr>
              <a:t>10</a:t>
            </a:fld>
            <a:endParaRPr lang="en-US" altLang="en-US" smtClean="0">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LifeSmarts also connects students with opportunities to earn money for their post-secondary education. Some require players to qualify for an in-person competition, while others are open to anyone who completes the online qualifying quizzes.</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In some states, participants could earn scholarships to specific colleges (add more information if you want)</a:t>
            </a:r>
          </a:p>
          <a:p>
            <a:pPr eaLnBrk="1" hangingPunct="1">
              <a:spcBef>
                <a:spcPct val="0"/>
              </a:spcBef>
            </a:pPr>
            <a:r>
              <a:rPr lang="en-US" altLang="en-US" smtClean="0">
                <a:latin typeface="Times New Roman" panose="02020603050405020304" pitchFamily="18" charset="0"/>
              </a:rPr>
              <a:t>At the National LifeSmarts Championship, all the players on the top eight teams will receive individual scholarships ranging from $250 to $1500. Individuals scoring the highest in the topic assessment each earn $500 scholarships.</a:t>
            </a:r>
          </a:p>
          <a:p>
            <a:pPr eaLnBrk="1" hangingPunct="1">
              <a:spcBef>
                <a:spcPct val="0"/>
              </a:spcBef>
            </a:pPr>
            <a:r>
              <a:rPr lang="en-US" altLang="en-US" smtClean="0">
                <a:latin typeface="Times New Roman" panose="02020603050405020304" pitchFamily="18" charset="0"/>
              </a:rPr>
              <a:t>Participants in Safety Smart, a service learning project sponsored by Underwriters Laboratories, are eligible for apply for $750 scholarships awarded in April. There are monthly cash prizes in Safety Smart as well, each presentation you make increases your chances of winning. You can find more information at www.lifesmarts.org.</a:t>
            </a:r>
          </a:p>
          <a:p>
            <a:pPr eaLnBrk="1" hangingPunct="1">
              <a:spcBef>
                <a:spcPct val="0"/>
              </a:spcBef>
            </a:pPr>
            <a:r>
              <a:rPr lang="en-US" altLang="en-US" smtClean="0">
                <a:latin typeface="Times New Roman" panose="02020603050405020304" pitchFamily="18" charset="0"/>
              </a:rPr>
              <a:t>As partners of Toyota Financial Services, LifeSmarts participants are eligible to apply for their “Making Life Easier” scholarships. Any student that is going to be in post-secondary education next year is eligible to apply for these 4-year scholarships – meaning former participants can apply as well. Again, more information at www.lifesmarts.org.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3AFF208-55C5-4772-BE20-9233B9097EEC}" type="slidenum">
              <a:rPr lang="en-US" altLang="en-US" smtClean="0">
                <a:latin typeface="Times New Roman" panose="02020603050405020304" pitchFamily="18" charset="0"/>
              </a:rPr>
              <a:pPr>
                <a:spcBef>
                  <a:spcPct val="0"/>
                </a:spcBef>
              </a:pPr>
              <a:t>11</a:t>
            </a:fld>
            <a:endParaRPr lang="en-US" altLang="en-US" smtClean="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Times New Roman" panose="02020603050405020304" pitchFamily="18" charset="0"/>
              </a:rPr>
              <a:t>Our curriculum reinforces academic themes and is rigorous.  We meet the needs of educators by infusing  21</a:t>
            </a:r>
            <a:r>
              <a:rPr lang="en-US" altLang="en-US" baseline="30000" smtClean="0">
                <a:solidFill>
                  <a:srgbClr val="000000"/>
                </a:solidFill>
                <a:latin typeface="Times New Roman" panose="02020603050405020304" pitchFamily="18" charset="0"/>
              </a:rPr>
              <a:t>st</a:t>
            </a:r>
            <a:r>
              <a:rPr lang="en-US" altLang="en-US" smtClean="0">
                <a:solidFill>
                  <a:srgbClr val="000000"/>
                </a:solidFill>
                <a:latin typeface="Times New Roman" panose="02020603050405020304" pitchFamily="18" charset="0"/>
              </a:rPr>
              <a:t> Century Skills and a wide range of consumer and financial literacy topics. </a:t>
            </a:r>
          </a:p>
          <a:p>
            <a:pPr eaLnBrk="1" hangingPunct="1">
              <a:spcBef>
                <a:spcPct val="0"/>
              </a:spcBef>
            </a:pPr>
            <a:endParaRPr lang="en-US" altLang="en-US" smtClean="0">
              <a:solidFill>
                <a:srgbClr val="000000"/>
              </a:solidFill>
              <a:latin typeface="Times New Roman" panose="02020603050405020304" pitchFamily="18" charset="0"/>
            </a:endParaRPr>
          </a:p>
          <a:p>
            <a:pPr eaLnBrk="1" hangingPunct="1">
              <a:spcBef>
                <a:spcPct val="0"/>
              </a:spcBef>
            </a:pPr>
            <a:r>
              <a:rPr lang="en-US" altLang="en-US" smtClean="0">
                <a:solidFill>
                  <a:srgbClr val="000000"/>
                </a:solidFill>
                <a:latin typeface="Times New Roman" panose="02020603050405020304" pitchFamily="18" charset="0"/>
              </a:rPr>
              <a:t>Students practice skills in interpersonal communication, team-building, and in critical and creative thinking. </a:t>
            </a:r>
            <a:endParaRPr lang="en-US" altLang="en-US" smtClean="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B46EA94-EB82-4DB3-B4B9-401C0516C778}" type="slidenum">
              <a:rPr lang="en-US" altLang="en-US" smtClean="0">
                <a:latin typeface="Times New Roman" panose="02020603050405020304" pitchFamily="18" charset="0"/>
              </a:rPr>
              <a:pPr>
                <a:spcBef>
                  <a:spcPct val="0"/>
                </a:spcBef>
              </a:pPr>
              <a:t>12</a:t>
            </a:fld>
            <a:endParaRPr lang="en-US" altLang="en-US" smtClean="0">
              <a:latin typeface="Times New Roman" panose="02020603050405020304" pitchFamily="18"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educators and other professionals working with youth we used Robert Marzano’s research in academic-content vocabulary as a cornerstone of our educational materials.</a:t>
            </a:r>
          </a:p>
          <a:p>
            <a:pPr eaLnBrk="1" hangingPunct="1">
              <a:spcBef>
                <a:spcPct val="0"/>
              </a:spcBef>
            </a:pPr>
            <a:endParaRPr lang="en-US" altLang="en-US" smtClean="0"/>
          </a:p>
          <a:p>
            <a:pPr eaLnBrk="1" hangingPunct="1">
              <a:spcBef>
                <a:spcPct val="0"/>
              </a:spcBef>
            </a:pPr>
            <a:r>
              <a:rPr lang="en-US" altLang="en-US" smtClean="0"/>
              <a:t>LifeSmarts goes beyond memorizing definitions and helps students apply knowledge and think critically.</a:t>
            </a:r>
          </a:p>
          <a:p>
            <a:pPr eaLnBrk="1" hangingPunct="1">
              <a:spcBef>
                <a:spcPct val="0"/>
              </a:spcBef>
            </a:pPr>
            <a:endParaRPr lang="en-US" altLang="en-US" smtClean="0"/>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3421C53-1466-4DE8-A958-C46CC9533B09}" type="slidenum">
              <a:rPr lang="en-US" altLang="en-US" smtClean="0">
                <a:latin typeface="Times New Roman" panose="02020603050405020304" pitchFamily="18" charset="0"/>
              </a:rPr>
              <a:pPr>
                <a:spcBef>
                  <a:spcPct val="0"/>
                </a:spcBef>
              </a:pPr>
              <a:t>13</a:t>
            </a:fld>
            <a:endParaRPr lang="en-US" altLang="en-US" smtClean="0">
              <a:latin typeface="Times New Roman" panose="02020603050405020304" pitchFamily="18"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LifeSmarts helps you learn through repetition. </a:t>
            </a:r>
          </a:p>
          <a:p>
            <a:pPr eaLnBrk="1" hangingPunct="1">
              <a:spcBef>
                <a:spcPct val="0"/>
              </a:spcBef>
            </a:pPr>
            <a:r>
              <a:rPr lang="en-US" altLang="en-US" smtClean="0"/>
              <a:t>In order to “own” knowledge you need repeated use of the idea.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8AA1885-E42D-408E-9F25-5DDB145924D0}" type="slidenum">
              <a:rPr lang="en-US" altLang="en-US" smtClean="0">
                <a:latin typeface="Times New Roman" panose="02020603050405020304" pitchFamily="18" charset="0"/>
              </a:rPr>
              <a:pPr>
                <a:spcBef>
                  <a:spcPct val="0"/>
                </a:spcBef>
              </a:pPr>
              <a:t>14</a:t>
            </a:fld>
            <a:endParaRPr lang="en-US" altLang="en-US" smtClean="0">
              <a:latin typeface="Times New Roman" panose="02020603050405020304" pitchFamily="18"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We also know that effective learning can be teamwork.</a:t>
            </a:r>
          </a:p>
          <a:p>
            <a:pPr eaLnBrk="1" hangingPunct="1">
              <a:spcBef>
                <a:spcPct val="0"/>
              </a:spcBef>
            </a:pPr>
            <a:r>
              <a:rPr lang="en-US" altLang="en-US" smtClean="0">
                <a:latin typeface="Times New Roman" panose="02020603050405020304" pitchFamily="18" charset="0"/>
              </a:rPr>
              <a:t>LifeSmarts is first and foremost a Team activity.</a:t>
            </a:r>
          </a:p>
          <a:p>
            <a:pPr eaLnBrk="1" hangingPunct="1">
              <a:spcBef>
                <a:spcPct val="0"/>
              </a:spcBef>
            </a:pPr>
            <a:r>
              <a:rPr lang="en-US" altLang="en-US" smtClean="0">
                <a:latin typeface="Times New Roman" panose="02020603050405020304" pitchFamily="18" charset="0"/>
              </a:rPr>
              <a:t>Teens work as a team on activities and compete as a team.</a:t>
            </a:r>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39BA58B-1A05-4F9F-85E5-D5F950144F34}" type="slidenum">
              <a:rPr lang="en-US" altLang="en-US" smtClean="0">
                <a:latin typeface="Times New Roman" panose="02020603050405020304" pitchFamily="18" charset="0"/>
              </a:rPr>
              <a:pPr>
                <a:spcBef>
                  <a:spcPct val="0"/>
                </a:spcBef>
              </a:pPr>
              <a:t>15</a:t>
            </a:fld>
            <a:endParaRPr lang="en-US" altLang="en-US" smtClean="0">
              <a:latin typeface="Times New Roman" panose="02020603050405020304" pitchFamily="18"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The LifeSmarts Website has a variety of educational tools for coaches and teachers.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DD887C4-6B89-4FA0-8CDB-A600EC68CE0F}" type="slidenum">
              <a:rPr lang="en-US" altLang="en-US" smtClean="0">
                <a:latin typeface="Times New Roman" panose="02020603050405020304" pitchFamily="18" charset="0"/>
              </a:rPr>
              <a:pPr>
                <a:spcBef>
                  <a:spcPct val="0"/>
                </a:spcBef>
              </a:pPr>
              <a:t>16</a:t>
            </a:fld>
            <a:endParaRPr lang="en-US" altLang="en-US" smtClean="0">
              <a:latin typeface="Times New Roman" panose="02020603050405020304" pitchFamily="18"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The LifeSmarts Web site has many ways to compete.</a:t>
            </a:r>
          </a:p>
          <a:p>
            <a:pPr eaLnBrk="1" hangingPunct="1">
              <a:spcBef>
                <a:spcPct val="0"/>
              </a:spcBef>
            </a:pPr>
            <a:r>
              <a:rPr lang="en-US" altLang="en-US" smtClean="0">
                <a:latin typeface="Times New Roman" panose="02020603050405020304" pitchFamily="18" charset="0"/>
              </a:rPr>
              <a:t>Daily quizzes consist of five topic questions-many educators use daily quizzes to begin class.</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Practice quizzes contain twenty questions that cover all the LifeSmarts topics. </a:t>
            </a:r>
          </a:p>
          <a:p>
            <a:pPr eaLnBrk="1" hangingPunct="1">
              <a:spcBef>
                <a:spcPct val="0"/>
              </a:spcBef>
            </a:pPr>
            <a:r>
              <a:rPr lang="en-US" altLang="en-US" smtClean="0">
                <a:latin typeface="Times New Roman" panose="02020603050405020304" pitchFamily="18" charset="0"/>
              </a:rPr>
              <a:t>If you like, you can select to work in one topic area and choose the level of difficulty of your practice quizzes.</a:t>
            </a:r>
          </a:p>
          <a:p>
            <a:pPr eaLnBrk="1" hangingPunct="1">
              <a:spcBef>
                <a:spcPct val="0"/>
              </a:spcBef>
            </a:pPr>
            <a:r>
              <a:rPr lang="en-US" altLang="en-US" smtClean="0">
                <a:latin typeface="Times New Roman" panose="02020603050405020304" pitchFamily="18" charset="0"/>
              </a:rPr>
              <a:t>Your coach can check your scores and the number of quizzes you have taken.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3D63E4C-E766-42F0-8088-E2DF4A6C2BC8}" type="slidenum">
              <a:rPr lang="en-US" altLang="en-US" smtClean="0">
                <a:latin typeface="Times New Roman" panose="02020603050405020304" pitchFamily="18" charset="0"/>
              </a:rPr>
              <a:pPr>
                <a:spcBef>
                  <a:spcPct val="0"/>
                </a:spcBef>
              </a:pPr>
              <a:t>17</a:t>
            </a:fld>
            <a:endParaRPr lang="en-US" altLang="en-US" smtClean="0">
              <a:latin typeface="Times New Roman" panose="02020603050405020304" pitchFamily="18"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5000"/>
              </a:lnSpc>
              <a:spcBef>
                <a:spcPct val="0"/>
              </a:spcBef>
            </a:pPr>
            <a:r>
              <a:rPr lang="en-US" altLang="en-US" sz="900" smtClean="0">
                <a:latin typeface="Arial" panose="020B0604020202020204" pitchFamily="34" charset="0"/>
              </a:rPr>
              <a:t>TeamSmarts Competition is a monthly contest September - February. The competition consists of 100 multiple choice questions and a forty minute. Teams are scored for speed and accuracy. The competition is open for the entire month and closes on the last day of the month at midnight EST. TeamSmarts  is also a great way to train for LifeSmarts competition.</a:t>
            </a:r>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4C9FFA5-527D-4D2E-ADC3-C31C63E2BCD9}" type="slidenum">
              <a:rPr lang="en-US" altLang="en-US" smtClean="0">
                <a:latin typeface="Times New Roman" panose="02020603050405020304" pitchFamily="18" charset="0"/>
              </a:rPr>
              <a:pPr>
                <a:spcBef>
                  <a:spcPct val="0"/>
                </a:spcBef>
              </a:pPr>
              <a:t>18</a:t>
            </a:fld>
            <a:endParaRPr lang="en-US" altLang="en-US" smtClean="0">
              <a:latin typeface="Times New Roman" panose="02020603050405020304" pitchFamily="18"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LifeSmarts U is a virtual classroom that provides students and educators with activities, PowerPoint Presentations and other resources.</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For example, we go in-depth to show how to recognize the warning signs of fraud so teens can avoid the costly pitfalls. </a:t>
            </a:r>
          </a:p>
          <a:p>
            <a:pPr eaLnBrk="1" hangingPunct="1">
              <a:spcBef>
                <a:spcPct val="0"/>
              </a:spcBef>
            </a:pPr>
            <a:r>
              <a:rPr lang="en-US" altLang="en-US" smtClean="0">
                <a:latin typeface="Times New Roman" panose="02020603050405020304" pitchFamily="18" charset="0"/>
              </a:rPr>
              <a:t>Basic financial literacy lessons include topics such as: Decision Making, Making Money, Budgeting and Banking Services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10A5616-A78A-4BFD-821B-106A3DE0D7C1}" type="slidenum">
              <a:rPr lang="en-US" altLang="en-US" smtClean="0">
                <a:latin typeface="Times New Roman" panose="02020603050405020304" pitchFamily="18" charset="0"/>
              </a:rPr>
              <a:pPr>
                <a:spcBef>
                  <a:spcPct val="0"/>
                </a:spcBef>
              </a:pPr>
              <a:t>19</a:t>
            </a:fld>
            <a:endParaRPr lang="en-US" altLang="en-US" smtClean="0">
              <a:latin typeface="Times New Roman" panose="02020603050405020304" pitchFamily="18"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Each LifeSmarts U lesson also includes:  </a:t>
            </a:r>
            <a:r>
              <a:rPr lang="en-US" altLang="en-US" smtClean="0">
                <a:solidFill>
                  <a:srgbClr val="000000"/>
                </a:solidFill>
                <a:latin typeface="Times New Roman" panose="02020603050405020304" pitchFamily="18" charset="0"/>
              </a:rPr>
              <a:t>an article, FAQs, fast facts, resources, an online game, glossary terms, and practice questions. </a:t>
            </a:r>
          </a:p>
          <a:p>
            <a:pPr eaLnBrk="1" hangingPunct="1">
              <a:spcBef>
                <a:spcPct val="0"/>
              </a:spcBef>
            </a:pPr>
            <a:r>
              <a:rPr lang="en-US" altLang="en-US" smtClean="0">
                <a:solidFill>
                  <a:srgbClr val="000000"/>
                </a:solidFill>
                <a:latin typeface="Times New Roman" panose="02020603050405020304" pitchFamily="18" charset="0"/>
              </a:rPr>
              <a:t>These lessons are designed so that students may use portions independently or teachers can use for make-up and credit retrieval assignments.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7590F35-0DAD-46AE-BD32-0E105DC50D05}" type="slidenum">
              <a:rPr lang="en-US" altLang="en-US" smtClean="0">
                <a:latin typeface="Times New Roman" panose="02020603050405020304" pitchFamily="18" charset="0"/>
              </a:rPr>
              <a:pPr>
                <a:spcBef>
                  <a:spcPct val="0"/>
                </a:spcBef>
              </a:pPr>
              <a:t>2</a:t>
            </a:fld>
            <a:endParaRPr lang="en-US" altLang="en-US" smtClean="0">
              <a:latin typeface="Times New Roman" panose="02020603050405020304" pitchFamily="18" charset="0"/>
            </a:endParaRPr>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LifeSmarts—The Ultimate Consumer Challenge is a program sponsored by the National Consumers League.</a:t>
            </a:r>
          </a:p>
          <a:p>
            <a:pPr eaLnBrk="1" hangingPunct="1">
              <a:spcBef>
                <a:spcPct val="0"/>
              </a:spcBef>
            </a:pPr>
            <a:r>
              <a:rPr lang="en-US" altLang="en-US" smtClean="0">
                <a:latin typeface="Times New Roman" panose="02020603050405020304" pitchFamily="18" charset="0"/>
              </a:rPr>
              <a:t>For more than 20 years LifeSmarts has helped thousands of teens, across the United States become more educated and aware consumers.</a:t>
            </a:r>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D3718EE-D03D-4087-B6D1-7ECB3AAD2726}" type="slidenum">
              <a:rPr lang="en-US" altLang="en-US" smtClean="0">
                <a:latin typeface="Times New Roman" panose="02020603050405020304" pitchFamily="18" charset="0"/>
              </a:rPr>
              <a:pPr>
                <a:spcBef>
                  <a:spcPct val="0"/>
                </a:spcBef>
              </a:pPr>
              <a:t>20</a:t>
            </a:fld>
            <a:endParaRPr lang="en-US" altLang="en-US" smtClean="0">
              <a:latin typeface="Times New Roman" panose="02020603050405020304" pitchFamily="18"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5000"/>
              </a:lnSpc>
              <a:spcBef>
                <a:spcPct val="0"/>
              </a:spcBef>
            </a:pPr>
            <a:r>
              <a:rPr lang="en-US" altLang="en-US" smtClean="0">
                <a:latin typeface="Arial" panose="020B0604020202020204" pitchFamily="34" charset="0"/>
              </a:rPr>
              <a:t>Through partnership between LifeSmarts and FBLA student leadership teams have the opportunity to earn monthly cash awards in TeamSmarts, compete to represent  FBLA at the National LifeSmarts Championship, and participate in the FBLA LifeSmarts Competitive event (Online and at the FBLA National Leadership Conference)</a:t>
            </a:r>
          </a:p>
          <a:p>
            <a:pPr eaLnBrk="1" hangingPunct="1">
              <a:lnSpc>
                <a:spcPct val="125000"/>
              </a:lnSpc>
              <a:spcBef>
                <a:spcPct val="0"/>
              </a:spcBef>
            </a:pPr>
            <a:endParaRPr lang="en-US" altLang="en-US" smtClean="0">
              <a:solidFill>
                <a:srgbClr val="C00000"/>
              </a:solidFill>
              <a:latin typeface="Arial" panose="020B0604020202020204" pitchFamily="34" charset="0"/>
            </a:endParaRPr>
          </a:p>
          <a:p>
            <a:pPr eaLnBrk="1" hangingPunct="1">
              <a:lnSpc>
                <a:spcPct val="125000"/>
              </a:lnSpc>
              <a:spcBef>
                <a:spcPct val="0"/>
              </a:spcBef>
            </a:pPr>
            <a:r>
              <a:rPr lang="en-US" altLang="en-US" smtClean="0">
                <a:solidFill>
                  <a:srgbClr val="C00000"/>
                </a:solidFill>
                <a:latin typeface="Arial" panose="020B0604020202020204" pitchFamily="34" charset="0"/>
              </a:rPr>
              <a:t>One FBLA team will earn $100 each month from September – January. Teams may only win once. </a:t>
            </a:r>
            <a:endParaRPr lang="en-US" altLang="en-US" smtClean="0">
              <a:latin typeface="Times New Roman" panose="02020603050405020304" pitchFamily="18" charset="0"/>
            </a:endParaRPr>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7EC5CB3-BB4A-42D4-9C67-C65FAD19DACA}" type="slidenum">
              <a:rPr lang="en-US" altLang="en-US" smtClean="0">
                <a:latin typeface="Times New Roman" panose="02020603050405020304" pitchFamily="18" charset="0"/>
              </a:rPr>
              <a:pPr>
                <a:spcBef>
                  <a:spcPct val="0"/>
                </a:spcBef>
              </a:pPr>
              <a:t>21</a:t>
            </a:fld>
            <a:endParaRPr lang="en-US" altLang="en-US" smtClean="0">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5000"/>
              </a:lnSpc>
              <a:spcBef>
                <a:spcPct val="0"/>
              </a:spcBef>
            </a:pPr>
            <a:r>
              <a:rPr lang="en-US" altLang="en-US" smtClean="0">
                <a:latin typeface="Arial" panose="020B0604020202020204" pitchFamily="34" charset="0"/>
              </a:rPr>
              <a:t>FCCLA Chapters also have the opportunity to earn cash awards in TeamSmarts and to compete to become the FCCLA Team at the National LifeSmarts Championship. </a:t>
            </a:r>
          </a:p>
          <a:p>
            <a:pPr eaLnBrk="1" hangingPunct="1">
              <a:lnSpc>
                <a:spcPct val="125000"/>
              </a:lnSpc>
              <a:spcBef>
                <a:spcPct val="0"/>
              </a:spcBef>
            </a:pPr>
            <a:endParaRPr lang="en-US" altLang="en-US" smtClean="0">
              <a:latin typeface="Arial" panose="020B0604020202020204" pitchFamily="34" charset="0"/>
            </a:endParaRPr>
          </a:p>
          <a:p>
            <a:pPr eaLnBrk="1" hangingPunct="1">
              <a:lnSpc>
                <a:spcPct val="125000"/>
              </a:lnSpc>
              <a:spcBef>
                <a:spcPct val="0"/>
              </a:spcBef>
            </a:pPr>
            <a:r>
              <a:rPr lang="en-US" altLang="en-US" smtClean="0">
                <a:latin typeface="Arial" panose="020B0604020202020204" pitchFamily="34" charset="0"/>
              </a:rPr>
              <a:t>Many FCCLA Teams use TeamSmarts to train for the FCCLA Knowledge Bowl Competitions.</a:t>
            </a:r>
          </a:p>
          <a:p>
            <a:pPr eaLnBrk="1" hangingPunct="1">
              <a:spcBef>
                <a:spcPct val="0"/>
              </a:spcBef>
            </a:pPr>
            <a:endParaRPr lang="en-US" altLang="en-US" smtClean="0">
              <a:latin typeface="Times New Roman" panose="02020603050405020304" pitchFamily="18" charset="0"/>
            </a:endParaRPr>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3500FE7-4595-42BA-9221-78EF5EBA9787}" type="slidenum">
              <a:rPr lang="en-US" altLang="en-US" smtClean="0">
                <a:latin typeface="Times New Roman" panose="02020603050405020304" pitchFamily="18" charset="0"/>
              </a:rPr>
              <a:pPr>
                <a:spcBef>
                  <a:spcPct val="0"/>
                </a:spcBef>
              </a:pPr>
              <a:t>23</a:t>
            </a:fld>
            <a:endParaRPr lang="en-US" altLang="en-US" smtClean="0">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LifeSmarts mirrors the school year and culminates each year with the National Championship in April.</a:t>
            </a:r>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B15B32A-846A-4C34-BDA6-255FE75D6185}" type="slidenum">
              <a:rPr lang="en-US" altLang="en-US" smtClean="0">
                <a:latin typeface="Times New Roman" panose="02020603050405020304" pitchFamily="18" charset="0"/>
              </a:rPr>
              <a:pPr>
                <a:spcBef>
                  <a:spcPct val="0"/>
                </a:spcBef>
              </a:pPr>
              <a:t>24</a:t>
            </a:fld>
            <a:endParaRPr lang="en-US" altLang="en-US" smtClean="0">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CEE3524-E1FF-49F3-85D9-5EAB83D83B6A}" type="slidenum">
              <a:rPr lang="en-US" altLang="en-US" smtClean="0">
                <a:latin typeface="Times New Roman" panose="02020603050405020304" pitchFamily="18" charset="0"/>
              </a:rPr>
              <a:pPr>
                <a:spcBef>
                  <a:spcPct val="0"/>
                </a:spcBef>
              </a:pPr>
              <a:t>3</a:t>
            </a:fld>
            <a:endParaRPr lang="en-US" altLang="en-US" smtClean="0">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A game—actually several games</a:t>
            </a:r>
          </a:p>
          <a:p>
            <a:pPr eaLnBrk="1" hangingPunct="1">
              <a:spcBef>
                <a:spcPct val="0"/>
              </a:spcBef>
            </a:pPr>
            <a:r>
              <a:rPr lang="en-US" altLang="en-US" smtClean="0">
                <a:latin typeface="Times New Roman" panose="02020603050405020304" pitchFamily="18" charset="0"/>
              </a:rPr>
              <a:t>A competition—in person and online</a:t>
            </a:r>
          </a:p>
          <a:p>
            <a:pPr eaLnBrk="1" hangingPunct="1">
              <a:spcBef>
                <a:spcPct val="0"/>
              </a:spcBef>
            </a:pPr>
            <a:r>
              <a:rPr lang="en-US" altLang="en-US" smtClean="0">
                <a:latin typeface="Times New Roman" panose="02020603050405020304" pitchFamily="18" charset="0"/>
              </a:rPr>
              <a:t>Fun—especially if you are competing with friends</a:t>
            </a:r>
          </a:p>
          <a:p>
            <a:pPr eaLnBrk="1" hangingPunct="1">
              <a:spcBef>
                <a:spcPct val="0"/>
              </a:spcBef>
            </a:pPr>
            <a:r>
              <a:rPr lang="en-US" altLang="en-US" smtClean="0">
                <a:latin typeface="Times New Roman" panose="02020603050405020304" pitchFamily="18" charset="0"/>
              </a:rPr>
              <a:t>Challenging—you are not going to know all the answers</a:t>
            </a:r>
          </a:p>
          <a:p>
            <a:pPr eaLnBrk="1" hangingPunct="1">
              <a:spcBef>
                <a:spcPct val="0"/>
              </a:spcBef>
            </a:pPr>
            <a:r>
              <a:rPr lang="en-US" altLang="en-US" smtClean="0">
                <a:latin typeface="Times New Roman" panose="02020603050405020304" pitchFamily="18" charset="0"/>
              </a:rPr>
              <a:t>Learn things you know—life doesn’t have a textbook, but you don’t need to learn everything the hard way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8140A58-6525-430D-8FFE-F74C468F95D9}" type="slidenum">
              <a:rPr lang="en-US" altLang="en-US" smtClean="0">
                <a:latin typeface="Times New Roman" panose="02020603050405020304" pitchFamily="18" charset="0"/>
              </a:rPr>
              <a:pPr>
                <a:spcBef>
                  <a:spcPct val="0"/>
                </a:spcBef>
              </a:pPr>
              <a:t>4</a:t>
            </a:fld>
            <a:endParaRPr lang="en-US" altLang="en-US" smtClean="0">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“What’s in it for me?” is a fair question. </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LifeSmarts provides teens with essential knowledge and skills to survive and thrive in the marketplace.  </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LifeSmarts provides busy educators  a “plug and play” program; once you become familiar with our website and resources, you can find activities, lessons and games that will fill a ten minute or a sixty minute time slot.</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LifeSmarts is a program that students enjoy using.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F09683F-41D4-4550-BA5E-040EB031B917}" type="slidenum">
              <a:rPr lang="en-US" altLang="en-US" smtClean="0">
                <a:latin typeface="Times New Roman" panose="02020603050405020304" pitchFamily="18" charset="0"/>
              </a:rPr>
              <a:pPr>
                <a:spcBef>
                  <a:spcPct val="0"/>
                </a:spcBef>
              </a:pPr>
              <a:t>5</a:t>
            </a:fld>
            <a:endParaRPr lang="en-US" altLang="en-US" smtClean="0">
              <a:latin typeface="Times New Roman" panose="02020603050405020304" pitchFamily="18"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The program can be student or advisor directed, </a:t>
            </a:r>
          </a:p>
          <a:p>
            <a:pPr eaLnBrk="1" hangingPunct="1">
              <a:spcBef>
                <a:spcPct val="0"/>
              </a:spcBef>
            </a:pPr>
            <a:r>
              <a:rPr lang="en-US" altLang="en-US" smtClean="0">
                <a:latin typeface="Times New Roman" panose="02020603050405020304" pitchFamily="18" charset="0"/>
              </a:rPr>
              <a:t>it is flexible and you can choose to use as much or as little of the program as works in your situation.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8E95D34-00CE-4617-8DDA-B6E2D843BFDD}" type="slidenum">
              <a:rPr lang="en-US" altLang="en-US" smtClean="0">
                <a:latin typeface="Times New Roman" panose="02020603050405020304" pitchFamily="18" charset="0"/>
              </a:rPr>
              <a:pPr>
                <a:spcBef>
                  <a:spcPct val="0"/>
                </a:spcBef>
              </a:pPr>
              <a:t>6</a:t>
            </a:fld>
            <a:endParaRPr lang="en-US" altLang="en-US" smtClean="0">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5000"/>
              </a:lnSpc>
              <a:spcBef>
                <a:spcPct val="0"/>
              </a:spcBef>
            </a:pPr>
            <a:r>
              <a:rPr lang="en-US" altLang="en-US" smtClean="0">
                <a:solidFill>
                  <a:srgbClr val="000000"/>
                </a:solidFill>
                <a:latin typeface="Times New Roman" panose="02020603050405020304" pitchFamily="18" charset="0"/>
              </a:rPr>
              <a:t>LifeSmarts teaches about information you find in the real world, as well as how to use limited resources wisely. </a:t>
            </a:r>
          </a:p>
          <a:p>
            <a:pPr eaLnBrk="1" hangingPunct="1">
              <a:lnSpc>
                <a:spcPct val="95000"/>
              </a:lnSpc>
              <a:spcBef>
                <a:spcPct val="0"/>
              </a:spcBef>
            </a:pPr>
            <a:r>
              <a:rPr lang="en-US" altLang="en-US" smtClean="0">
                <a:latin typeface="Times New Roman" panose="02020603050405020304" pitchFamily="18" charset="0"/>
              </a:rPr>
              <a:t>Topics covered in the program are key to family and community quality of life. </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We help you understand how finance and consumer rights are linked and effect other topics and we help you learn to think critically about complex issues.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ECA8B15-CD19-4562-903A-9B991D0709F0}" type="slidenum">
              <a:rPr lang="en-US" altLang="en-US" smtClean="0">
                <a:latin typeface="Times New Roman" panose="02020603050405020304" pitchFamily="18" charset="0"/>
              </a:rPr>
              <a:pPr>
                <a:spcBef>
                  <a:spcPct val="0"/>
                </a:spcBef>
              </a:pPr>
              <a:t>7</a:t>
            </a:fld>
            <a:endParaRPr lang="en-US" altLang="en-US" smtClean="0">
              <a:latin typeface="Times New Roman" panose="02020603050405020304" pitchFamily="18"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5000"/>
              </a:lnSpc>
              <a:spcBef>
                <a:spcPct val="0"/>
              </a:spcBef>
            </a:pPr>
            <a:r>
              <a:rPr lang="en-US" altLang="en-US" smtClean="0">
                <a:solidFill>
                  <a:srgbClr val="000000"/>
                </a:solidFill>
                <a:latin typeface="Times New Roman" panose="02020603050405020304" pitchFamily="18" charset="0"/>
              </a:rPr>
              <a:t>LifeSmarts Competition--The Ultimate Consumer Challenge is the heart of our program. </a:t>
            </a:r>
          </a:p>
          <a:p>
            <a:pPr eaLnBrk="1" hangingPunct="1">
              <a:lnSpc>
                <a:spcPct val="95000"/>
              </a:lnSpc>
              <a:spcBef>
                <a:spcPct val="0"/>
              </a:spcBef>
            </a:pPr>
            <a:r>
              <a:rPr lang="en-US" altLang="en-US" smtClean="0">
                <a:solidFill>
                  <a:srgbClr val="000000"/>
                </a:solidFill>
                <a:latin typeface="Times New Roman" panose="02020603050405020304" pitchFamily="18" charset="0"/>
              </a:rPr>
              <a:t>It is a fast paced and fun contest that prepares you today to be tomorrow’s informed, responsible citizens, consumers and employees.</a:t>
            </a:r>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1F185FD-839B-4ED1-BC20-813A2F62A87D}" type="slidenum">
              <a:rPr lang="en-US" altLang="en-US" smtClean="0">
                <a:latin typeface="Times New Roman" panose="02020603050405020304" pitchFamily="18" charset="0"/>
              </a:rPr>
              <a:pPr>
                <a:spcBef>
                  <a:spcPct val="0"/>
                </a:spcBef>
              </a:pPr>
              <a:t>8</a:t>
            </a:fld>
            <a:endParaRPr lang="en-US" altLang="en-US" smtClean="0">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Youth organizations such as 4-H, FBLA and FCCLA, as well as teachers in a variety of subject matter areas use the LifeSmarts  platform to engage students in active learning. </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The Program motivates teens and opens doors for them – and their families.</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Educators tell us they use LifeSmarts because it gives their students the knowledge they need to be successful in life. It also aligns with what they are already teaching.</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Teens tell us they use LifeSmarts to expand their understanding of the marketplace and it doesn’t hurt to know your team could qualify to attend the national competition.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655B29F-D653-436F-B109-11DCBB91F956}" type="slidenum">
              <a:rPr lang="en-US" altLang="en-US" smtClean="0">
                <a:latin typeface="Times New Roman" panose="02020603050405020304" pitchFamily="18" charset="0"/>
              </a:rPr>
              <a:pPr>
                <a:spcBef>
                  <a:spcPct val="0"/>
                </a:spcBef>
              </a:pPr>
              <a:t>9</a:t>
            </a:fld>
            <a:endParaRPr lang="en-US" altLang="en-US" smtClean="0">
              <a:latin typeface="Times New Roman" panose="02020603050405020304" pitchFamily="18" charset="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Times New Roman" panose="02020603050405020304" pitchFamily="18" charset="0"/>
              </a:rPr>
              <a:t>LifeSmarts is open to 6th through 12th graders. </a:t>
            </a:r>
          </a:p>
          <a:p>
            <a:pPr eaLnBrk="1" hangingPunct="1">
              <a:spcBef>
                <a:spcPct val="0"/>
              </a:spcBef>
            </a:pPr>
            <a:r>
              <a:rPr lang="en-US" altLang="en-US" smtClean="0">
                <a:solidFill>
                  <a:srgbClr val="000000"/>
                </a:solidFill>
                <a:latin typeface="Times New Roman" panose="02020603050405020304" pitchFamily="18" charset="0"/>
              </a:rPr>
              <a:t>The curriculum conforms to National Education Standards and also offers co-curricular fun.</a:t>
            </a:r>
          </a:p>
          <a:p>
            <a:pPr eaLnBrk="1" hangingPunct="1">
              <a:spcBef>
                <a:spcPct val="0"/>
              </a:spcBef>
            </a:pPr>
            <a:r>
              <a:rPr lang="en-US" altLang="en-US" smtClean="0">
                <a:solidFill>
                  <a:srgbClr val="000000"/>
                </a:solidFill>
                <a:latin typeface="Times New Roman" panose="02020603050405020304" pitchFamily="18" charset="0"/>
              </a:rPr>
              <a:t>Using game-show dynamics, the program adapts easily to any classroom, club, or community organization. </a:t>
            </a:r>
          </a:p>
          <a:p>
            <a:pPr eaLnBrk="1" hangingPunct="1">
              <a:spcBef>
                <a:spcPct val="0"/>
              </a:spcBef>
            </a:pPr>
            <a:endParaRPr lang="en-US" altLang="en-US" smtClean="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0FC8F19-95D7-4A38-B4E4-09A1B33AF22C}" type="datetimeFigureOut">
              <a:rPr lang="en-US" altLang="en-US"/>
              <a:pPr>
                <a:defRPr/>
              </a:pPr>
              <a:t>9/2/2021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67FB3-F26A-4ADF-A3BE-12329872B75A}" type="slidenum">
              <a:rPr lang="en-US" altLang="en-US"/>
              <a:pPr>
                <a:defRPr/>
              </a:pPr>
              <a:t>‹#›</a:t>
            </a:fld>
            <a:endParaRPr lang="en-US" altLang="en-US"/>
          </a:p>
        </p:txBody>
      </p:sp>
    </p:spTree>
    <p:extLst>
      <p:ext uri="{BB962C8B-B14F-4D97-AF65-F5344CB8AC3E}">
        <p14:creationId xmlns:p14="http://schemas.microsoft.com/office/powerpoint/2010/main" val="1803566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2C99FE-6824-481D-AE1D-9528C279389A}" type="datetimeFigureOut">
              <a:rPr lang="en-US" altLang="en-US"/>
              <a:pPr>
                <a:defRPr/>
              </a:pPr>
              <a:t>9/2/2021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9A6502-63B3-42AF-89F4-2133261A8489}" type="slidenum">
              <a:rPr lang="en-US" altLang="en-US"/>
              <a:pPr>
                <a:defRPr/>
              </a:pPr>
              <a:t>‹#›</a:t>
            </a:fld>
            <a:endParaRPr lang="en-US" altLang="en-US"/>
          </a:p>
        </p:txBody>
      </p:sp>
    </p:spTree>
    <p:extLst>
      <p:ext uri="{BB962C8B-B14F-4D97-AF65-F5344CB8AC3E}">
        <p14:creationId xmlns:p14="http://schemas.microsoft.com/office/powerpoint/2010/main" val="104089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75EAEA-942C-4772-AA59-B279552F0430}" type="datetimeFigureOut">
              <a:rPr lang="en-US" altLang="en-US"/>
              <a:pPr>
                <a:defRPr/>
              </a:pPr>
              <a:t>9/2/2021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885148-96B3-4418-8C76-5BC588302EAA}" type="slidenum">
              <a:rPr lang="en-US" altLang="en-US"/>
              <a:pPr>
                <a:defRPr/>
              </a:pPr>
              <a:t>‹#›</a:t>
            </a:fld>
            <a:endParaRPr lang="en-US" altLang="en-US"/>
          </a:p>
        </p:txBody>
      </p:sp>
    </p:spTree>
    <p:extLst>
      <p:ext uri="{BB962C8B-B14F-4D97-AF65-F5344CB8AC3E}">
        <p14:creationId xmlns:p14="http://schemas.microsoft.com/office/powerpoint/2010/main" val="4011229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8648"/>
            <a:ext cx="7772400" cy="54878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207375" y="274638"/>
            <a:ext cx="603250" cy="458787"/>
          </a:xfrm>
        </p:spPr>
        <p:txBody>
          <a:bodyPr/>
          <a:lstStyle>
            <a:lvl1pPr>
              <a:defRPr/>
            </a:lvl1pPr>
          </a:lstStyle>
          <a:p>
            <a:pPr>
              <a:defRPr/>
            </a:pPr>
            <a:fld id="{0E84A1F4-4A93-4B15-9DF2-3C8EBC6099B0}" type="slidenum">
              <a:rPr lang="en-US" altLang="en-US"/>
              <a:pPr>
                <a:defRPr/>
              </a:pPr>
              <a:t>‹#›</a:t>
            </a:fld>
            <a:endParaRPr lang="en-US" altLang="en-US"/>
          </a:p>
        </p:txBody>
      </p:sp>
    </p:spTree>
    <p:extLst>
      <p:ext uri="{BB962C8B-B14F-4D97-AF65-F5344CB8AC3E}">
        <p14:creationId xmlns:p14="http://schemas.microsoft.com/office/powerpoint/2010/main" val="418110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A47A96-15DD-47D2-B021-4A23E057EEEB}" type="datetimeFigureOut">
              <a:rPr lang="en-US" altLang="en-US"/>
              <a:pPr>
                <a:defRPr/>
              </a:pPr>
              <a:t>9/2/2021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1E7472-A855-497B-B899-B1C440F112D2}" type="slidenum">
              <a:rPr lang="en-US" altLang="en-US"/>
              <a:pPr>
                <a:defRPr/>
              </a:pPr>
              <a:t>‹#›</a:t>
            </a:fld>
            <a:endParaRPr lang="en-US" altLang="en-US"/>
          </a:p>
        </p:txBody>
      </p:sp>
    </p:spTree>
    <p:extLst>
      <p:ext uri="{BB962C8B-B14F-4D97-AF65-F5344CB8AC3E}">
        <p14:creationId xmlns:p14="http://schemas.microsoft.com/office/powerpoint/2010/main" val="2745519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6FD481D-EA77-4386-93C6-D697863B5B48}" type="datetimeFigureOut">
              <a:rPr lang="en-US" altLang="en-US"/>
              <a:pPr>
                <a:defRPr/>
              </a:pPr>
              <a:t>9/2/2021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2B5AE1-0DEF-4A8E-B887-99D4F373F75F}" type="slidenum">
              <a:rPr lang="en-US" altLang="en-US"/>
              <a:pPr>
                <a:defRPr/>
              </a:pPr>
              <a:t>‹#›</a:t>
            </a:fld>
            <a:endParaRPr lang="en-US" altLang="en-US"/>
          </a:p>
        </p:txBody>
      </p:sp>
    </p:spTree>
    <p:extLst>
      <p:ext uri="{BB962C8B-B14F-4D97-AF65-F5344CB8AC3E}">
        <p14:creationId xmlns:p14="http://schemas.microsoft.com/office/powerpoint/2010/main" val="69593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AD7D53-6FCF-4358-800A-604B57BB0E02}" type="datetimeFigureOut">
              <a:rPr lang="en-US" altLang="en-US"/>
              <a:pPr>
                <a:defRPr/>
              </a:pPr>
              <a:t>9/2/2021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71CBEA-1FC5-484A-8A38-E3A1DC7AEE95}" type="slidenum">
              <a:rPr lang="en-US" altLang="en-US"/>
              <a:pPr>
                <a:defRPr/>
              </a:pPr>
              <a:t>‹#›</a:t>
            </a:fld>
            <a:endParaRPr lang="en-US" altLang="en-US"/>
          </a:p>
        </p:txBody>
      </p:sp>
    </p:spTree>
    <p:extLst>
      <p:ext uri="{BB962C8B-B14F-4D97-AF65-F5344CB8AC3E}">
        <p14:creationId xmlns:p14="http://schemas.microsoft.com/office/powerpoint/2010/main" val="65540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1975B8-519C-4CC3-9BEB-E8C581F082DC}" type="datetimeFigureOut">
              <a:rPr lang="en-US" altLang="en-US"/>
              <a:pPr>
                <a:defRPr/>
              </a:pPr>
              <a:t>9/2/2021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181CAF5-7C27-47A2-88FE-32D780990A7C}" type="slidenum">
              <a:rPr lang="en-US" altLang="en-US"/>
              <a:pPr>
                <a:defRPr/>
              </a:pPr>
              <a:t>‹#›</a:t>
            </a:fld>
            <a:endParaRPr lang="en-US" altLang="en-US"/>
          </a:p>
        </p:txBody>
      </p:sp>
    </p:spTree>
    <p:extLst>
      <p:ext uri="{BB962C8B-B14F-4D97-AF65-F5344CB8AC3E}">
        <p14:creationId xmlns:p14="http://schemas.microsoft.com/office/powerpoint/2010/main" val="4151469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55C99F-55B0-429A-9861-BC53AAFE3D86}" type="datetimeFigureOut">
              <a:rPr lang="en-US" altLang="en-US"/>
              <a:pPr>
                <a:defRPr/>
              </a:pPr>
              <a:t>9/2/2021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AC155AF-02DF-4CFA-87F5-6815B21D2481}" type="slidenum">
              <a:rPr lang="en-US" altLang="en-US"/>
              <a:pPr>
                <a:defRPr/>
              </a:pPr>
              <a:t>‹#›</a:t>
            </a:fld>
            <a:endParaRPr lang="en-US" altLang="en-US"/>
          </a:p>
        </p:txBody>
      </p:sp>
    </p:spTree>
    <p:extLst>
      <p:ext uri="{BB962C8B-B14F-4D97-AF65-F5344CB8AC3E}">
        <p14:creationId xmlns:p14="http://schemas.microsoft.com/office/powerpoint/2010/main" val="138170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FED2B0-68F4-4064-A4DF-E0747A59A8A8}" type="datetimeFigureOut">
              <a:rPr lang="en-US" altLang="en-US"/>
              <a:pPr>
                <a:defRPr/>
              </a:pPr>
              <a:t>9/2/2021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61BC89-A2F3-4F94-A96C-6C416B7CF203}" type="slidenum">
              <a:rPr lang="en-US" altLang="en-US"/>
              <a:pPr>
                <a:defRPr/>
              </a:pPr>
              <a:t>‹#›</a:t>
            </a:fld>
            <a:endParaRPr lang="en-US" altLang="en-US"/>
          </a:p>
        </p:txBody>
      </p:sp>
    </p:spTree>
    <p:extLst>
      <p:ext uri="{BB962C8B-B14F-4D97-AF65-F5344CB8AC3E}">
        <p14:creationId xmlns:p14="http://schemas.microsoft.com/office/powerpoint/2010/main" val="263637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7CEC85-799D-4531-97E6-0C013B2A7B0E}" type="datetimeFigureOut">
              <a:rPr lang="en-US" altLang="en-US"/>
              <a:pPr>
                <a:defRPr/>
              </a:pPr>
              <a:t>9/2/2021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12085A-FE74-4537-BAA0-10BE0C6D6DFD}" type="slidenum">
              <a:rPr lang="en-US" altLang="en-US"/>
              <a:pPr>
                <a:defRPr/>
              </a:pPr>
              <a:t>‹#›</a:t>
            </a:fld>
            <a:endParaRPr lang="en-US" altLang="en-US"/>
          </a:p>
        </p:txBody>
      </p:sp>
    </p:spTree>
    <p:extLst>
      <p:ext uri="{BB962C8B-B14F-4D97-AF65-F5344CB8AC3E}">
        <p14:creationId xmlns:p14="http://schemas.microsoft.com/office/powerpoint/2010/main" val="43538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6A8A59-E942-4728-9812-CEEB308304C5}" type="datetimeFigureOut">
              <a:rPr lang="en-US" altLang="en-US"/>
              <a:pPr>
                <a:defRPr/>
              </a:pPr>
              <a:t>9/2/2021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FFD705-C73A-4743-BC7D-078C8DC16FE5}" type="slidenum">
              <a:rPr lang="en-US" altLang="en-US"/>
              <a:pPr>
                <a:defRPr/>
              </a:pPr>
              <a:t>‹#›</a:t>
            </a:fld>
            <a:endParaRPr lang="en-US" altLang="en-US"/>
          </a:p>
        </p:txBody>
      </p:sp>
    </p:spTree>
    <p:extLst>
      <p:ext uri="{BB962C8B-B14F-4D97-AF65-F5344CB8AC3E}">
        <p14:creationId xmlns:p14="http://schemas.microsoft.com/office/powerpoint/2010/main" val="1394228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921AF652-6137-4DCA-9E8F-5B85CBA5CEA4}" type="datetimeFigureOut">
              <a:rPr lang="en-US" altLang="en-US"/>
              <a:pPr>
                <a:defRPr/>
              </a:pPr>
              <a:t>9/2/2021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77C9333-E44A-41A9-B526-FC4C095AD5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Gill Sans MT"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Gill Sans MT"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Gill Sans MT"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Gill Sans MT"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comments" Target="../comments/comment4.xml"/><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comments" Target="../comments/comment5.xml"/><Relationship Id="rId5" Type="http://schemas.openxmlformats.org/officeDocument/2006/relationships/image" Target="../media/image22.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omments" Target="../comments/commen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comments" Target="../comments/commen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comments" Target="../comments/commen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990600" y="3733800"/>
            <a:ext cx="7086600" cy="1752600"/>
          </a:xfrm>
        </p:spPr>
        <p:txBody>
          <a:bodyPr rtlCol="0">
            <a:noAutofit/>
          </a:bodyPr>
          <a:lstStyle/>
          <a:p>
            <a:pPr eaLnBrk="1" fontAlgn="auto" hangingPunct="1">
              <a:spcAft>
                <a:spcPts val="0"/>
              </a:spcAft>
              <a:defRPr/>
            </a:pPr>
            <a:r>
              <a:rPr lang="en-US" sz="3000" dirty="0" smtClean="0">
                <a:solidFill>
                  <a:schemeClr val="tx1"/>
                </a:solidFill>
                <a:latin typeface="+mj-lt"/>
                <a:ea typeface="+mn-ea"/>
                <a:cs typeface="Cabin Bold"/>
              </a:rPr>
              <a:t>A youth initiative of the </a:t>
            </a:r>
          </a:p>
          <a:p>
            <a:pPr eaLnBrk="1" fontAlgn="auto" hangingPunct="1">
              <a:spcAft>
                <a:spcPts val="0"/>
              </a:spcAft>
              <a:defRPr/>
            </a:pPr>
            <a:r>
              <a:rPr lang="en-US" sz="3000" dirty="0" smtClean="0">
                <a:solidFill>
                  <a:schemeClr val="tx1"/>
                </a:solidFill>
                <a:latin typeface="+mj-lt"/>
                <a:ea typeface="+mn-ea"/>
                <a:cs typeface="Cabin Bold"/>
              </a:rPr>
              <a:t>National Consumers League and </a:t>
            </a:r>
          </a:p>
          <a:p>
            <a:pPr eaLnBrk="1" fontAlgn="auto" hangingPunct="1">
              <a:spcAft>
                <a:spcPts val="0"/>
              </a:spcAft>
              <a:defRPr/>
            </a:pPr>
            <a:r>
              <a:rPr lang="en-US" sz="3000" dirty="0" smtClean="0">
                <a:solidFill>
                  <a:schemeClr val="tx1"/>
                </a:solidFill>
                <a:latin typeface="+mj-lt"/>
                <a:ea typeface="+mn-ea"/>
                <a:cs typeface="Cabin Bold"/>
              </a:rPr>
              <a:t>YOUR STATE ORGANIZATION</a:t>
            </a:r>
          </a:p>
          <a:p>
            <a:pPr eaLnBrk="1" fontAlgn="auto" hangingPunct="1">
              <a:spcAft>
                <a:spcPts val="0"/>
              </a:spcAft>
              <a:defRPr/>
            </a:pPr>
            <a:endParaRPr lang="en-US" sz="3000" b="1" dirty="0">
              <a:solidFill>
                <a:srgbClr val="4F81BD"/>
              </a:solidFill>
              <a:latin typeface="+mj-lt"/>
              <a:ea typeface="+mn-ea"/>
              <a:cs typeface="Cabin Bold"/>
            </a:endParaRPr>
          </a:p>
          <a:p>
            <a:pPr eaLnBrk="1" fontAlgn="auto" hangingPunct="1">
              <a:spcAft>
                <a:spcPts val="0"/>
              </a:spcAft>
              <a:defRPr/>
            </a:pPr>
            <a:r>
              <a:rPr lang="en-US" sz="3000" b="1" dirty="0" err="1" smtClean="0">
                <a:solidFill>
                  <a:srgbClr val="4F81BD"/>
                </a:solidFill>
                <a:latin typeface="+mj-lt"/>
                <a:ea typeface="+mn-ea"/>
                <a:cs typeface="Cabin Bold"/>
              </a:rPr>
              <a:t>www.lifesmarts.org</a:t>
            </a:r>
            <a:endParaRPr lang="en-US" sz="3000" b="1" dirty="0">
              <a:solidFill>
                <a:srgbClr val="4F81BD"/>
              </a:solidFill>
              <a:latin typeface="+mj-lt"/>
              <a:ea typeface="+mn-ea"/>
              <a:cs typeface="Cabin Bold"/>
            </a:endParaRPr>
          </a:p>
          <a:p>
            <a:pPr eaLnBrk="1" fontAlgn="auto" hangingPunct="1">
              <a:spcAft>
                <a:spcPts val="0"/>
              </a:spcAft>
              <a:defRPr/>
            </a:pPr>
            <a:endParaRPr lang="en-US" sz="3000" dirty="0">
              <a:solidFill>
                <a:srgbClr val="4F81BD"/>
              </a:solidFill>
              <a:latin typeface="+mj-lt"/>
              <a:ea typeface="+mn-ea"/>
              <a:cs typeface="Cabin Bold"/>
            </a:endParaRPr>
          </a:p>
        </p:txBody>
      </p:sp>
      <p:sp>
        <p:nvSpPr>
          <p:cNvPr id="409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14F843C9-433C-4B8F-9DDD-C20149779231}" type="slidenum">
              <a:rPr lang="en-US" altLang="en-US" sz="1200" smtClean="0">
                <a:solidFill>
                  <a:srgbClr val="898989"/>
                </a:solidFill>
                <a:latin typeface="Times New Roman" panose="02020603050405020304" pitchFamily="18" charset="0"/>
              </a:rPr>
              <a:pPr>
                <a:spcBef>
                  <a:spcPct val="0"/>
                </a:spcBef>
                <a:buFontTx/>
                <a:buNone/>
              </a:pPr>
              <a:t>1</a:t>
            </a:fld>
            <a:endParaRPr lang="en-US" altLang="en-US" sz="1200" smtClean="0">
              <a:solidFill>
                <a:srgbClr val="898989"/>
              </a:solidFill>
              <a:latin typeface="Times New Roman" panose="02020603050405020304" pitchFamily="18" charset="0"/>
            </a:endParaRPr>
          </a:p>
        </p:txBody>
      </p:sp>
      <p:sp>
        <p:nvSpPr>
          <p:cNvPr id="5" name="Rectangle 4"/>
          <p:cNvSpPr/>
          <p:nvPr/>
        </p:nvSpPr>
        <p:spPr>
          <a:xfrm>
            <a:off x="152400" y="6019800"/>
            <a:ext cx="24384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189038"/>
            <a:ext cx="746760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5"/>
          <p:cNvSpPr txBox="1">
            <a:spLocks noChangeArrowheads="1"/>
          </p:cNvSpPr>
          <p:nvPr/>
        </p:nvSpPr>
        <p:spPr bwMode="auto">
          <a:xfrm>
            <a:off x="152400" y="1752600"/>
            <a:ext cx="5245100" cy="2632075"/>
          </a:xfrm>
          <a:prstGeom prst="rect">
            <a:avLst/>
          </a:prstGeom>
          <a:noFill/>
          <a:ln w="9525">
            <a:noFill/>
            <a:miter lim="800000"/>
            <a:headEnd/>
            <a:tailEnd/>
          </a:ln>
        </p:spPr>
        <p:txBody>
          <a:bodyPr lIns="0" tIns="0" rIns="0" bIns="0">
            <a:spAutoFit/>
          </a:bodyPr>
          <a:lstStyle/>
          <a:p>
            <a:pPr marL="148590" lvl="1" eaLnBrk="1" fontAlgn="auto" hangingPunct="1">
              <a:lnSpc>
                <a:spcPct val="125000"/>
              </a:lnSpc>
              <a:spcBef>
                <a:spcPts val="0"/>
              </a:spcBef>
              <a:spcAft>
                <a:spcPts val="0"/>
              </a:spcAft>
              <a:buClr>
                <a:srgbClr val="000000"/>
              </a:buClr>
              <a:buSzPct val="100000"/>
              <a:defRPr/>
            </a:pPr>
            <a:r>
              <a:rPr lang="en-US" b="1" dirty="0">
                <a:solidFill>
                  <a:srgbClr val="000000"/>
                </a:solidFill>
                <a:latin typeface="+mn-lt"/>
                <a:ea typeface="+mn-ea"/>
              </a:rPr>
              <a:t>Students earn post-secondary scholarships in LifeSmarts:</a:t>
            </a:r>
          </a:p>
          <a:p>
            <a:pPr lvl="1" indent="-308610" eaLnBrk="1" fontAlgn="auto" hangingPunct="1">
              <a:lnSpc>
                <a:spcPct val="125000"/>
              </a:lnSpc>
              <a:spcBef>
                <a:spcPts val="0"/>
              </a:spcBef>
              <a:spcAft>
                <a:spcPts val="0"/>
              </a:spcAft>
              <a:buClr>
                <a:srgbClr val="000000"/>
              </a:buClr>
              <a:buSzPct val="100000"/>
              <a:buFont typeface="Arial" charset="0"/>
              <a:buChar char="•"/>
              <a:defRPr/>
            </a:pPr>
            <a:r>
              <a:rPr lang="en-US" b="1" dirty="0">
                <a:solidFill>
                  <a:srgbClr val="000000"/>
                </a:solidFill>
                <a:latin typeface="+mn-lt"/>
                <a:ea typeface="+mn-ea"/>
              </a:rPr>
              <a:t>Finalists at Nationals</a:t>
            </a:r>
          </a:p>
          <a:p>
            <a:pPr marL="148590" lvl="1" eaLnBrk="1" fontAlgn="auto" hangingPunct="1">
              <a:lnSpc>
                <a:spcPct val="125000"/>
              </a:lnSpc>
              <a:spcBef>
                <a:spcPts val="0"/>
              </a:spcBef>
              <a:spcAft>
                <a:spcPts val="0"/>
              </a:spcAft>
              <a:buClr>
                <a:srgbClr val="000000"/>
              </a:buClr>
              <a:buSzPct val="100000"/>
              <a:defRPr/>
            </a:pPr>
            <a:endParaRPr lang="en-US" b="1" dirty="0">
              <a:solidFill>
                <a:srgbClr val="000000"/>
              </a:solidFill>
              <a:latin typeface="+mn-lt"/>
              <a:ea typeface="+mn-ea"/>
            </a:endParaRPr>
          </a:p>
          <a:p>
            <a:pPr lvl="1" indent="-308610" eaLnBrk="1" fontAlgn="auto" hangingPunct="1">
              <a:spcBef>
                <a:spcPts val="0"/>
              </a:spcBef>
              <a:spcAft>
                <a:spcPts val="0"/>
              </a:spcAft>
              <a:buClr>
                <a:srgbClr val="000000"/>
              </a:buClr>
              <a:buSzPct val="100000"/>
              <a:buFontTx/>
              <a:buChar char="•"/>
              <a:defRPr/>
            </a:pPr>
            <a:r>
              <a:rPr lang="en-US" b="1" dirty="0">
                <a:solidFill>
                  <a:srgbClr val="000000"/>
                </a:solidFill>
                <a:latin typeface="+mn-lt"/>
                <a:ea typeface="+mn-ea"/>
              </a:rPr>
              <a:t>OTC Medicine</a:t>
            </a:r>
          </a:p>
          <a:p>
            <a:pPr marL="148590" lvl="1" eaLnBrk="1" fontAlgn="auto" hangingPunct="1">
              <a:spcBef>
                <a:spcPts val="0"/>
              </a:spcBef>
              <a:spcAft>
                <a:spcPts val="0"/>
              </a:spcAft>
              <a:buClr>
                <a:srgbClr val="000000"/>
              </a:buClr>
              <a:buSzPct val="100000"/>
              <a:defRPr/>
            </a:pPr>
            <a:endParaRPr lang="en-US" b="1" dirty="0">
              <a:solidFill>
                <a:srgbClr val="000000"/>
              </a:solidFill>
              <a:latin typeface="+mn-lt"/>
              <a:ea typeface="+mn-ea"/>
            </a:endParaRPr>
          </a:p>
          <a:p>
            <a:pPr lvl="1" indent="-308610" eaLnBrk="1" fontAlgn="auto" hangingPunct="1">
              <a:lnSpc>
                <a:spcPct val="125000"/>
              </a:lnSpc>
              <a:spcBef>
                <a:spcPts val="0"/>
              </a:spcBef>
              <a:spcAft>
                <a:spcPts val="0"/>
              </a:spcAft>
              <a:buClr>
                <a:srgbClr val="000000"/>
              </a:buClr>
              <a:buSzPct val="100000"/>
              <a:buFontTx/>
              <a:buChar char="•"/>
              <a:defRPr/>
            </a:pPr>
            <a:r>
              <a:rPr lang="en-US" b="1" dirty="0">
                <a:solidFill>
                  <a:srgbClr val="000000"/>
                </a:solidFill>
                <a:latin typeface="+mn-lt"/>
                <a:ea typeface="+mn-ea"/>
              </a:rPr>
              <a:t>Toyota Financial MLE</a:t>
            </a:r>
            <a:br>
              <a:rPr lang="en-US" b="1" dirty="0">
                <a:solidFill>
                  <a:srgbClr val="000000"/>
                </a:solidFill>
                <a:latin typeface="+mn-lt"/>
                <a:ea typeface="+mn-ea"/>
              </a:rPr>
            </a:br>
            <a:endParaRPr lang="en-US" b="1" dirty="0">
              <a:solidFill>
                <a:srgbClr val="000000"/>
              </a:solidFill>
              <a:latin typeface="+mn-lt"/>
              <a:ea typeface="+mn-ea"/>
            </a:endParaRPr>
          </a:p>
        </p:txBody>
      </p:sp>
      <p:sp>
        <p:nvSpPr>
          <p:cNvPr id="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9FED93EA-E3CA-47D8-945D-67002FFDB948}" type="slidenum">
              <a:rPr lang="en-US" altLang="en-US" sz="1200" smtClean="0">
                <a:solidFill>
                  <a:srgbClr val="898989"/>
                </a:solidFill>
                <a:latin typeface="Times New Roman" panose="02020603050405020304" pitchFamily="18" charset="0"/>
              </a:rPr>
              <a:pPr>
                <a:spcBef>
                  <a:spcPct val="0"/>
                </a:spcBef>
                <a:buFontTx/>
                <a:buNone/>
              </a:pPr>
              <a:t>10</a:t>
            </a:fld>
            <a:endParaRPr lang="en-US" altLang="en-US" sz="1200" smtClean="0">
              <a:solidFill>
                <a:srgbClr val="898989"/>
              </a:solidFill>
              <a:latin typeface="Times New Roman" panose="02020603050405020304" pitchFamily="18" charset="0"/>
            </a:endParaRPr>
          </a:p>
        </p:txBody>
      </p:sp>
      <p:sp>
        <p:nvSpPr>
          <p:cNvPr id="22532" name="Rectangle 5"/>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4500" b="1">
                <a:solidFill>
                  <a:srgbClr val="4F81BD"/>
                </a:solidFill>
              </a:rPr>
              <a:t>LifeSmarts is a </a:t>
            </a:r>
          </a:p>
          <a:p>
            <a:pPr algn="ctr" eaLnBrk="1" hangingPunct="1">
              <a:spcBef>
                <a:spcPct val="0"/>
              </a:spcBef>
              <a:buFontTx/>
              <a:buNone/>
            </a:pPr>
            <a:r>
              <a:rPr lang="en-US" altLang="en-US" sz="4500" b="1">
                <a:solidFill>
                  <a:srgbClr val="4F81BD"/>
                </a:solidFill>
              </a:rPr>
              <a:t>scholarship program</a:t>
            </a:r>
          </a:p>
        </p:txBody>
      </p:sp>
      <p:pic>
        <p:nvPicPr>
          <p:cNvPr id="22533" name="Picture 11" descr="Toyota Financial Services (TFS) Making Life Easier Scholarship Program -  Lynn English High Guidance Depar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700" y="5334000"/>
            <a:ext cx="54229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3" descr="A history of Johnson &amp;amp; Johnson"/>
          <p:cNvPicPr>
            <a:picLocks noChangeAspect="1" noChangeArrowheads="1"/>
          </p:cNvPicPr>
          <p:nvPr/>
        </p:nvPicPr>
        <p:blipFill>
          <a:blip r:embed="rId4">
            <a:extLst>
              <a:ext uri="{28A0092B-C50C-407E-A947-70E740481C1C}">
                <a14:useLocalDpi xmlns:a14="http://schemas.microsoft.com/office/drawing/2010/main" val="0"/>
              </a:ext>
            </a:extLst>
          </a:blip>
          <a:srcRect l="-4443" t="17757" r="1111" b="31931"/>
          <a:stretch>
            <a:fillRect/>
          </a:stretch>
        </p:blipFill>
        <p:spPr bwMode="auto">
          <a:xfrm>
            <a:off x="120650" y="3962400"/>
            <a:ext cx="3543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335463" y="2286000"/>
            <a:ext cx="4340225"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5"/>
          <p:cNvSpPr txBox="1">
            <a:spLocks noChangeArrowheads="1"/>
          </p:cNvSpPr>
          <p:nvPr/>
        </p:nvSpPr>
        <p:spPr bwMode="auto">
          <a:xfrm>
            <a:off x="533400" y="1676400"/>
            <a:ext cx="4195763" cy="4024313"/>
          </a:xfrm>
          <a:prstGeom prst="rect">
            <a:avLst/>
          </a:prstGeom>
          <a:noFill/>
          <a:ln w="9525">
            <a:noFill/>
            <a:miter lim="800000"/>
            <a:headEnd/>
            <a:tailEnd/>
          </a:ln>
        </p:spPr>
        <p:txBody>
          <a:bodyPr lIns="0" tIns="0" rIns="0" bIns="0">
            <a:spAutoFit/>
          </a:bodyPr>
          <a:lstStyle/>
          <a:p>
            <a:pPr marL="434340" lvl="1" indent="-285750" eaLnBrk="1" fontAlgn="auto" hangingPunct="1">
              <a:lnSpc>
                <a:spcPct val="125000"/>
              </a:lnSpc>
              <a:spcBef>
                <a:spcPts val="0"/>
              </a:spcBef>
              <a:spcAft>
                <a:spcPts val="0"/>
              </a:spcAft>
              <a:buClr>
                <a:srgbClr val="000000"/>
              </a:buClr>
              <a:buSzPct val="100000"/>
              <a:buFont typeface="Arial"/>
              <a:buChar char="•"/>
              <a:defRPr/>
            </a:pPr>
            <a:r>
              <a:rPr lang="en-US" sz="2500" dirty="0">
                <a:solidFill>
                  <a:srgbClr val="000000"/>
                </a:solidFill>
                <a:latin typeface="+mn-lt"/>
                <a:ea typeface="+mn-ea"/>
              </a:rPr>
              <a:t>Financial Literacy</a:t>
            </a:r>
          </a:p>
          <a:p>
            <a:pPr marL="434340" lvl="1" indent="-285750" eaLnBrk="1" fontAlgn="auto" hangingPunct="1">
              <a:lnSpc>
                <a:spcPct val="125000"/>
              </a:lnSpc>
              <a:spcBef>
                <a:spcPts val="0"/>
              </a:spcBef>
              <a:spcAft>
                <a:spcPts val="0"/>
              </a:spcAft>
              <a:buClr>
                <a:srgbClr val="000000"/>
              </a:buClr>
              <a:buSzPct val="100000"/>
              <a:buFont typeface="Arial"/>
              <a:buChar char="•"/>
              <a:defRPr/>
            </a:pPr>
            <a:endParaRPr lang="en-US" sz="1200" dirty="0">
              <a:solidFill>
                <a:srgbClr val="000000"/>
              </a:solidFill>
              <a:latin typeface="+mn-lt"/>
              <a:ea typeface="+mn-ea"/>
            </a:endParaRPr>
          </a:p>
          <a:p>
            <a:pPr lvl="1" indent="-308610" eaLnBrk="1" fontAlgn="auto" hangingPunct="1">
              <a:lnSpc>
                <a:spcPct val="125000"/>
              </a:lnSpc>
              <a:spcBef>
                <a:spcPts val="0"/>
              </a:spcBef>
              <a:spcAft>
                <a:spcPts val="0"/>
              </a:spcAft>
              <a:buClr>
                <a:srgbClr val="000000"/>
              </a:buClr>
              <a:buSzPct val="100000"/>
              <a:buFont typeface="Arial" charset="0"/>
              <a:buChar char="•"/>
              <a:defRPr/>
            </a:pPr>
            <a:r>
              <a:rPr lang="en-US" sz="2500" dirty="0">
                <a:solidFill>
                  <a:srgbClr val="000000"/>
                </a:solidFill>
                <a:latin typeface="+mn-lt"/>
                <a:ea typeface="+mn-ea"/>
              </a:rPr>
              <a:t>Consumer Literacy</a:t>
            </a:r>
          </a:p>
          <a:p>
            <a:pPr lvl="1" indent="-308610" eaLnBrk="1" fontAlgn="auto" hangingPunct="1">
              <a:lnSpc>
                <a:spcPct val="125000"/>
              </a:lnSpc>
              <a:spcBef>
                <a:spcPts val="0"/>
              </a:spcBef>
              <a:spcAft>
                <a:spcPts val="0"/>
              </a:spcAft>
              <a:buClr>
                <a:srgbClr val="000000"/>
              </a:buClr>
              <a:buSzPct val="100000"/>
              <a:buFont typeface="Arial" charset="0"/>
              <a:buChar char="•"/>
              <a:defRPr/>
            </a:pPr>
            <a:endParaRPr lang="en-US" sz="1200" dirty="0">
              <a:solidFill>
                <a:srgbClr val="000000"/>
              </a:solidFill>
              <a:latin typeface="+mn-lt"/>
              <a:ea typeface="+mn-ea"/>
            </a:endParaRPr>
          </a:p>
          <a:p>
            <a:pPr lvl="1" indent="-308610" eaLnBrk="1" fontAlgn="auto" hangingPunct="1">
              <a:lnSpc>
                <a:spcPct val="125000"/>
              </a:lnSpc>
              <a:spcBef>
                <a:spcPts val="0"/>
              </a:spcBef>
              <a:spcAft>
                <a:spcPts val="0"/>
              </a:spcAft>
              <a:buClr>
                <a:srgbClr val="000000"/>
              </a:buClr>
              <a:buSzPct val="100000"/>
              <a:buFont typeface="Arial" charset="0"/>
              <a:buChar char="•"/>
              <a:defRPr/>
            </a:pPr>
            <a:r>
              <a:rPr lang="en-US" sz="2500" dirty="0">
                <a:solidFill>
                  <a:srgbClr val="000000"/>
                </a:solidFill>
                <a:latin typeface="+mn-lt"/>
                <a:ea typeface="+mn-ea"/>
              </a:rPr>
              <a:t>Citizenship &amp; Leadership</a:t>
            </a:r>
          </a:p>
          <a:p>
            <a:pPr lvl="1" indent="-308610" eaLnBrk="1" fontAlgn="auto" hangingPunct="1">
              <a:lnSpc>
                <a:spcPct val="125000"/>
              </a:lnSpc>
              <a:spcBef>
                <a:spcPts val="0"/>
              </a:spcBef>
              <a:spcAft>
                <a:spcPts val="0"/>
              </a:spcAft>
              <a:buClr>
                <a:srgbClr val="000000"/>
              </a:buClr>
              <a:buSzPct val="100000"/>
              <a:buFont typeface="Arial" charset="0"/>
              <a:buChar char="•"/>
              <a:defRPr/>
            </a:pPr>
            <a:endParaRPr lang="en-US" sz="1200" dirty="0">
              <a:latin typeface="+mn-lt"/>
              <a:ea typeface="+mn-ea"/>
            </a:endParaRPr>
          </a:p>
          <a:p>
            <a:pPr lvl="1" indent="-308610" eaLnBrk="1" fontAlgn="auto" hangingPunct="1">
              <a:lnSpc>
                <a:spcPct val="125000"/>
              </a:lnSpc>
              <a:spcBef>
                <a:spcPts val="0"/>
              </a:spcBef>
              <a:spcAft>
                <a:spcPts val="0"/>
              </a:spcAft>
              <a:buClr>
                <a:srgbClr val="000000"/>
              </a:buClr>
              <a:buSzPct val="100000"/>
              <a:buFontTx/>
              <a:buChar char="•"/>
              <a:defRPr/>
            </a:pPr>
            <a:r>
              <a:rPr lang="en-US" sz="2500" dirty="0">
                <a:solidFill>
                  <a:srgbClr val="000000"/>
                </a:solidFill>
                <a:latin typeface="+mn-lt"/>
                <a:ea typeface="+mn-ea"/>
              </a:rPr>
              <a:t>Problem Solving</a:t>
            </a:r>
          </a:p>
          <a:p>
            <a:pPr lvl="1" indent="-308610" eaLnBrk="1" fontAlgn="auto" hangingPunct="1">
              <a:lnSpc>
                <a:spcPct val="125000"/>
              </a:lnSpc>
              <a:spcBef>
                <a:spcPts val="0"/>
              </a:spcBef>
              <a:spcAft>
                <a:spcPts val="0"/>
              </a:spcAft>
              <a:buClr>
                <a:srgbClr val="000000"/>
              </a:buClr>
              <a:buSzPct val="100000"/>
              <a:buFontTx/>
              <a:buChar char="•"/>
              <a:defRPr/>
            </a:pPr>
            <a:endParaRPr lang="en-US" sz="1200" dirty="0">
              <a:latin typeface="+mn-lt"/>
              <a:ea typeface="+mn-ea"/>
            </a:endParaRPr>
          </a:p>
          <a:p>
            <a:pPr lvl="1" indent="-308610" eaLnBrk="1" fontAlgn="auto" hangingPunct="1">
              <a:lnSpc>
                <a:spcPct val="125000"/>
              </a:lnSpc>
              <a:spcBef>
                <a:spcPts val="0"/>
              </a:spcBef>
              <a:spcAft>
                <a:spcPts val="0"/>
              </a:spcAft>
              <a:buClr>
                <a:srgbClr val="000000"/>
              </a:buClr>
              <a:buSzPct val="100000"/>
              <a:buFontTx/>
              <a:buChar char="•"/>
              <a:defRPr/>
            </a:pPr>
            <a:r>
              <a:rPr lang="en-US" sz="2500" dirty="0">
                <a:solidFill>
                  <a:srgbClr val="000000"/>
                </a:solidFill>
                <a:latin typeface="+mn-lt"/>
                <a:ea typeface="+mn-ea"/>
              </a:rPr>
              <a:t>Teamwork</a:t>
            </a:r>
          </a:p>
          <a:p>
            <a:pPr lvl="1" indent="-308610" eaLnBrk="1" fontAlgn="auto" hangingPunct="1">
              <a:lnSpc>
                <a:spcPct val="125000"/>
              </a:lnSpc>
              <a:spcBef>
                <a:spcPts val="0"/>
              </a:spcBef>
              <a:spcAft>
                <a:spcPts val="0"/>
              </a:spcAft>
              <a:buClr>
                <a:srgbClr val="000000"/>
              </a:buClr>
              <a:buSzPct val="100000"/>
              <a:buFontTx/>
              <a:buChar char="•"/>
              <a:defRPr/>
            </a:pPr>
            <a:endParaRPr lang="en-US" sz="1200" dirty="0">
              <a:solidFill>
                <a:srgbClr val="000000"/>
              </a:solidFill>
              <a:latin typeface="+mn-lt"/>
              <a:ea typeface="+mn-ea"/>
            </a:endParaRPr>
          </a:p>
          <a:p>
            <a:pPr lvl="1" indent="-308610" eaLnBrk="1" fontAlgn="auto" hangingPunct="1">
              <a:lnSpc>
                <a:spcPct val="125000"/>
              </a:lnSpc>
              <a:spcBef>
                <a:spcPts val="0"/>
              </a:spcBef>
              <a:spcAft>
                <a:spcPts val="0"/>
              </a:spcAft>
              <a:buClr>
                <a:srgbClr val="000000"/>
              </a:buClr>
              <a:buSzPct val="100000"/>
              <a:buFontTx/>
              <a:buChar char="•"/>
              <a:defRPr/>
            </a:pPr>
            <a:r>
              <a:rPr lang="en-US" sz="2500" dirty="0">
                <a:solidFill>
                  <a:srgbClr val="000000"/>
                </a:solidFill>
                <a:latin typeface="+mn-lt"/>
                <a:ea typeface="+mn-ea"/>
              </a:rPr>
              <a:t>Critical thinking</a:t>
            </a:r>
            <a:endParaRPr lang="en-US" sz="2500" dirty="0">
              <a:latin typeface="+mn-lt"/>
              <a:ea typeface="+mn-ea"/>
            </a:endParaRPr>
          </a:p>
        </p:txBody>
      </p:sp>
      <p:sp>
        <p:nvSpPr>
          <p:cNvPr id="245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1B38954B-9301-474E-968A-60D9412AE1C9}" type="slidenum">
              <a:rPr lang="en-US" altLang="en-US" sz="1200" smtClean="0">
                <a:solidFill>
                  <a:srgbClr val="898989"/>
                </a:solidFill>
                <a:latin typeface="Times New Roman" panose="02020603050405020304" pitchFamily="18" charset="0"/>
              </a:rPr>
              <a:pPr>
                <a:spcBef>
                  <a:spcPct val="0"/>
                </a:spcBef>
                <a:buFontTx/>
                <a:buNone/>
              </a:pPr>
              <a:t>11</a:t>
            </a:fld>
            <a:endParaRPr lang="en-US" altLang="en-US" sz="1200" smtClean="0">
              <a:solidFill>
                <a:srgbClr val="898989"/>
              </a:solidFill>
              <a:latin typeface="Times New Roman" panose="02020603050405020304" pitchFamily="18" charset="0"/>
            </a:endParaRPr>
          </a:p>
        </p:txBody>
      </p:sp>
      <p:sp>
        <p:nvSpPr>
          <p:cNvPr id="24580" name="Rectangle 5"/>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4500" b="1">
                <a:solidFill>
                  <a:srgbClr val="4F81BD"/>
                </a:solidFill>
              </a:rPr>
              <a:t>LifeSmarts Covers </a:t>
            </a:r>
          </a:p>
          <a:p>
            <a:pPr algn="ctr" eaLnBrk="1" hangingPunct="1">
              <a:spcBef>
                <a:spcPct val="0"/>
              </a:spcBef>
              <a:buFontTx/>
              <a:buNone/>
            </a:pPr>
            <a:r>
              <a:rPr lang="en-US" altLang="en-US" sz="4500" b="1">
                <a:solidFill>
                  <a:srgbClr val="4F81BD"/>
                </a:solidFill>
              </a:rPr>
              <a:t>all the Bases</a:t>
            </a:r>
          </a:p>
        </p:txBody>
      </p:sp>
      <p:pic>
        <p:nvPicPr>
          <p:cNvPr id="24581" name="id-7B35092F-3D56-4571-AA73-05E44022882D" descr="Image.jpeg"/>
          <p:cNvPicPr>
            <a:picLocks noChangeAspect="1" noChangeArrowheads="1"/>
          </p:cNvPicPr>
          <p:nvPr/>
        </p:nvPicPr>
        <p:blipFill>
          <a:blip r:embed="rId3">
            <a:extLst>
              <a:ext uri="{28A0092B-C50C-407E-A947-70E740481C1C}">
                <a14:useLocalDpi xmlns:a14="http://schemas.microsoft.com/office/drawing/2010/main" val="0"/>
              </a:ext>
            </a:extLst>
          </a:blip>
          <a:srcRect t="11761" r="3510" b="15201"/>
          <a:stretch>
            <a:fillRect/>
          </a:stretch>
        </p:blipFill>
        <p:spPr bwMode="auto">
          <a:xfrm>
            <a:off x="4267200" y="2514600"/>
            <a:ext cx="4806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6"/>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867400" y="1981200"/>
            <a:ext cx="226377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0"/>
            <a:ext cx="495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075" y="1752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E53C077C-0463-4A18-9AF0-B707D767A4A5}" type="slidenum">
              <a:rPr lang="en-US" altLang="en-US" sz="1200" smtClean="0">
                <a:solidFill>
                  <a:srgbClr val="898989"/>
                </a:solidFill>
                <a:latin typeface="Times New Roman" panose="02020603050405020304" pitchFamily="18" charset="0"/>
              </a:rPr>
              <a:pPr>
                <a:spcBef>
                  <a:spcPct val="0"/>
                </a:spcBef>
                <a:buFontTx/>
                <a:buNone/>
              </a:pPr>
              <a:t>12</a:t>
            </a:fld>
            <a:endParaRPr lang="en-US" altLang="en-US" sz="1200" smtClean="0">
              <a:solidFill>
                <a:srgbClr val="898989"/>
              </a:solidFill>
              <a:latin typeface="Times New Roman" panose="02020603050405020304" pitchFamily="18" charset="0"/>
            </a:endParaRPr>
          </a:p>
        </p:txBody>
      </p:sp>
      <p:sp>
        <p:nvSpPr>
          <p:cNvPr id="26630" name="Title 9"/>
          <p:cNvSpPr>
            <a:spLocks noGrp="1"/>
          </p:cNvSpPr>
          <p:nvPr>
            <p:ph type="title"/>
          </p:nvPr>
        </p:nvSpPr>
        <p:spPr>
          <a:xfrm>
            <a:off x="533400" y="381000"/>
            <a:ext cx="8153400" cy="1143000"/>
          </a:xfrm>
        </p:spPr>
        <p:txBody>
          <a:bodyPr/>
          <a:lstStyle/>
          <a:p>
            <a:pPr eaLnBrk="1" hangingPunct="1"/>
            <a:r>
              <a:rPr lang="en-US" altLang="en-US" sz="3200" b="1" smtClean="0">
                <a:solidFill>
                  <a:srgbClr val="0070C0"/>
                </a:solidFill>
                <a:cs typeface="Arial" panose="020B0604020202020204" pitchFamily="34" charset="0"/>
              </a:rPr>
              <a:t>Content Literacy:</a:t>
            </a:r>
            <a:br>
              <a:rPr lang="en-US" altLang="en-US" sz="3200" b="1" smtClean="0">
                <a:solidFill>
                  <a:srgbClr val="0070C0"/>
                </a:solidFill>
                <a:cs typeface="Arial" panose="020B0604020202020204" pitchFamily="34" charset="0"/>
              </a:rPr>
            </a:br>
            <a:r>
              <a:rPr lang="en-US" altLang="en-US" sz="3200" b="1" smtClean="0">
                <a:solidFill>
                  <a:srgbClr val="0070C0"/>
                </a:solidFill>
                <a:cs typeface="Arial" panose="020B0604020202020204" pitchFamily="34" charset="0"/>
              </a:rPr>
              <a:t>LifeSmarts is a research-based program</a:t>
            </a:r>
          </a:p>
        </p:txBody>
      </p:sp>
      <p:sp>
        <p:nvSpPr>
          <p:cNvPr id="11" name="Title 9"/>
          <p:cNvSpPr txBox="1">
            <a:spLocks/>
          </p:cNvSpPr>
          <p:nvPr/>
        </p:nvSpPr>
        <p:spPr>
          <a:xfrm>
            <a:off x="533400" y="4419600"/>
            <a:ext cx="3276600" cy="1143000"/>
          </a:xfrm>
          <a:prstGeom prst="rect">
            <a:avLst/>
          </a:prstGeom>
        </p:spPr>
        <p:txBody>
          <a:bodyPr anchor="ctr">
            <a:normAutofit/>
          </a:bodyPr>
          <a:lstStyle/>
          <a:p>
            <a:pPr algn="ctr" eaLnBrk="1" fontAlgn="auto" hangingPunct="1">
              <a:spcAft>
                <a:spcPts val="0"/>
              </a:spcAft>
              <a:defRPr/>
            </a:pPr>
            <a:endParaRPr lang="en-US" sz="2800" dirty="0">
              <a:latin typeface="+mj-lt"/>
              <a:ea typeface="+mj-ea"/>
              <a:cs typeface="+mj-cs"/>
            </a:endParaRPr>
          </a:p>
        </p:txBody>
      </p:sp>
      <p:sp>
        <p:nvSpPr>
          <p:cNvPr id="26632" name="Rectangle 11"/>
          <p:cNvSpPr>
            <a:spLocks noChangeArrowheads="1"/>
          </p:cNvSpPr>
          <p:nvPr/>
        </p:nvSpPr>
        <p:spPr bwMode="auto">
          <a:xfrm>
            <a:off x="1219200" y="243840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endParaRPr lang="en-US" altLang="en-US" sz="2400" i="1"/>
          </a:p>
        </p:txBody>
      </p:sp>
      <p:sp>
        <p:nvSpPr>
          <p:cNvPr id="26633" name="TextBox 12"/>
          <p:cNvSpPr txBox="1">
            <a:spLocks noChangeArrowheads="1"/>
          </p:cNvSpPr>
          <p:nvPr/>
        </p:nvSpPr>
        <p:spPr bwMode="auto">
          <a:xfrm>
            <a:off x="1143000" y="2286000"/>
            <a:ext cx="4648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3600" i="1"/>
              <a:t>“One of the most crucial services teachers can provide…is systematic instruction in important academic terms.”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7673">
            <a:off x="3355975" y="4575175"/>
            <a:ext cx="124301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A5549CCA-8AFA-4A00-955A-203EE568313C}" type="slidenum">
              <a:rPr lang="en-US" altLang="en-US" sz="1200" smtClean="0">
                <a:solidFill>
                  <a:srgbClr val="898989"/>
                </a:solidFill>
                <a:latin typeface="Times New Roman" panose="02020603050405020304" pitchFamily="18" charset="0"/>
              </a:rPr>
              <a:pPr>
                <a:spcBef>
                  <a:spcPct val="0"/>
                </a:spcBef>
                <a:buFontTx/>
                <a:buNone/>
              </a:pPr>
              <a:t>13</a:t>
            </a:fld>
            <a:endParaRPr lang="en-US" altLang="en-US" sz="1200" smtClean="0">
              <a:solidFill>
                <a:srgbClr val="898989"/>
              </a:solidFill>
              <a:latin typeface="Times New Roman" panose="02020603050405020304" pitchFamily="18" charset="0"/>
            </a:endParaRPr>
          </a:p>
        </p:txBody>
      </p:sp>
      <p:sp>
        <p:nvSpPr>
          <p:cNvPr id="10" name="Title 9"/>
          <p:cNvSpPr>
            <a:spLocks noGrp="1"/>
          </p:cNvSpPr>
          <p:nvPr>
            <p:ph type="title"/>
          </p:nvPr>
        </p:nvSpPr>
        <p:spPr>
          <a:xfrm>
            <a:off x="228600" y="457200"/>
            <a:ext cx="8915400" cy="1143000"/>
          </a:xfrm>
        </p:spPr>
        <p:txBody>
          <a:bodyPr rtlCol="0">
            <a:normAutofit fontScale="90000"/>
          </a:bodyPr>
          <a:lstStyle/>
          <a:p>
            <a:pPr eaLnBrk="1" fontAlgn="auto" hangingPunct="1">
              <a:spcAft>
                <a:spcPts val="0"/>
              </a:spcAft>
              <a:defRPr/>
            </a:pPr>
            <a:r>
              <a:rPr lang="en-US" sz="1300" b="1" dirty="0" smtClean="0">
                <a:solidFill>
                  <a:srgbClr val="0070C0"/>
                </a:solidFill>
                <a:ea typeface="+mj-ea"/>
                <a:cs typeface="+mj-cs"/>
              </a:rPr>
              <a:t>Repetition</a:t>
            </a:r>
            <a:r>
              <a:rPr lang="en-US" sz="3200" b="1" dirty="0" smtClean="0">
                <a:solidFill>
                  <a:srgbClr val="0070C0"/>
                </a:solidFill>
                <a:ea typeface="+mj-ea"/>
                <a:cs typeface="+mj-cs"/>
              </a:rPr>
              <a:t>  </a:t>
            </a:r>
            <a:r>
              <a:rPr lang="en-US" sz="2700" b="1" dirty="0" smtClean="0">
                <a:solidFill>
                  <a:srgbClr val="0070C0"/>
                </a:solidFill>
                <a:ea typeface="+mj-ea"/>
                <a:cs typeface="+mj-cs"/>
              </a:rPr>
              <a:t>Repetition</a:t>
            </a:r>
            <a:r>
              <a:rPr lang="en-US" sz="5400" b="1" dirty="0" smtClean="0">
                <a:solidFill>
                  <a:srgbClr val="0070C0"/>
                </a:solidFill>
                <a:ea typeface="+mj-ea"/>
                <a:cs typeface="+mj-cs"/>
              </a:rPr>
              <a:t>  </a:t>
            </a:r>
            <a:r>
              <a:rPr lang="en-US" sz="4000" b="1" dirty="0" smtClean="0">
                <a:solidFill>
                  <a:srgbClr val="0070C0"/>
                </a:solidFill>
                <a:ea typeface="+mj-ea"/>
                <a:cs typeface="+mj-cs"/>
              </a:rPr>
              <a:t>Repetition</a:t>
            </a:r>
            <a:r>
              <a:rPr lang="en-US" sz="7200" b="1" dirty="0" smtClean="0">
                <a:solidFill>
                  <a:srgbClr val="0070C0"/>
                </a:solidFill>
                <a:ea typeface="+mj-ea"/>
                <a:cs typeface="+mj-cs"/>
              </a:rPr>
              <a:t>  </a:t>
            </a:r>
            <a:r>
              <a:rPr lang="en-US" sz="5300" b="1" dirty="0" smtClean="0">
                <a:solidFill>
                  <a:srgbClr val="0070C0"/>
                </a:solidFill>
                <a:ea typeface="+mj-ea"/>
                <a:cs typeface="+mj-cs"/>
              </a:rPr>
              <a:t>Repetition</a:t>
            </a:r>
            <a:endParaRPr lang="en-US" sz="5300" b="1" dirty="0">
              <a:solidFill>
                <a:srgbClr val="0070C0"/>
              </a:solidFill>
              <a:ea typeface="+mj-ea"/>
              <a:cs typeface="+mj-cs"/>
            </a:endParaRPr>
          </a:p>
        </p:txBody>
      </p:sp>
      <p:sp>
        <p:nvSpPr>
          <p:cNvPr id="11" name="Title 9"/>
          <p:cNvSpPr txBox="1">
            <a:spLocks/>
          </p:cNvSpPr>
          <p:nvPr/>
        </p:nvSpPr>
        <p:spPr>
          <a:xfrm>
            <a:off x="533400" y="4419600"/>
            <a:ext cx="3276600" cy="1143000"/>
          </a:xfrm>
          <a:prstGeom prst="rect">
            <a:avLst/>
          </a:prstGeom>
        </p:spPr>
        <p:txBody>
          <a:bodyPr anchor="ctr">
            <a:normAutofit/>
          </a:bodyPr>
          <a:lstStyle/>
          <a:p>
            <a:pPr algn="ctr" eaLnBrk="1" fontAlgn="auto" hangingPunct="1">
              <a:spcAft>
                <a:spcPts val="0"/>
              </a:spcAft>
              <a:defRPr/>
            </a:pPr>
            <a:endParaRPr lang="en-US" sz="2800" dirty="0">
              <a:latin typeface="+mj-lt"/>
              <a:ea typeface="+mj-ea"/>
              <a:cs typeface="+mj-cs"/>
            </a:endParaRPr>
          </a:p>
        </p:txBody>
      </p:sp>
      <p:sp>
        <p:nvSpPr>
          <p:cNvPr id="28679" name="Rectangle 12"/>
          <p:cNvSpPr>
            <a:spLocks noChangeArrowheads="1"/>
          </p:cNvSpPr>
          <p:nvPr/>
        </p:nvSpPr>
        <p:spPr bwMode="auto">
          <a:xfrm>
            <a:off x="990600" y="2286000"/>
            <a:ext cx="3657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3000"/>
              <a:t>We must use a word 6-14 times before it has lasting meaning that can be transferred.</a:t>
            </a:r>
          </a:p>
        </p:txBody>
      </p:sp>
      <p:pic>
        <p:nvPicPr>
          <p:cNvPr id="2868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76400"/>
            <a:ext cx="32766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ChangeArrowheads="1"/>
          </p:cNvSpPr>
          <p:nvPr/>
        </p:nvSpPr>
        <p:spPr bwMode="auto">
          <a:xfrm>
            <a:off x="525463" y="1577975"/>
            <a:ext cx="4579937"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marL="417513" indent="-417513">
              <a:spcBef>
                <a:spcPct val="20000"/>
              </a:spcBef>
              <a:buFont typeface="Arial" panose="020B0604020202020204" pitchFamily="34" charset="0"/>
              <a:buChar char="•"/>
              <a:tabLst>
                <a:tab pos="463550" algn="l"/>
              </a:tabLst>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63550" algn="l"/>
              </a:tabLst>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63550" algn="l"/>
              </a:tabLst>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9pPr>
          </a:lstStyle>
          <a:p>
            <a:pPr eaLnBrk="1" hangingPunct="1">
              <a:lnSpc>
                <a:spcPct val="125000"/>
              </a:lnSpc>
              <a:spcBef>
                <a:spcPct val="0"/>
              </a:spcBef>
              <a:buFontTx/>
              <a:buChar char="•"/>
            </a:pPr>
            <a:r>
              <a:rPr lang="en-US" altLang="en-US" sz="2500">
                <a:solidFill>
                  <a:srgbClr val="000000"/>
                </a:solidFill>
              </a:rPr>
              <a:t>Challenge a small group, a club, or a class</a:t>
            </a:r>
          </a:p>
          <a:p>
            <a:pPr eaLnBrk="1" hangingPunct="1">
              <a:lnSpc>
                <a:spcPct val="125000"/>
              </a:lnSpc>
              <a:spcBef>
                <a:spcPct val="0"/>
              </a:spcBef>
              <a:buFontTx/>
              <a:buChar char="•"/>
            </a:pPr>
            <a:endParaRPr lang="en-US" altLang="en-US" sz="1200">
              <a:solidFill>
                <a:srgbClr val="000000"/>
              </a:solidFill>
            </a:endParaRPr>
          </a:p>
          <a:p>
            <a:pPr eaLnBrk="1" hangingPunct="1">
              <a:lnSpc>
                <a:spcPct val="125000"/>
              </a:lnSpc>
              <a:spcBef>
                <a:spcPct val="0"/>
              </a:spcBef>
              <a:buFontTx/>
              <a:buChar char="•"/>
            </a:pPr>
            <a:r>
              <a:rPr lang="en-US" altLang="en-US" sz="2500">
                <a:solidFill>
                  <a:srgbClr val="000000"/>
                </a:solidFill>
              </a:rPr>
              <a:t>Reinforce financial literacy</a:t>
            </a:r>
          </a:p>
          <a:p>
            <a:pPr eaLnBrk="1" hangingPunct="1">
              <a:lnSpc>
                <a:spcPct val="125000"/>
              </a:lnSpc>
              <a:spcBef>
                <a:spcPct val="0"/>
              </a:spcBef>
              <a:buFontTx/>
              <a:buChar char="•"/>
            </a:pPr>
            <a:endParaRPr lang="en-US" altLang="en-US" sz="1200">
              <a:solidFill>
                <a:srgbClr val="000000"/>
              </a:solidFill>
            </a:endParaRPr>
          </a:p>
          <a:p>
            <a:pPr eaLnBrk="1" hangingPunct="1">
              <a:lnSpc>
                <a:spcPct val="125000"/>
              </a:lnSpc>
              <a:spcBef>
                <a:spcPct val="0"/>
              </a:spcBef>
              <a:buFontTx/>
              <a:buChar char="•"/>
            </a:pPr>
            <a:r>
              <a:rPr lang="en-US" altLang="en-US" sz="2500">
                <a:solidFill>
                  <a:srgbClr val="000000"/>
                </a:solidFill>
              </a:rPr>
              <a:t>Provide meaningful consumer information</a:t>
            </a:r>
          </a:p>
          <a:p>
            <a:pPr eaLnBrk="1" hangingPunct="1">
              <a:lnSpc>
                <a:spcPct val="125000"/>
              </a:lnSpc>
              <a:spcBef>
                <a:spcPct val="0"/>
              </a:spcBef>
              <a:buFontTx/>
              <a:buChar char="•"/>
            </a:pPr>
            <a:endParaRPr lang="en-US" altLang="en-US" sz="1200">
              <a:solidFill>
                <a:srgbClr val="000000"/>
              </a:solidFill>
            </a:endParaRPr>
          </a:p>
          <a:p>
            <a:pPr eaLnBrk="1" hangingPunct="1">
              <a:lnSpc>
                <a:spcPct val="125000"/>
              </a:lnSpc>
              <a:spcBef>
                <a:spcPct val="0"/>
              </a:spcBef>
              <a:buFontTx/>
              <a:buChar char="•"/>
            </a:pPr>
            <a:r>
              <a:rPr lang="en-US" altLang="en-US" sz="2500">
                <a:solidFill>
                  <a:srgbClr val="000000"/>
                </a:solidFill>
              </a:rPr>
              <a:t>Instill marketplace savvy and confidence</a:t>
            </a:r>
          </a:p>
        </p:txBody>
      </p:sp>
      <p:sp>
        <p:nvSpPr>
          <p:cNvPr id="30723"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5B9F739F-7237-4D9B-B3AC-AC871DC4822E}" type="slidenum">
              <a:rPr lang="en-US" altLang="en-US" sz="1200" smtClean="0">
                <a:solidFill>
                  <a:srgbClr val="898989"/>
                </a:solidFill>
                <a:latin typeface="Times New Roman" panose="02020603050405020304" pitchFamily="18" charset="0"/>
              </a:rPr>
              <a:pPr>
                <a:spcBef>
                  <a:spcPct val="0"/>
                </a:spcBef>
                <a:buFontTx/>
                <a:buNone/>
              </a:pPr>
              <a:t>14</a:t>
            </a:fld>
            <a:endParaRPr lang="en-US" altLang="en-US" sz="1200" smtClean="0">
              <a:solidFill>
                <a:srgbClr val="898989"/>
              </a:solidFill>
              <a:latin typeface="Times New Roman" panose="02020603050405020304" pitchFamily="18" charset="0"/>
            </a:endParaRPr>
          </a:p>
        </p:txBody>
      </p:sp>
      <p:sp>
        <p:nvSpPr>
          <p:cNvPr id="30724" name="Rectangle 5"/>
          <p:cNvSpPr txBox="1">
            <a:spLocks noChangeArrowheads="1"/>
          </p:cNvSpPr>
          <p:nvPr/>
        </p:nvSpPr>
        <p:spPr bwMode="auto">
          <a:xfrm>
            <a:off x="5334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4500" b="1">
                <a:solidFill>
                  <a:srgbClr val="4F81BD"/>
                </a:solidFill>
              </a:rPr>
              <a:t>LifeSmarts Teamwork</a:t>
            </a:r>
          </a:p>
        </p:txBody>
      </p:sp>
      <p:pic>
        <p:nvPicPr>
          <p:cNvPr id="307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2257425"/>
            <a:ext cx="389255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BB943995-5B9E-4857-89BC-F8CEE515A52F}" type="slidenum">
              <a:rPr lang="en-US" altLang="en-US" sz="1200" smtClean="0">
                <a:solidFill>
                  <a:srgbClr val="898989"/>
                </a:solidFill>
                <a:latin typeface="Times New Roman" panose="02020603050405020304" pitchFamily="18" charset="0"/>
              </a:rPr>
              <a:pPr>
                <a:spcBef>
                  <a:spcPct val="0"/>
                </a:spcBef>
                <a:buFontTx/>
                <a:buNone/>
              </a:pPr>
              <a:t>15</a:t>
            </a:fld>
            <a:endParaRPr lang="en-US" altLang="en-US" sz="1200" smtClean="0">
              <a:solidFill>
                <a:srgbClr val="898989"/>
              </a:solidFill>
              <a:latin typeface="Times New Roman" panose="02020603050405020304" pitchFamily="18" charset="0"/>
            </a:endParaRPr>
          </a:p>
        </p:txBody>
      </p:sp>
      <p:sp>
        <p:nvSpPr>
          <p:cNvPr id="32771" name="Rectangle 6"/>
          <p:cNvSpPr>
            <a:spLocks noChangeArrowheads="1"/>
          </p:cNvSpPr>
          <p:nvPr/>
        </p:nvSpPr>
        <p:spPr bwMode="auto">
          <a:xfrm>
            <a:off x="228600" y="1143000"/>
            <a:ext cx="473075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marL="417513" indent="-417513">
              <a:spcBef>
                <a:spcPct val="20000"/>
              </a:spcBef>
              <a:buFont typeface="Arial" panose="020B0604020202020204" pitchFamily="34" charset="0"/>
              <a:buChar char="•"/>
              <a:tabLst>
                <a:tab pos="463550" algn="l"/>
              </a:tabLst>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63550" algn="l"/>
              </a:tabLst>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63550" algn="l"/>
              </a:tabLst>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9pPr>
          </a:lstStyle>
          <a:p>
            <a:pPr eaLnBrk="1" hangingPunct="1">
              <a:lnSpc>
                <a:spcPct val="125000"/>
              </a:lnSpc>
              <a:spcBef>
                <a:spcPct val="0"/>
              </a:spcBef>
            </a:pPr>
            <a:r>
              <a:rPr lang="en-US" altLang="en-US" sz="2400" b="1">
                <a:solidFill>
                  <a:srgbClr val="000000"/>
                </a:solidFill>
              </a:rPr>
              <a:t>Resource Pages</a:t>
            </a:r>
          </a:p>
          <a:p>
            <a:pPr eaLnBrk="1" hangingPunct="1">
              <a:lnSpc>
                <a:spcPct val="125000"/>
              </a:lnSpc>
              <a:spcBef>
                <a:spcPct val="0"/>
              </a:spcBef>
            </a:pPr>
            <a:r>
              <a:rPr lang="en-US" altLang="en-US" sz="2400" b="1">
                <a:solidFill>
                  <a:srgbClr val="000000"/>
                </a:solidFill>
              </a:rPr>
              <a:t>Online Practice Quizzes</a:t>
            </a:r>
          </a:p>
          <a:p>
            <a:pPr eaLnBrk="1" hangingPunct="1">
              <a:lnSpc>
                <a:spcPct val="125000"/>
              </a:lnSpc>
              <a:spcBef>
                <a:spcPct val="0"/>
              </a:spcBef>
            </a:pPr>
            <a:r>
              <a:rPr lang="en-US" altLang="en-US" sz="2400" b="1">
                <a:solidFill>
                  <a:srgbClr val="000000"/>
                </a:solidFill>
              </a:rPr>
              <a:t>LifeSmarts in a Box</a:t>
            </a:r>
          </a:p>
          <a:p>
            <a:pPr eaLnBrk="1" hangingPunct="1">
              <a:lnSpc>
                <a:spcPct val="125000"/>
              </a:lnSpc>
              <a:spcBef>
                <a:spcPct val="0"/>
              </a:spcBef>
            </a:pPr>
            <a:r>
              <a:rPr lang="en-US" altLang="en-US" sz="2400" b="1">
                <a:solidFill>
                  <a:srgbClr val="000000"/>
                </a:solidFill>
              </a:rPr>
              <a:t>TeamSmarts</a:t>
            </a:r>
          </a:p>
          <a:p>
            <a:pPr eaLnBrk="1" hangingPunct="1">
              <a:lnSpc>
                <a:spcPct val="125000"/>
              </a:lnSpc>
              <a:spcBef>
                <a:spcPct val="0"/>
              </a:spcBef>
            </a:pPr>
            <a:r>
              <a:rPr lang="en-US" altLang="en-US" sz="2400" b="1">
                <a:solidFill>
                  <a:srgbClr val="000000"/>
                </a:solidFill>
              </a:rPr>
              <a:t>LifeSmarts U</a:t>
            </a:r>
          </a:p>
          <a:p>
            <a:pPr eaLnBrk="1" hangingPunct="1">
              <a:lnSpc>
                <a:spcPct val="125000"/>
              </a:lnSpc>
              <a:spcBef>
                <a:spcPct val="0"/>
              </a:spcBef>
            </a:pPr>
            <a:r>
              <a:rPr lang="en-US" altLang="en-US" sz="2400" b="1">
                <a:solidFill>
                  <a:srgbClr val="000000"/>
                </a:solidFill>
              </a:rPr>
              <a:t>LifeSmarts Calendar &amp; Vocabulary</a:t>
            </a:r>
          </a:p>
          <a:p>
            <a:pPr eaLnBrk="1" hangingPunct="1">
              <a:lnSpc>
                <a:spcPct val="125000"/>
              </a:lnSpc>
              <a:spcBef>
                <a:spcPct val="0"/>
              </a:spcBef>
            </a:pPr>
            <a:r>
              <a:rPr lang="en-US" altLang="en-US" sz="2400" b="1">
                <a:solidFill>
                  <a:srgbClr val="000000"/>
                </a:solidFill>
              </a:rPr>
              <a:t>Weekly Vocabulary Quizzes</a:t>
            </a:r>
          </a:p>
          <a:p>
            <a:pPr eaLnBrk="1" hangingPunct="1">
              <a:lnSpc>
                <a:spcPct val="125000"/>
              </a:lnSpc>
              <a:spcBef>
                <a:spcPct val="0"/>
              </a:spcBef>
            </a:pPr>
            <a:r>
              <a:rPr lang="en-US" altLang="en-US" sz="2400" b="1">
                <a:solidFill>
                  <a:srgbClr val="000000"/>
                </a:solidFill>
              </a:rPr>
              <a:t>Quizlet, Kahoot, Flippity and more</a:t>
            </a:r>
          </a:p>
        </p:txBody>
      </p:sp>
      <p:sp>
        <p:nvSpPr>
          <p:cNvPr id="32772" name="Rectangle 5"/>
          <p:cNvSpPr txBox="1">
            <a:spLocks noChangeArrowheads="1"/>
          </p:cNvSpPr>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4500" b="1">
                <a:solidFill>
                  <a:srgbClr val="4F81BD"/>
                </a:solidFill>
              </a:rPr>
              <a:t>LifeSmarts Resources</a:t>
            </a:r>
          </a:p>
        </p:txBody>
      </p:sp>
      <p:pic>
        <p:nvPicPr>
          <p:cNvPr id="327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038600"/>
            <a:ext cx="3276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7008">
            <a:off x="6670675" y="1100138"/>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457200"/>
            <a:ext cx="8229600" cy="1143000"/>
          </a:xfrm>
        </p:spPr>
        <p:txBody>
          <a:bodyPr rtlCol="0">
            <a:normAutofit fontScale="90000"/>
          </a:bodyPr>
          <a:lstStyle/>
          <a:p>
            <a:pPr eaLnBrk="1" fontAlgn="auto" hangingPunct="1">
              <a:lnSpc>
                <a:spcPct val="95000"/>
              </a:lnSpc>
              <a:spcAft>
                <a:spcPts val="0"/>
              </a:spcAft>
              <a:tabLst>
                <a:tab pos="822960" algn="l"/>
              </a:tabLst>
              <a:defRPr/>
            </a:pPr>
            <a:r>
              <a:rPr lang="en-US" b="1" dirty="0">
                <a:solidFill>
                  <a:srgbClr val="1170B2"/>
                </a:solidFill>
                <a:ea typeface="+mj-ea"/>
                <a:cs typeface="+mj-cs"/>
              </a:rPr>
              <a:t>Competition begins online @ </a:t>
            </a:r>
            <a:r>
              <a:rPr lang="en-US" b="1" dirty="0" smtClean="0">
                <a:solidFill>
                  <a:srgbClr val="1170B2"/>
                </a:solidFill>
                <a:ea typeface="+mj-ea"/>
                <a:cs typeface="+mj-cs"/>
              </a:rPr>
              <a:t>lifesmarts.org </a:t>
            </a:r>
            <a:endParaRPr lang="en-US" b="1" dirty="0">
              <a:solidFill>
                <a:srgbClr val="1170B2"/>
              </a:solidFill>
              <a:ea typeface="+mj-ea"/>
              <a:cs typeface="+mj-cs"/>
            </a:endParaRPr>
          </a:p>
        </p:txBody>
      </p:sp>
      <p:sp>
        <p:nvSpPr>
          <p:cNvPr id="34819" name="Rectangle 29"/>
          <p:cNvSpPr>
            <a:spLocks noChangeArrowheads="1"/>
          </p:cNvSpPr>
          <p:nvPr/>
        </p:nvSpPr>
        <p:spPr bwMode="auto">
          <a:xfrm>
            <a:off x="457200" y="2125663"/>
            <a:ext cx="45720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marL="411163" indent="-411163">
              <a:spcBef>
                <a:spcPct val="20000"/>
              </a:spcBef>
              <a:buFont typeface="Arial" panose="020B0604020202020204" pitchFamily="34" charset="0"/>
              <a:buChar char="•"/>
              <a:tabLst>
                <a:tab pos="411163" algn="l"/>
              </a:tabLst>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11163" algn="l"/>
              </a:tabLst>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11163" algn="l"/>
              </a:tabLst>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11163" algn="l"/>
              </a:tabLst>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11163" algn="l"/>
              </a:tabLst>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11163" algn="l"/>
              </a:tabLst>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11163" algn="l"/>
              </a:tabLst>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11163" algn="l"/>
              </a:tabLst>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11163" algn="l"/>
              </a:tabLst>
              <a:defRPr sz="2000">
                <a:solidFill>
                  <a:schemeClr val="tx1"/>
                </a:solidFill>
                <a:latin typeface="Gill Sans MT" panose="020B0502020104020203" pitchFamily="34" charset="0"/>
                <a:ea typeface="MS PGothic" panose="020B0600070205080204" pitchFamily="34" charset="-128"/>
              </a:defRPr>
            </a:lvl9pPr>
          </a:lstStyle>
          <a:p>
            <a:pPr eaLnBrk="1" hangingPunct="1">
              <a:lnSpc>
                <a:spcPct val="125000"/>
              </a:lnSpc>
              <a:spcBef>
                <a:spcPct val="0"/>
              </a:spcBef>
              <a:buFontTx/>
              <a:buChar char="•"/>
            </a:pPr>
            <a:r>
              <a:rPr lang="en-US" altLang="en-US" sz="2500"/>
              <a:t>Daily Quizzes</a:t>
            </a:r>
          </a:p>
          <a:p>
            <a:pPr eaLnBrk="1" hangingPunct="1">
              <a:lnSpc>
                <a:spcPct val="125000"/>
              </a:lnSpc>
              <a:spcBef>
                <a:spcPct val="0"/>
              </a:spcBef>
              <a:buFontTx/>
              <a:buChar char="•"/>
            </a:pPr>
            <a:endParaRPr lang="en-US" altLang="en-US" sz="1200"/>
          </a:p>
          <a:p>
            <a:pPr eaLnBrk="1" hangingPunct="1">
              <a:lnSpc>
                <a:spcPct val="125000"/>
              </a:lnSpc>
              <a:spcBef>
                <a:spcPct val="0"/>
              </a:spcBef>
              <a:buFontTx/>
              <a:buChar char="•"/>
            </a:pPr>
            <a:r>
              <a:rPr lang="en-US" altLang="en-US" sz="2500"/>
              <a:t>Category Practice Quizzes</a:t>
            </a:r>
          </a:p>
          <a:p>
            <a:pPr eaLnBrk="1" hangingPunct="1">
              <a:lnSpc>
                <a:spcPct val="125000"/>
              </a:lnSpc>
              <a:spcBef>
                <a:spcPct val="0"/>
              </a:spcBef>
              <a:buFontTx/>
              <a:buChar char="•"/>
            </a:pPr>
            <a:r>
              <a:rPr lang="en-US" altLang="en-US" sz="2500"/>
              <a:t>Vocabulary Quizzes</a:t>
            </a:r>
          </a:p>
          <a:p>
            <a:pPr eaLnBrk="1" hangingPunct="1">
              <a:lnSpc>
                <a:spcPct val="125000"/>
              </a:lnSpc>
              <a:spcBef>
                <a:spcPct val="0"/>
              </a:spcBef>
              <a:buFontTx/>
              <a:buChar char="•"/>
            </a:pPr>
            <a:endParaRPr lang="en-US" altLang="en-US" sz="1200"/>
          </a:p>
          <a:p>
            <a:pPr eaLnBrk="1" hangingPunct="1">
              <a:lnSpc>
                <a:spcPct val="125000"/>
              </a:lnSpc>
              <a:spcBef>
                <a:spcPct val="0"/>
              </a:spcBef>
              <a:buFontTx/>
              <a:buChar char="•"/>
            </a:pPr>
            <a:r>
              <a:rPr lang="en-US" altLang="en-US" sz="2500"/>
              <a:t>TeamSmarts</a:t>
            </a:r>
            <a:endParaRPr lang="en-US" altLang="en-US" sz="1200"/>
          </a:p>
          <a:p>
            <a:pPr eaLnBrk="1" hangingPunct="1">
              <a:lnSpc>
                <a:spcPct val="125000"/>
              </a:lnSpc>
              <a:spcBef>
                <a:spcPct val="0"/>
              </a:spcBef>
              <a:buFontTx/>
              <a:buChar char="•"/>
            </a:pPr>
            <a:endParaRPr lang="en-US" altLang="en-US" sz="2500"/>
          </a:p>
        </p:txBody>
      </p:sp>
      <p:sp>
        <p:nvSpPr>
          <p:cNvPr id="34820"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009F3106-483A-443D-9778-F23F136C99B8}" type="slidenum">
              <a:rPr lang="en-US" altLang="en-US" sz="1200" smtClean="0">
                <a:solidFill>
                  <a:srgbClr val="898989"/>
                </a:solidFill>
                <a:latin typeface="Times New Roman" panose="02020603050405020304" pitchFamily="18" charset="0"/>
              </a:rPr>
              <a:pPr>
                <a:spcBef>
                  <a:spcPct val="0"/>
                </a:spcBef>
                <a:buFontTx/>
                <a:buNone/>
              </a:pPr>
              <a:t>16</a:t>
            </a:fld>
            <a:endParaRPr lang="en-US" altLang="en-US" sz="1200" smtClean="0">
              <a:solidFill>
                <a:srgbClr val="898989"/>
              </a:solidFill>
              <a:latin typeface="Times New Roman" panose="02020603050405020304" pitchFamily="18" charset="0"/>
            </a:endParaRPr>
          </a:p>
        </p:txBody>
      </p:sp>
      <p:pic>
        <p:nvPicPr>
          <p:cNvPr id="34821" name="Picture 1"/>
          <p:cNvPicPr>
            <a:picLocks noChangeAspect="1"/>
          </p:cNvPicPr>
          <p:nvPr/>
        </p:nvPicPr>
        <p:blipFill>
          <a:blip r:embed="rId3">
            <a:extLst>
              <a:ext uri="{28A0092B-C50C-407E-A947-70E740481C1C}">
                <a14:useLocalDpi xmlns:a14="http://schemas.microsoft.com/office/drawing/2010/main" val="0"/>
              </a:ext>
            </a:extLst>
          </a:blip>
          <a:srcRect l="2" t="18069" r="76469" b="15480"/>
          <a:stretch>
            <a:fillRect/>
          </a:stretch>
        </p:blipFill>
        <p:spPr bwMode="auto">
          <a:xfrm rot="1204368">
            <a:off x="4552950" y="2282825"/>
            <a:ext cx="3659188"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990600"/>
            <a:ext cx="4724400" cy="1676400"/>
          </a:xfrm>
        </p:spPr>
        <p:txBody>
          <a:bodyPr/>
          <a:lstStyle/>
          <a:p>
            <a:pPr eaLnBrk="1" hangingPunct="1"/>
            <a:r>
              <a:rPr lang="en-US" altLang="en-US" sz="2500" b="1" smtClean="0">
                <a:solidFill>
                  <a:srgbClr val="1170B2"/>
                </a:solidFill>
              </a:rPr>
              <a:t/>
            </a:r>
            <a:br>
              <a:rPr lang="en-US" altLang="en-US" sz="2500" b="1" smtClean="0">
                <a:solidFill>
                  <a:srgbClr val="1170B2"/>
                </a:solidFill>
              </a:rPr>
            </a:br>
            <a:r>
              <a:rPr lang="en-US" altLang="en-US" sz="2500" b="1" smtClean="0">
                <a:solidFill>
                  <a:srgbClr val="1170B2"/>
                </a:solidFill>
              </a:rPr>
              <a:t>A chance to compete in a LifeSmarts topic for September - February</a:t>
            </a:r>
          </a:p>
        </p:txBody>
      </p:sp>
      <p:sp>
        <p:nvSpPr>
          <p:cNvPr id="48130" name="Rectangle 3"/>
          <p:cNvSpPr>
            <a:spLocks noGrp="1" noChangeArrowheads="1"/>
          </p:cNvSpPr>
          <p:nvPr>
            <p:ph type="body" idx="1"/>
          </p:nvPr>
        </p:nvSpPr>
        <p:spPr>
          <a:xfrm>
            <a:off x="533400" y="2590800"/>
            <a:ext cx="4572000" cy="3276600"/>
          </a:xfrm>
        </p:spPr>
        <p:txBody>
          <a:bodyPr/>
          <a:lstStyle/>
          <a:p>
            <a:pPr eaLnBrk="1" hangingPunct="1">
              <a:lnSpc>
                <a:spcPct val="125000"/>
              </a:lnSpc>
              <a:defRPr/>
            </a:pPr>
            <a:r>
              <a:rPr lang="en-US" altLang="en-US" sz="2500" dirty="0" smtClean="0"/>
              <a:t>Form teams to compete</a:t>
            </a:r>
          </a:p>
          <a:p>
            <a:pPr eaLnBrk="1" hangingPunct="1">
              <a:lnSpc>
                <a:spcPct val="125000"/>
              </a:lnSpc>
              <a:defRPr/>
            </a:pPr>
            <a:r>
              <a:rPr lang="en-US" altLang="en-US" sz="2500" dirty="0" smtClean="0"/>
              <a:t>JV,  Varsity, FBLA, FCCLA, </a:t>
            </a:r>
          </a:p>
          <a:p>
            <a:pPr marL="0" indent="0" eaLnBrk="1" hangingPunct="1">
              <a:lnSpc>
                <a:spcPct val="125000"/>
              </a:lnSpc>
              <a:buFont typeface="Arial" panose="020B0604020202020204" pitchFamily="34" charset="0"/>
              <a:buNone/>
              <a:defRPr/>
            </a:pPr>
            <a:r>
              <a:rPr lang="en-US" altLang="en-US" sz="2500" dirty="0"/>
              <a:t> </a:t>
            </a:r>
            <a:r>
              <a:rPr lang="en-US" altLang="en-US" sz="2500" dirty="0" smtClean="0"/>
              <a:t>  4-H, HOSA,  and SkillsUSA</a:t>
            </a:r>
            <a:br>
              <a:rPr lang="en-US" altLang="en-US" sz="2500" dirty="0" smtClean="0"/>
            </a:br>
            <a:r>
              <a:rPr lang="en-US" altLang="en-US" sz="2500" dirty="0" smtClean="0"/>
              <a:t>    Teams can earn cash awards</a:t>
            </a:r>
          </a:p>
          <a:p>
            <a:pPr eaLnBrk="1" hangingPunct="1">
              <a:lnSpc>
                <a:spcPct val="125000"/>
              </a:lnSpc>
              <a:defRPr/>
            </a:pPr>
            <a:r>
              <a:rPr lang="en-US" altLang="en-US" sz="2500" dirty="0" smtClean="0"/>
              <a:t>Classes or groups of students can compete within a school or organization</a:t>
            </a:r>
          </a:p>
          <a:p>
            <a:pPr eaLnBrk="1" hangingPunct="1">
              <a:lnSpc>
                <a:spcPct val="125000"/>
              </a:lnSpc>
              <a:defRPr/>
            </a:pPr>
            <a:endParaRPr lang="en-US" altLang="en-US" sz="2200" dirty="0" smtClean="0">
              <a:latin typeface="Arial" panose="020B0604020202020204" pitchFamily="34" charset="0"/>
            </a:endParaRPr>
          </a:p>
        </p:txBody>
      </p:sp>
      <p:sp>
        <p:nvSpPr>
          <p:cNvPr id="368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4B8202A2-6A75-41C8-8E59-91D9C0C22359}" type="slidenum">
              <a:rPr lang="en-US" altLang="en-US" sz="1200" smtClean="0">
                <a:solidFill>
                  <a:srgbClr val="898989"/>
                </a:solidFill>
                <a:latin typeface="Times New Roman" panose="02020603050405020304" pitchFamily="18" charset="0"/>
              </a:rPr>
              <a:pPr>
                <a:spcBef>
                  <a:spcPct val="0"/>
                </a:spcBef>
                <a:buFontTx/>
                <a:buNone/>
              </a:pPr>
              <a:t>17</a:t>
            </a:fld>
            <a:endParaRPr lang="en-US" altLang="en-US" sz="1200" smtClean="0">
              <a:solidFill>
                <a:srgbClr val="898989"/>
              </a:solidFill>
              <a:latin typeface="Times New Roman" panose="02020603050405020304" pitchFamily="18" charset="0"/>
            </a:endParaRPr>
          </a:p>
        </p:txBody>
      </p:sp>
      <p:pic>
        <p:nvPicPr>
          <p:cNvPr id="36869" name="Picture 7" descr="TS head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19400"/>
            <a:ext cx="40608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200025"/>
            <a:ext cx="6324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5"/>
          <p:cNvSpPr txBox="1">
            <a:spLocks noChangeArrowheads="1"/>
          </p:cNvSpPr>
          <p:nvPr/>
        </p:nvSpPr>
        <p:spPr bwMode="auto">
          <a:xfrm>
            <a:off x="533400" y="152400"/>
            <a:ext cx="8304213" cy="7302500"/>
          </a:xfrm>
          <a:prstGeom prst="rect">
            <a:avLst/>
          </a:prstGeom>
          <a:noFill/>
          <a:ln w="9525">
            <a:noFill/>
            <a:miter lim="800000"/>
            <a:headEnd/>
            <a:tailEnd/>
          </a:ln>
        </p:spPr>
        <p:txBody>
          <a:bodyPr lIns="0" tIns="0" rIns="0" bIns="0">
            <a:spAutoFit/>
          </a:bodyPr>
          <a:lstStyle/>
          <a:p>
            <a:pPr marL="411480" indent="-411480" algn="ctr" eaLnBrk="1" fontAlgn="auto" hangingPunct="1">
              <a:lnSpc>
                <a:spcPct val="95000"/>
              </a:lnSpc>
              <a:spcBef>
                <a:spcPts val="0"/>
              </a:spcBef>
              <a:spcAft>
                <a:spcPts val="0"/>
              </a:spcAft>
              <a:tabLst>
                <a:tab pos="411480" algn="l"/>
              </a:tabLst>
              <a:defRPr/>
            </a:pPr>
            <a:r>
              <a:rPr lang="en-US" sz="6000" b="1" dirty="0">
                <a:solidFill>
                  <a:srgbClr val="1170B2"/>
                </a:solidFill>
                <a:latin typeface="+mj-lt"/>
                <a:ea typeface="+mn-ea"/>
              </a:rPr>
              <a:t>LifeSmarts U</a:t>
            </a:r>
            <a:endParaRPr lang="en-US" sz="3200" b="1" dirty="0">
              <a:solidFill>
                <a:srgbClr val="1170B2"/>
              </a:solidFill>
              <a:latin typeface="Arial" charset="0"/>
              <a:ea typeface="+mn-ea"/>
            </a:endParaRPr>
          </a:p>
          <a:p>
            <a:pPr marL="411480" indent="-411480" eaLnBrk="1" fontAlgn="auto" hangingPunct="1">
              <a:lnSpc>
                <a:spcPct val="125000"/>
              </a:lnSpc>
              <a:spcBef>
                <a:spcPts val="0"/>
              </a:spcBef>
              <a:spcAft>
                <a:spcPts val="0"/>
              </a:spcAft>
              <a:buFont typeface="Arial" charset="0"/>
              <a:buChar char="•"/>
              <a:tabLst>
                <a:tab pos="411480" algn="l"/>
              </a:tabLst>
              <a:defRPr/>
            </a:pPr>
            <a:r>
              <a:rPr lang="en-US" sz="2500" dirty="0">
                <a:solidFill>
                  <a:srgbClr val="000000"/>
                </a:solidFill>
                <a:latin typeface="Arial" charset="0"/>
                <a:ea typeface="+mn-ea"/>
              </a:rPr>
              <a:t>Health and Safety</a:t>
            </a:r>
            <a:br>
              <a:rPr lang="en-US" sz="2500" dirty="0">
                <a:solidFill>
                  <a:srgbClr val="000000"/>
                </a:solidFill>
                <a:latin typeface="Arial" charset="0"/>
                <a:ea typeface="+mn-ea"/>
              </a:rPr>
            </a:br>
            <a:endParaRPr lang="en-US" sz="2500" dirty="0">
              <a:solidFill>
                <a:srgbClr val="000000"/>
              </a:solidFill>
              <a:latin typeface="Arial" charset="0"/>
              <a:ea typeface="+mn-ea"/>
            </a:endParaRPr>
          </a:p>
          <a:p>
            <a:pPr marL="411480" indent="-411480" eaLnBrk="1" fontAlgn="auto" hangingPunct="1">
              <a:lnSpc>
                <a:spcPct val="125000"/>
              </a:lnSpc>
              <a:spcBef>
                <a:spcPts val="0"/>
              </a:spcBef>
              <a:spcAft>
                <a:spcPts val="0"/>
              </a:spcAft>
              <a:buFont typeface="Arial" charset="0"/>
              <a:buChar char="•"/>
              <a:tabLst>
                <a:tab pos="411480" algn="l"/>
              </a:tabLst>
              <a:defRPr/>
            </a:pPr>
            <a:r>
              <a:rPr lang="en-US" sz="2500" dirty="0">
                <a:solidFill>
                  <a:srgbClr val="000000"/>
                </a:solidFill>
                <a:latin typeface="Arial" charset="0"/>
                <a:ea typeface="+mn-ea"/>
              </a:rPr>
              <a:t>Personal Finance</a:t>
            </a:r>
          </a:p>
          <a:p>
            <a:pPr marL="411480" indent="-411480" eaLnBrk="1" fontAlgn="auto" hangingPunct="1">
              <a:lnSpc>
                <a:spcPct val="125000"/>
              </a:lnSpc>
              <a:spcBef>
                <a:spcPts val="0"/>
              </a:spcBef>
              <a:spcAft>
                <a:spcPts val="0"/>
              </a:spcAft>
              <a:buFont typeface="Arial" charset="0"/>
              <a:buChar char="•"/>
              <a:tabLst>
                <a:tab pos="411480" algn="l"/>
              </a:tabLst>
              <a:defRPr/>
            </a:pPr>
            <a:endParaRPr lang="en-US" sz="1200" dirty="0">
              <a:solidFill>
                <a:srgbClr val="000000"/>
              </a:solidFill>
              <a:latin typeface="Arial" charset="0"/>
              <a:ea typeface="+mn-ea"/>
            </a:endParaRPr>
          </a:p>
          <a:p>
            <a:pPr marL="411480" indent="-411480" eaLnBrk="1" fontAlgn="auto" hangingPunct="1">
              <a:lnSpc>
                <a:spcPct val="125000"/>
              </a:lnSpc>
              <a:spcBef>
                <a:spcPts val="0"/>
              </a:spcBef>
              <a:spcAft>
                <a:spcPts val="0"/>
              </a:spcAft>
              <a:buFontTx/>
              <a:buChar char="•"/>
              <a:tabLst>
                <a:tab pos="411480" algn="l"/>
              </a:tabLst>
              <a:defRPr/>
            </a:pPr>
            <a:endParaRPr lang="en-US" sz="1200" dirty="0">
              <a:solidFill>
                <a:srgbClr val="000000"/>
              </a:solidFill>
              <a:latin typeface="Arial" charset="0"/>
              <a:ea typeface="+mn-ea"/>
            </a:endParaRPr>
          </a:p>
          <a:p>
            <a:pPr marL="411480" indent="-411480" eaLnBrk="1" fontAlgn="auto" hangingPunct="1">
              <a:lnSpc>
                <a:spcPct val="125000"/>
              </a:lnSpc>
              <a:spcBef>
                <a:spcPts val="0"/>
              </a:spcBef>
              <a:spcAft>
                <a:spcPts val="0"/>
              </a:spcAft>
              <a:buFontTx/>
              <a:buChar char="•"/>
              <a:tabLst>
                <a:tab pos="411480" algn="l"/>
              </a:tabLst>
              <a:defRPr/>
            </a:pPr>
            <a:r>
              <a:rPr lang="en-US" sz="2500" dirty="0">
                <a:solidFill>
                  <a:srgbClr val="000000"/>
                </a:solidFill>
                <a:latin typeface="Arial" charset="0"/>
                <a:ea typeface="+mn-ea"/>
              </a:rPr>
              <a:t>Consumer Rights &amp; </a:t>
            </a:r>
          </a:p>
          <a:p>
            <a:pPr eaLnBrk="1" fontAlgn="auto" hangingPunct="1">
              <a:lnSpc>
                <a:spcPct val="125000"/>
              </a:lnSpc>
              <a:spcBef>
                <a:spcPts val="0"/>
              </a:spcBef>
              <a:spcAft>
                <a:spcPts val="0"/>
              </a:spcAft>
              <a:tabLst>
                <a:tab pos="411480" algn="l"/>
              </a:tabLst>
              <a:defRPr/>
            </a:pPr>
            <a:r>
              <a:rPr lang="en-US" sz="2500" dirty="0">
                <a:solidFill>
                  <a:srgbClr val="000000"/>
                </a:solidFill>
                <a:latin typeface="Arial" charset="0"/>
                <a:ea typeface="+mn-ea"/>
              </a:rPr>
              <a:t>     Responsibilities</a:t>
            </a:r>
          </a:p>
          <a:p>
            <a:pPr marL="411480" indent="-411480" eaLnBrk="1" fontAlgn="auto" hangingPunct="1">
              <a:lnSpc>
                <a:spcPct val="125000"/>
              </a:lnSpc>
              <a:spcBef>
                <a:spcPts val="0"/>
              </a:spcBef>
              <a:spcAft>
                <a:spcPts val="0"/>
              </a:spcAft>
              <a:buFontTx/>
              <a:buChar char="•"/>
              <a:tabLst>
                <a:tab pos="411480" algn="l"/>
              </a:tabLst>
              <a:defRPr/>
            </a:pPr>
            <a:endParaRPr lang="en-US" sz="2500" dirty="0">
              <a:solidFill>
                <a:srgbClr val="000000"/>
              </a:solidFill>
              <a:latin typeface="Arial" charset="0"/>
              <a:ea typeface="+mn-ea"/>
            </a:endParaRPr>
          </a:p>
          <a:p>
            <a:pPr marL="411480" indent="-411480" eaLnBrk="1" fontAlgn="auto" hangingPunct="1">
              <a:lnSpc>
                <a:spcPct val="125000"/>
              </a:lnSpc>
              <a:spcBef>
                <a:spcPts val="0"/>
              </a:spcBef>
              <a:spcAft>
                <a:spcPts val="0"/>
              </a:spcAft>
              <a:buFontTx/>
              <a:buChar char="•"/>
              <a:tabLst>
                <a:tab pos="411480" algn="l"/>
              </a:tabLst>
              <a:defRPr/>
            </a:pPr>
            <a:r>
              <a:rPr lang="en-US" sz="2500" dirty="0">
                <a:solidFill>
                  <a:srgbClr val="000000"/>
                </a:solidFill>
                <a:latin typeface="Arial" charset="0"/>
                <a:ea typeface="+mn-ea"/>
              </a:rPr>
              <a:t>The Environment</a:t>
            </a:r>
          </a:p>
          <a:p>
            <a:pPr marL="411480" indent="-411480" eaLnBrk="1" fontAlgn="auto" hangingPunct="1">
              <a:lnSpc>
                <a:spcPct val="125000"/>
              </a:lnSpc>
              <a:spcBef>
                <a:spcPts val="0"/>
              </a:spcBef>
              <a:spcAft>
                <a:spcPts val="0"/>
              </a:spcAft>
              <a:buFontTx/>
              <a:buChar char="•"/>
              <a:tabLst>
                <a:tab pos="411480" algn="l"/>
              </a:tabLst>
              <a:defRPr/>
            </a:pPr>
            <a:r>
              <a:rPr lang="en-US" sz="2500" dirty="0">
                <a:solidFill>
                  <a:srgbClr val="000000"/>
                </a:solidFill>
                <a:latin typeface="Arial" charset="0"/>
                <a:ea typeface="+mn-ea"/>
              </a:rPr>
              <a:t/>
            </a:r>
            <a:br>
              <a:rPr lang="en-US" sz="2500" dirty="0">
                <a:solidFill>
                  <a:srgbClr val="000000"/>
                </a:solidFill>
                <a:latin typeface="Arial" charset="0"/>
                <a:ea typeface="+mn-ea"/>
              </a:rPr>
            </a:br>
            <a:r>
              <a:rPr lang="en-US" sz="2500" dirty="0">
                <a:solidFill>
                  <a:srgbClr val="000000"/>
                </a:solidFill>
                <a:latin typeface="Arial" charset="0"/>
                <a:ea typeface="+mn-ea"/>
              </a:rPr>
              <a:t>Technology &amp; </a:t>
            </a:r>
          </a:p>
          <a:p>
            <a:pPr eaLnBrk="1" fontAlgn="auto" hangingPunct="1">
              <a:lnSpc>
                <a:spcPct val="125000"/>
              </a:lnSpc>
              <a:spcBef>
                <a:spcPts val="0"/>
              </a:spcBef>
              <a:spcAft>
                <a:spcPts val="0"/>
              </a:spcAft>
              <a:tabLst>
                <a:tab pos="411480" algn="l"/>
              </a:tabLst>
              <a:defRPr/>
            </a:pPr>
            <a:r>
              <a:rPr lang="en-US" sz="2500" dirty="0">
                <a:solidFill>
                  <a:srgbClr val="000000"/>
                </a:solidFill>
                <a:latin typeface="Arial" charset="0"/>
                <a:ea typeface="+mn-ea"/>
              </a:rPr>
              <a:t>     Workforce Preparation</a:t>
            </a:r>
          </a:p>
          <a:p>
            <a:pPr eaLnBrk="1" fontAlgn="auto" hangingPunct="1">
              <a:lnSpc>
                <a:spcPct val="125000"/>
              </a:lnSpc>
              <a:spcBef>
                <a:spcPts val="0"/>
              </a:spcBef>
              <a:spcAft>
                <a:spcPts val="0"/>
              </a:spcAft>
              <a:tabLst>
                <a:tab pos="411480" algn="l"/>
              </a:tabLst>
              <a:defRPr/>
            </a:pPr>
            <a:endParaRPr lang="en-US" sz="2500" dirty="0">
              <a:solidFill>
                <a:srgbClr val="000000"/>
              </a:solidFill>
              <a:latin typeface="Arial" charset="0"/>
              <a:ea typeface="+mn-ea"/>
            </a:endParaRPr>
          </a:p>
          <a:p>
            <a:pPr eaLnBrk="1" fontAlgn="auto" hangingPunct="1">
              <a:lnSpc>
                <a:spcPct val="125000"/>
              </a:lnSpc>
              <a:spcBef>
                <a:spcPts val="0"/>
              </a:spcBef>
              <a:spcAft>
                <a:spcPts val="0"/>
              </a:spcAft>
              <a:tabLst>
                <a:tab pos="411480" algn="l"/>
              </a:tabLst>
              <a:defRPr/>
            </a:pPr>
            <a:endParaRPr lang="en-US" sz="2500" dirty="0">
              <a:solidFill>
                <a:srgbClr val="000000"/>
              </a:solidFill>
              <a:latin typeface="Arial" charset="0"/>
              <a:ea typeface="+mn-ea"/>
            </a:endParaRPr>
          </a:p>
          <a:p>
            <a:pPr marL="411480" indent="-411480" eaLnBrk="1" fontAlgn="auto" hangingPunct="1">
              <a:lnSpc>
                <a:spcPct val="125000"/>
              </a:lnSpc>
              <a:spcBef>
                <a:spcPts val="0"/>
              </a:spcBef>
              <a:spcAft>
                <a:spcPts val="0"/>
              </a:spcAft>
              <a:buFontTx/>
              <a:buChar char="•"/>
              <a:tabLst>
                <a:tab pos="411480" algn="l"/>
              </a:tabLst>
              <a:defRPr/>
            </a:pPr>
            <a:endParaRPr lang="en-US" sz="1200" dirty="0">
              <a:solidFill>
                <a:srgbClr val="000000"/>
              </a:solidFill>
              <a:latin typeface="Arial" charset="0"/>
              <a:ea typeface="+mn-ea"/>
            </a:endParaRPr>
          </a:p>
        </p:txBody>
      </p:sp>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8CECA443-9086-4FDF-8357-718FDCB0E0BD}" type="slidenum">
              <a:rPr lang="en-US" altLang="en-US" sz="1200" smtClean="0">
                <a:solidFill>
                  <a:srgbClr val="898989"/>
                </a:solidFill>
                <a:latin typeface="Times New Roman" panose="02020603050405020304" pitchFamily="18" charset="0"/>
              </a:rPr>
              <a:pPr>
                <a:spcBef>
                  <a:spcPct val="0"/>
                </a:spcBef>
                <a:buFontTx/>
                <a:buNone/>
              </a:pPr>
              <a:t>18</a:t>
            </a:fld>
            <a:endParaRPr lang="en-US" altLang="en-US" sz="1200" smtClean="0">
              <a:solidFill>
                <a:srgbClr val="898989"/>
              </a:solidFill>
              <a:latin typeface="Times New Roman" panose="02020603050405020304" pitchFamily="18" charset="0"/>
            </a:endParaRP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l="128" t="9970" r="44615" b="4288"/>
          <a:stretch>
            <a:fillRect/>
          </a:stretch>
        </p:blipFill>
        <p:spPr bwMode="auto">
          <a:xfrm rot="1099081">
            <a:off x="3825875" y="2147888"/>
            <a:ext cx="495776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530225" y="152400"/>
            <a:ext cx="81534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58775">
              <a:spcBef>
                <a:spcPct val="20000"/>
              </a:spcBef>
              <a:buFont typeface="Arial" panose="020B0604020202020204" pitchFamily="34" charset="0"/>
              <a:buChar char="•"/>
              <a:tabLst>
                <a:tab pos="514350" algn="l"/>
              </a:tabLst>
              <a:defRPr sz="3200">
                <a:solidFill>
                  <a:schemeClr val="tx1"/>
                </a:solidFill>
                <a:latin typeface="Gill Sans MT" panose="020B0502020104020203" pitchFamily="34" charset="0"/>
                <a:ea typeface="MS PGothic" panose="020B0600070205080204" pitchFamily="34" charset="-128"/>
              </a:defRPr>
            </a:lvl1pPr>
            <a:lvl2pPr marL="514350" indent="-411163" defTabSz="358775">
              <a:spcBef>
                <a:spcPct val="20000"/>
              </a:spcBef>
              <a:buFont typeface="Arial" panose="020B0604020202020204" pitchFamily="34" charset="0"/>
              <a:buChar char="–"/>
              <a:tabLst>
                <a:tab pos="514350" algn="l"/>
              </a:tabLst>
              <a:defRPr sz="2800">
                <a:solidFill>
                  <a:schemeClr val="tx1"/>
                </a:solidFill>
                <a:latin typeface="Gill Sans MT" panose="020B0502020104020203" pitchFamily="34" charset="0"/>
                <a:ea typeface="MS PGothic" panose="020B0600070205080204" pitchFamily="34" charset="-128"/>
              </a:defRPr>
            </a:lvl2pPr>
            <a:lvl3pPr marL="1143000" indent="-228600" defTabSz="358775">
              <a:spcBef>
                <a:spcPct val="20000"/>
              </a:spcBef>
              <a:buFont typeface="Arial" panose="020B0604020202020204" pitchFamily="34" charset="0"/>
              <a:buChar char="•"/>
              <a:tabLst>
                <a:tab pos="514350" algn="l"/>
              </a:tabLst>
              <a:defRPr sz="2400">
                <a:solidFill>
                  <a:schemeClr val="tx1"/>
                </a:solidFill>
                <a:latin typeface="Gill Sans MT" panose="020B0502020104020203" pitchFamily="34" charset="0"/>
                <a:ea typeface="MS PGothic" panose="020B0600070205080204" pitchFamily="34" charset="-128"/>
              </a:defRPr>
            </a:lvl3pPr>
            <a:lvl4pPr marL="1600200" indent="-228600" defTabSz="358775">
              <a:spcBef>
                <a:spcPct val="20000"/>
              </a:spcBef>
              <a:buFont typeface="Arial" panose="020B0604020202020204" pitchFamily="34" charset="0"/>
              <a:buChar char="–"/>
              <a:tabLst>
                <a:tab pos="514350" algn="l"/>
              </a:tabLst>
              <a:defRPr sz="2000">
                <a:solidFill>
                  <a:schemeClr val="tx1"/>
                </a:solidFill>
                <a:latin typeface="Gill Sans MT" panose="020B0502020104020203" pitchFamily="34" charset="0"/>
                <a:ea typeface="MS PGothic" panose="020B0600070205080204" pitchFamily="34" charset="-128"/>
              </a:defRPr>
            </a:lvl4pPr>
            <a:lvl5pPr marL="2057400" indent="-228600" defTabSz="358775">
              <a:spcBef>
                <a:spcPct val="20000"/>
              </a:spcBef>
              <a:buFont typeface="Arial" panose="020B0604020202020204" pitchFamily="34" charset="0"/>
              <a:buChar char="»"/>
              <a:tabLst>
                <a:tab pos="514350" algn="l"/>
              </a:tabLst>
              <a:defRPr sz="2000">
                <a:solidFill>
                  <a:schemeClr val="tx1"/>
                </a:solidFill>
                <a:latin typeface="Gill Sans MT" panose="020B0502020104020203" pitchFamily="34" charset="0"/>
                <a:ea typeface="MS PGothic" panose="020B0600070205080204" pitchFamily="34" charset="-128"/>
              </a:defRPr>
            </a:lvl5pPr>
            <a:lvl6pPr marL="2514600" indent="-228600" defTabSz="358775" eaLnBrk="0" fontAlgn="base" hangingPunct="0">
              <a:spcBef>
                <a:spcPct val="20000"/>
              </a:spcBef>
              <a:spcAft>
                <a:spcPct val="0"/>
              </a:spcAft>
              <a:buFont typeface="Arial" panose="020B0604020202020204" pitchFamily="34" charset="0"/>
              <a:buChar char="»"/>
              <a:tabLst>
                <a:tab pos="514350" algn="l"/>
              </a:tabLst>
              <a:defRPr sz="2000">
                <a:solidFill>
                  <a:schemeClr val="tx1"/>
                </a:solidFill>
                <a:latin typeface="Gill Sans MT" panose="020B0502020104020203" pitchFamily="34" charset="0"/>
                <a:ea typeface="MS PGothic" panose="020B0600070205080204" pitchFamily="34" charset="-128"/>
              </a:defRPr>
            </a:lvl6pPr>
            <a:lvl7pPr marL="2971800" indent="-228600" defTabSz="358775" eaLnBrk="0" fontAlgn="base" hangingPunct="0">
              <a:spcBef>
                <a:spcPct val="20000"/>
              </a:spcBef>
              <a:spcAft>
                <a:spcPct val="0"/>
              </a:spcAft>
              <a:buFont typeface="Arial" panose="020B0604020202020204" pitchFamily="34" charset="0"/>
              <a:buChar char="»"/>
              <a:tabLst>
                <a:tab pos="514350" algn="l"/>
              </a:tabLst>
              <a:defRPr sz="2000">
                <a:solidFill>
                  <a:schemeClr val="tx1"/>
                </a:solidFill>
                <a:latin typeface="Gill Sans MT" panose="020B0502020104020203" pitchFamily="34" charset="0"/>
                <a:ea typeface="MS PGothic" panose="020B0600070205080204" pitchFamily="34" charset="-128"/>
              </a:defRPr>
            </a:lvl7pPr>
            <a:lvl8pPr marL="3429000" indent="-228600" defTabSz="358775" eaLnBrk="0" fontAlgn="base" hangingPunct="0">
              <a:spcBef>
                <a:spcPct val="20000"/>
              </a:spcBef>
              <a:spcAft>
                <a:spcPct val="0"/>
              </a:spcAft>
              <a:buFont typeface="Arial" panose="020B0604020202020204" pitchFamily="34" charset="0"/>
              <a:buChar char="»"/>
              <a:tabLst>
                <a:tab pos="514350" algn="l"/>
              </a:tabLst>
              <a:defRPr sz="2000">
                <a:solidFill>
                  <a:schemeClr val="tx1"/>
                </a:solidFill>
                <a:latin typeface="Gill Sans MT" panose="020B0502020104020203" pitchFamily="34" charset="0"/>
                <a:ea typeface="MS PGothic" panose="020B0600070205080204" pitchFamily="34" charset="-128"/>
              </a:defRPr>
            </a:lvl8pPr>
            <a:lvl9pPr marL="3886200" indent="-228600" defTabSz="358775" eaLnBrk="0" fontAlgn="base" hangingPunct="0">
              <a:spcBef>
                <a:spcPct val="20000"/>
              </a:spcBef>
              <a:spcAft>
                <a:spcPct val="0"/>
              </a:spcAft>
              <a:buFont typeface="Arial" panose="020B0604020202020204" pitchFamily="34" charset="0"/>
              <a:buChar char="»"/>
              <a:tabLst>
                <a:tab pos="514350" algn="l"/>
              </a:tabLst>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5000"/>
              </a:lnSpc>
              <a:spcBef>
                <a:spcPct val="0"/>
              </a:spcBef>
              <a:buFontTx/>
              <a:buNone/>
            </a:pPr>
            <a:r>
              <a:rPr lang="en-US" altLang="en-US" sz="4500" b="1">
                <a:solidFill>
                  <a:srgbClr val="1170B2"/>
                </a:solidFill>
              </a:rPr>
              <a:t>LifeSmarts is Open 24/7/365 </a:t>
            </a:r>
            <a:endParaRPr lang="en-US" altLang="en-US" sz="4500"/>
          </a:p>
          <a:p>
            <a:pPr eaLnBrk="1" hangingPunct="1">
              <a:lnSpc>
                <a:spcPct val="125000"/>
              </a:lnSpc>
              <a:spcBef>
                <a:spcPct val="0"/>
              </a:spcBef>
              <a:buFontTx/>
              <a:buNone/>
            </a:pPr>
            <a:r>
              <a:rPr lang="en-US" altLang="en-US" sz="2500" b="1">
                <a:solidFill>
                  <a:srgbClr val="000000"/>
                </a:solidFill>
              </a:rPr>
              <a:t>LifeSmarts U lessons include:</a:t>
            </a:r>
          </a:p>
          <a:p>
            <a:pPr lvl="1" eaLnBrk="1" hangingPunct="1">
              <a:lnSpc>
                <a:spcPct val="125000"/>
              </a:lnSpc>
              <a:spcBef>
                <a:spcPct val="0"/>
              </a:spcBef>
              <a:buFontTx/>
              <a:buChar char="•"/>
            </a:pPr>
            <a:r>
              <a:rPr lang="en-US" altLang="en-US" sz="2500">
                <a:solidFill>
                  <a:srgbClr val="000000"/>
                </a:solidFill>
              </a:rPr>
              <a:t>Vocabulary</a:t>
            </a:r>
          </a:p>
          <a:p>
            <a:pPr lvl="2" eaLnBrk="1" hangingPunct="1">
              <a:lnSpc>
                <a:spcPct val="125000"/>
              </a:lnSpc>
              <a:spcBef>
                <a:spcPct val="0"/>
              </a:spcBef>
              <a:buFontTx/>
              <a:buChar char="•"/>
            </a:pPr>
            <a:r>
              <a:rPr lang="en-US" altLang="en-US" sz="2500">
                <a:solidFill>
                  <a:srgbClr val="000000"/>
                </a:solidFill>
              </a:rPr>
              <a:t>List</a:t>
            </a:r>
          </a:p>
          <a:p>
            <a:pPr lvl="2" eaLnBrk="1" hangingPunct="1">
              <a:lnSpc>
                <a:spcPct val="125000"/>
              </a:lnSpc>
              <a:spcBef>
                <a:spcPct val="0"/>
              </a:spcBef>
              <a:buFontTx/>
              <a:buChar char="•"/>
            </a:pPr>
            <a:r>
              <a:rPr lang="en-US" altLang="en-US" sz="2500">
                <a:solidFill>
                  <a:srgbClr val="000000"/>
                </a:solidFill>
              </a:rPr>
              <a:t>Flash Cards</a:t>
            </a:r>
          </a:p>
          <a:p>
            <a:pPr lvl="1" eaLnBrk="1" hangingPunct="1">
              <a:lnSpc>
                <a:spcPct val="125000"/>
              </a:lnSpc>
              <a:spcBef>
                <a:spcPct val="0"/>
              </a:spcBef>
              <a:buFontTx/>
              <a:buNone/>
            </a:pPr>
            <a:endParaRPr lang="en-US" altLang="en-US" sz="1200">
              <a:solidFill>
                <a:srgbClr val="000000"/>
              </a:solidFill>
            </a:endParaRPr>
          </a:p>
          <a:p>
            <a:pPr lvl="1" eaLnBrk="1" hangingPunct="1">
              <a:lnSpc>
                <a:spcPct val="125000"/>
              </a:lnSpc>
              <a:spcBef>
                <a:spcPct val="0"/>
              </a:spcBef>
              <a:buFontTx/>
              <a:buChar char="•"/>
            </a:pPr>
            <a:r>
              <a:rPr lang="en-US" altLang="en-US" sz="2500">
                <a:solidFill>
                  <a:srgbClr val="000000"/>
                </a:solidFill>
              </a:rPr>
              <a:t>Lesson Plan</a:t>
            </a:r>
          </a:p>
          <a:p>
            <a:pPr lvl="1" eaLnBrk="1" hangingPunct="1">
              <a:lnSpc>
                <a:spcPct val="125000"/>
              </a:lnSpc>
              <a:spcBef>
                <a:spcPct val="0"/>
              </a:spcBef>
              <a:buFontTx/>
              <a:buChar char="•"/>
            </a:pPr>
            <a:endParaRPr lang="en-US" altLang="en-US" sz="1200">
              <a:solidFill>
                <a:srgbClr val="000000"/>
              </a:solidFill>
            </a:endParaRPr>
          </a:p>
          <a:p>
            <a:pPr lvl="1" eaLnBrk="1" hangingPunct="1">
              <a:lnSpc>
                <a:spcPct val="125000"/>
              </a:lnSpc>
              <a:spcBef>
                <a:spcPct val="0"/>
              </a:spcBef>
              <a:buFont typeface="Arial" panose="020B0604020202020204" pitchFamily="34" charset="0"/>
              <a:buChar char="•"/>
            </a:pPr>
            <a:r>
              <a:rPr lang="en-US" altLang="en-US" sz="2500">
                <a:solidFill>
                  <a:srgbClr val="000000"/>
                </a:solidFill>
              </a:rPr>
              <a:t>Activities</a:t>
            </a:r>
          </a:p>
          <a:p>
            <a:pPr lvl="2" eaLnBrk="1" hangingPunct="1">
              <a:lnSpc>
                <a:spcPct val="125000"/>
              </a:lnSpc>
              <a:spcBef>
                <a:spcPct val="0"/>
              </a:spcBef>
            </a:pPr>
            <a:r>
              <a:rPr lang="en-US" altLang="en-US" sz="2500">
                <a:solidFill>
                  <a:srgbClr val="000000"/>
                </a:solidFill>
              </a:rPr>
              <a:t>PowerPoint or Video</a:t>
            </a:r>
          </a:p>
          <a:p>
            <a:pPr lvl="2" eaLnBrk="1" hangingPunct="1">
              <a:lnSpc>
                <a:spcPct val="125000"/>
              </a:lnSpc>
              <a:spcBef>
                <a:spcPct val="0"/>
              </a:spcBef>
            </a:pPr>
            <a:r>
              <a:rPr lang="en-US" altLang="en-US" sz="2500">
                <a:solidFill>
                  <a:srgbClr val="000000"/>
                </a:solidFill>
              </a:rPr>
              <a:t>Student Activities and Answer Keys</a:t>
            </a:r>
          </a:p>
          <a:p>
            <a:pPr lvl="2" eaLnBrk="1" hangingPunct="1">
              <a:lnSpc>
                <a:spcPct val="125000"/>
              </a:lnSpc>
              <a:spcBef>
                <a:spcPct val="0"/>
              </a:spcBef>
            </a:pPr>
            <a:r>
              <a:rPr lang="en-US" altLang="en-US" sz="2500">
                <a:solidFill>
                  <a:srgbClr val="000000"/>
                </a:solidFill>
              </a:rPr>
              <a:t>Student Quizzes</a:t>
            </a:r>
          </a:p>
          <a:p>
            <a:pPr lvl="1" eaLnBrk="1" hangingPunct="1">
              <a:lnSpc>
                <a:spcPct val="125000"/>
              </a:lnSpc>
              <a:spcBef>
                <a:spcPct val="0"/>
              </a:spcBef>
              <a:buFontTx/>
              <a:buChar char="•"/>
            </a:pPr>
            <a:r>
              <a:rPr lang="en-US" altLang="en-US" sz="2500">
                <a:solidFill>
                  <a:srgbClr val="000000"/>
                </a:solidFill>
              </a:rPr>
              <a:t>And more </a:t>
            </a:r>
          </a:p>
        </p:txBody>
      </p:sp>
      <p:sp>
        <p:nvSpPr>
          <p:cNvPr id="409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5545F495-911D-4B14-9700-C8F0AFCC5B11}" type="slidenum">
              <a:rPr lang="en-US" altLang="en-US" sz="1200" smtClean="0">
                <a:solidFill>
                  <a:srgbClr val="898989"/>
                </a:solidFill>
                <a:latin typeface="Times New Roman" panose="02020603050405020304" pitchFamily="18" charset="0"/>
              </a:rPr>
              <a:pPr>
                <a:spcBef>
                  <a:spcPct val="0"/>
                </a:spcBef>
                <a:buFontTx/>
                <a:buNone/>
              </a:pPr>
              <a:t>19</a:t>
            </a:fld>
            <a:endParaRPr lang="en-US" altLang="en-US" sz="1200" smtClean="0">
              <a:solidFill>
                <a:srgbClr val="898989"/>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0900"/>
            <a:ext cx="4716463"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C3B51884-9055-46CA-8F89-653C02F8BB7A}" type="slidenum">
              <a:rPr lang="en-US" altLang="en-US" sz="1200" smtClean="0">
                <a:solidFill>
                  <a:srgbClr val="898989"/>
                </a:solidFill>
                <a:latin typeface="Times New Roman" panose="02020603050405020304" pitchFamily="18" charset="0"/>
              </a:rPr>
              <a:pPr>
                <a:spcBef>
                  <a:spcPct val="0"/>
                </a:spcBef>
                <a:buFontTx/>
                <a:buNone/>
              </a:pPr>
              <a:t>2</a:t>
            </a:fld>
            <a:endParaRPr lang="en-US" altLang="en-US" sz="1200" smtClean="0">
              <a:solidFill>
                <a:srgbClr val="898989"/>
              </a:solidFill>
              <a:latin typeface="Times New Roman" panose="02020603050405020304" pitchFamily="18" charset="0"/>
            </a:endParaRPr>
          </a:p>
        </p:txBody>
      </p:sp>
      <p:sp>
        <p:nvSpPr>
          <p:cNvPr id="6148" name="TextBox 2"/>
          <p:cNvSpPr txBox="1">
            <a:spLocks noChangeArrowheads="1"/>
          </p:cNvSpPr>
          <p:nvPr/>
        </p:nvSpPr>
        <p:spPr bwMode="auto">
          <a:xfrm>
            <a:off x="609600" y="3733800"/>
            <a:ext cx="396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4000"/>
              <a:t>YOUR STATE LOGO HERE</a:t>
            </a:r>
          </a:p>
        </p:txBody>
      </p:sp>
      <p:pic>
        <p:nvPicPr>
          <p:cNvPr id="6149"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8175" y="1450975"/>
            <a:ext cx="42100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63575" y="411163"/>
            <a:ext cx="7772400" cy="1144587"/>
          </a:xfrm>
        </p:spPr>
        <p:txBody>
          <a:bodyPr/>
          <a:lstStyle/>
          <a:p>
            <a:pPr eaLnBrk="1" hangingPunct="1"/>
            <a:r>
              <a:rPr lang="en-US" altLang="en-US" sz="4500" b="1" smtClean="0">
                <a:solidFill>
                  <a:srgbClr val="1170B2"/>
                </a:solidFill>
              </a:rPr>
              <a:t>Partnership with FBLA </a:t>
            </a:r>
          </a:p>
        </p:txBody>
      </p:sp>
      <p:sp>
        <p:nvSpPr>
          <p:cNvPr id="54274" name="Rectangle 3"/>
          <p:cNvSpPr>
            <a:spLocks noGrp="1" noChangeArrowheads="1"/>
          </p:cNvSpPr>
          <p:nvPr>
            <p:ph type="body" idx="1"/>
          </p:nvPr>
        </p:nvSpPr>
        <p:spPr>
          <a:xfrm>
            <a:off x="762000" y="1219200"/>
            <a:ext cx="5715000" cy="4648200"/>
          </a:xfrm>
        </p:spPr>
        <p:txBody>
          <a:bodyPr/>
          <a:lstStyle/>
          <a:p>
            <a:pPr marL="0" indent="0" eaLnBrk="1" hangingPunct="1">
              <a:lnSpc>
                <a:spcPct val="125000"/>
              </a:lnSpc>
              <a:buFont typeface="Arial" panose="020B0604020202020204" pitchFamily="34" charset="0"/>
              <a:buNone/>
              <a:defRPr/>
            </a:pPr>
            <a:endParaRPr lang="en-US" altLang="en-US" sz="1200" dirty="0" smtClean="0"/>
          </a:p>
          <a:p>
            <a:pPr eaLnBrk="1" hangingPunct="1">
              <a:lnSpc>
                <a:spcPct val="125000"/>
              </a:lnSpc>
              <a:defRPr/>
            </a:pPr>
            <a:r>
              <a:rPr lang="en-US" altLang="en-US" sz="2500" dirty="0" smtClean="0"/>
              <a:t>Compete in the FBLA LifeSmarts Challenge</a:t>
            </a:r>
          </a:p>
          <a:p>
            <a:pPr eaLnBrk="1" hangingPunct="1">
              <a:lnSpc>
                <a:spcPct val="125000"/>
              </a:lnSpc>
              <a:defRPr/>
            </a:pPr>
            <a:r>
              <a:rPr lang="en-US" altLang="en-US" sz="2500" dirty="0" smtClean="0"/>
              <a:t>Compete in the FBLA TeamSmarts Challenges for cash awards</a:t>
            </a:r>
          </a:p>
          <a:p>
            <a:pPr eaLnBrk="1" hangingPunct="1">
              <a:lnSpc>
                <a:spcPct val="125000"/>
              </a:lnSpc>
              <a:defRPr/>
            </a:pPr>
            <a:r>
              <a:rPr lang="en-US" altLang="en-US" sz="2500" dirty="0" smtClean="0"/>
              <a:t>FBLA teams can earn a Wild Card bid to compete in the National LifeSmarts Championship</a:t>
            </a:r>
          </a:p>
          <a:p>
            <a:pPr eaLnBrk="1" hangingPunct="1">
              <a:lnSpc>
                <a:spcPct val="125000"/>
              </a:lnSpc>
              <a:defRPr/>
            </a:pPr>
            <a:r>
              <a:rPr lang="en-US" altLang="en-US" sz="2500" dirty="0" smtClean="0"/>
              <a:t>FBLA teams can compete in their State LifeSmarts Championship and more!</a:t>
            </a:r>
          </a:p>
          <a:p>
            <a:pPr eaLnBrk="1" hangingPunct="1">
              <a:lnSpc>
                <a:spcPct val="125000"/>
              </a:lnSpc>
              <a:defRPr/>
            </a:pPr>
            <a:endParaRPr lang="en-US" altLang="en-US" sz="2500" dirty="0" smtClean="0"/>
          </a:p>
          <a:p>
            <a:pPr eaLnBrk="1" hangingPunct="1">
              <a:lnSpc>
                <a:spcPct val="125000"/>
              </a:lnSpc>
              <a:defRPr/>
            </a:pPr>
            <a:endParaRPr lang="en-US" altLang="en-US" sz="2200" dirty="0" smtClean="0">
              <a:latin typeface="Arial" panose="020B0604020202020204" pitchFamily="34" charset="0"/>
            </a:endParaRPr>
          </a:p>
        </p:txBody>
      </p:sp>
      <p:sp>
        <p:nvSpPr>
          <p:cNvPr id="4301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4AB9BA7A-5DE1-433C-B07E-E66582F58A47}" type="slidenum">
              <a:rPr lang="en-US" altLang="en-US" sz="1200" smtClean="0">
                <a:solidFill>
                  <a:srgbClr val="898989"/>
                </a:solidFill>
                <a:latin typeface="Times New Roman" panose="02020603050405020304" pitchFamily="18" charset="0"/>
              </a:rPr>
              <a:pPr>
                <a:spcBef>
                  <a:spcPct val="0"/>
                </a:spcBef>
                <a:buFontTx/>
                <a:buNone/>
              </a:pPr>
              <a:t>20</a:t>
            </a:fld>
            <a:endParaRPr lang="en-US" altLang="en-US" sz="1200" smtClean="0">
              <a:solidFill>
                <a:srgbClr val="898989"/>
              </a:solidFill>
              <a:latin typeface="Times New Roman" panose="02020603050405020304" pitchFamily="18" charset="0"/>
            </a:endParaRPr>
          </a:p>
        </p:txBody>
      </p:sp>
      <p:pic>
        <p:nvPicPr>
          <p:cNvPr id="430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33600"/>
            <a:ext cx="2486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63575" y="411163"/>
            <a:ext cx="7772400" cy="1144587"/>
          </a:xfrm>
        </p:spPr>
        <p:txBody>
          <a:bodyPr/>
          <a:lstStyle/>
          <a:p>
            <a:pPr eaLnBrk="1" hangingPunct="1"/>
            <a:r>
              <a:rPr lang="en-US" altLang="en-US" sz="4500" b="1" smtClean="0">
                <a:solidFill>
                  <a:srgbClr val="1170B2"/>
                </a:solidFill>
              </a:rPr>
              <a:t>Partnership with FCCLA</a:t>
            </a:r>
          </a:p>
        </p:txBody>
      </p:sp>
      <p:sp>
        <p:nvSpPr>
          <p:cNvPr id="45059" name="Rectangle 3"/>
          <p:cNvSpPr>
            <a:spLocks noGrp="1" noChangeArrowheads="1"/>
          </p:cNvSpPr>
          <p:nvPr>
            <p:ph type="body" idx="1"/>
          </p:nvPr>
        </p:nvSpPr>
        <p:spPr>
          <a:xfrm>
            <a:off x="868363" y="1646238"/>
            <a:ext cx="6218237" cy="4525962"/>
          </a:xfrm>
        </p:spPr>
        <p:txBody>
          <a:bodyPr/>
          <a:lstStyle/>
          <a:p>
            <a:pPr eaLnBrk="1" hangingPunct="1">
              <a:lnSpc>
                <a:spcPct val="125000"/>
              </a:lnSpc>
            </a:pPr>
            <a:endParaRPr lang="en-US" altLang="en-US" sz="1200" smtClean="0"/>
          </a:p>
          <a:p>
            <a:pPr eaLnBrk="1" hangingPunct="1">
              <a:lnSpc>
                <a:spcPct val="125000"/>
              </a:lnSpc>
            </a:pPr>
            <a:r>
              <a:rPr lang="en-US" altLang="en-US" sz="2500" smtClean="0"/>
              <a:t>Compete in the FCCLA/LifeSmarts Knowledge Bowl</a:t>
            </a:r>
          </a:p>
          <a:p>
            <a:pPr eaLnBrk="1" hangingPunct="1">
              <a:lnSpc>
                <a:spcPct val="125000"/>
              </a:lnSpc>
            </a:pPr>
            <a:r>
              <a:rPr lang="en-US" altLang="en-US" sz="2500" smtClean="0"/>
              <a:t>Compete in FCCLA TeamSmarts Challenges for cash prizes</a:t>
            </a:r>
          </a:p>
          <a:p>
            <a:pPr eaLnBrk="1" hangingPunct="1">
              <a:lnSpc>
                <a:spcPct val="125000"/>
              </a:lnSpc>
            </a:pPr>
            <a:r>
              <a:rPr lang="en-US" altLang="en-US" sz="2200" smtClean="0">
                <a:latin typeface="Arial" panose="020B0604020202020204" pitchFamily="34" charset="0"/>
              </a:rPr>
              <a:t>Earn FCCLA Wild Card bid to compete in National LifeSmarts Championship</a:t>
            </a:r>
          </a:p>
          <a:p>
            <a:pPr eaLnBrk="1" hangingPunct="1">
              <a:lnSpc>
                <a:spcPct val="125000"/>
              </a:lnSpc>
            </a:pPr>
            <a:r>
              <a:rPr lang="en-US" altLang="en-US" sz="2200" smtClean="0">
                <a:latin typeface="Arial" panose="020B0604020202020204" pitchFamily="34" charset="0"/>
              </a:rPr>
              <a:t>Compete in State LifeSmarts Championship and more! </a:t>
            </a:r>
          </a:p>
        </p:txBody>
      </p:sp>
      <p:sp>
        <p:nvSpPr>
          <p:cNvPr id="450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A19D610B-4E93-4A96-8996-2C77D9E53EF6}" type="slidenum">
              <a:rPr lang="en-US" altLang="en-US" sz="1200" smtClean="0">
                <a:solidFill>
                  <a:srgbClr val="898989"/>
                </a:solidFill>
                <a:latin typeface="Times New Roman" panose="02020603050405020304" pitchFamily="18" charset="0"/>
              </a:rPr>
              <a:pPr>
                <a:spcBef>
                  <a:spcPct val="0"/>
                </a:spcBef>
                <a:buFontTx/>
                <a:buNone/>
              </a:pPr>
              <a:t>21</a:t>
            </a:fld>
            <a:endParaRPr lang="en-US" altLang="en-US" sz="1200" smtClean="0">
              <a:solidFill>
                <a:srgbClr val="898989"/>
              </a:solidFill>
              <a:latin typeface="Times New Roman" panose="02020603050405020304" pitchFamily="18" charset="0"/>
            </a:endParaRPr>
          </a:p>
        </p:txBody>
      </p:sp>
      <p:pic>
        <p:nvPicPr>
          <p:cNvPr id="450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209800"/>
            <a:ext cx="34020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b="1" smtClean="0">
                <a:solidFill>
                  <a:srgbClr val="1170B2"/>
                </a:solidFill>
              </a:rPr>
              <a:t>Partnership with 4-H</a:t>
            </a:r>
            <a:endParaRPr lang="en-US" altLang="en-US" smtClean="0"/>
          </a:p>
        </p:txBody>
      </p:sp>
      <p:sp>
        <p:nvSpPr>
          <p:cNvPr id="47107" name="Content Placeholder 2"/>
          <p:cNvSpPr>
            <a:spLocks noGrp="1"/>
          </p:cNvSpPr>
          <p:nvPr>
            <p:ph idx="1"/>
          </p:nvPr>
        </p:nvSpPr>
        <p:spPr>
          <a:xfrm>
            <a:off x="447675" y="1219200"/>
            <a:ext cx="6858000" cy="4525963"/>
          </a:xfrm>
        </p:spPr>
        <p:txBody>
          <a:bodyPr/>
          <a:lstStyle/>
          <a:p>
            <a:r>
              <a:rPr lang="en-US" altLang="en-US" smtClean="0"/>
              <a:t>Compete in the 4-H LifeSmarts Challenge</a:t>
            </a:r>
          </a:p>
          <a:p>
            <a:r>
              <a:rPr lang="en-US" altLang="en-US" smtClean="0"/>
              <a:t>Compete in the TeamSmarts Challenges for cash awards</a:t>
            </a:r>
          </a:p>
          <a:p>
            <a:r>
              <a:rPr lang="en-US" altLang="en-US" smtClean="0"/>
              <a:t>4-H Varsity teams can earn a Wild Card bid to compete in the National LifeSmarts Championship</a:t>
            </a:r>
          </a:p>
          <a:p>
            <a:r>
              <a:rPr lang="en-US" altLang="en-US" smtClean="0"/>
              <a:t>4-H  teams can compete in their State LifeSmarts Championship and more!</a:t>
            </a:r>
          </a:p>
          <a:p>
            <a:endParaRPr lang="en-US" altLang="en-US" smtClean="0"/>
          </a:p>
          <a:p>
            <a:endParaRPr lang="en-US" altLang="en-US" smtClean="0"/>
          </a:p>
        </p:txBody>
      </p:sp>
      <p:pic>
        <p:nvPicPr>
          <p:cNvPr id="4710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524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ChangeArrowheads="1"/>
          </p:cNvSpPr>
          <p:nvPr/>
        </p:nvSpPr>
        <p:spPr bwMode="auto">
          <a:xfrm>
            <a:off x="388938" y="685800"/>
            <a:ext cx="852646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3600" b="1">
                <a:solidFill>
                  <a:srgbClr val="1170B2"/>
                </a:solidFill>
              </a:rPr>
              <a:t>Competition runs September – April</a:t>
            </a:r>
          </a:p>
        </p:txBody>
      </p:sp>
      <p:sp>
        <p:nvSpPr>
          <p:cNvPr id="48131" name="Text Box 8"/>
          <p:cNvSpPr txBox="1">
            <a:spLocks noChangeArrowheads="1"/>
          </p:cNvSpPr>
          <p:nvPr/>
        </p:nvSpPr>
        <p:spPr bwMode="auto">
          <a:xfrm>
            <a:off x="381000" y="1371600"/>
            <a:ext cx="48006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marL="561975" indent="-561975">
              <a:spcBef>
                <a:spcPct val="20000"/>
              </a:spcBef>
              <a:buFont typeface="Arial" panose="020B0604020202020204" pitchFamily="34" charset="0"/>
              <a:buChar char="•"/>
              <a:tabLst>
                <a:tab pos="512763" algn="l"/>
              </a:tabLst>
              <a:defRPr sz="3200">
                <a:solidFill>
                  <a:schemeClr val="tx1"/>
                </a:solidFill>
                <a:latin typeface="Gill Sans MT" panose="020B0502020104020203" pitchFamily="34" charset="0"/>
                <a:ea typeface="MS PGothic" panose="020B0600070205080204" pitchFamily="34" charset="-128"/>
              </a:defRPr>
            </a:lvl1pPr>
            <a:lvl2pPr marL="561975" indent="-561975">
              <a:spcBef>
                <a:spcPct val="20000"/>
              </a:spcBef>
              <a:buFont typeface="Arial" panose="020B0604020202020204" pitchFamily="34" charset="0"/>
              <a:buChar char="–"/>
              <a:tabLst>
                <a:tab pos="512763" algn="l"/>
              </a:tabLst>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512763" algn="l"/>
              </a:tabLst>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512763" algn="l"/>
              </a:tabLst>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512763" algn="l"/>
              </a:tabLst>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512763" algn="l"/>
              </a:tabLst>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512763" algn="l"/>
              </a:tabLst>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512763" algn="l"/>
              </a:tabLst>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512763" algn="l"/>
              </a:tabLst>
              <a:defRPr sz="2000">
                <a:solidFill>
                  <a:schemeClr val="tx1"/>
                </a:solidFill>
                <a:latin typeface="Gill Sans MT" panose="020B0502020104020203" pitchFamily="34" charset="0"/>
                <a:ea typeface="MS PGothic" panose="020B0600070205080204" pitchFamily="34" charset="-128"/>
              </a:defRPr>
            </a:lvl9pPr>
          </a:lstStyle>
          <a:p>
            <a:pPr eaLnBrk="1" hangingPunct="1">
              <a:lnSpc>
                <a:spcPct val="125000"/>
              </a:lnSpc>
              <a:spcBef>
                <a:spcPct val="0"/>
              </a:spcBef>
              <a:buFontTx/>
              <a:buChar char="•"/>
            </a:pPr>
            <a:r>
              <a:rPr lang="en-US" altLang="en-US" sz="2400"/>
              <a:t>Online State Competitions run from September through January</a:t>
            </a:r>
          </a:p>
          <a:p>
            <a:pPr eaLnBrk="1" hangingPunct="1">
              <a:lnSpc>
                <a:spcPct val="125000"/>
              </a:lnSpc>
              <a:spcBef>
                <a:spcPct val="0"/>
              </a:spcBef>
              <a:buFontTx/>
              <a:buChar char="•"/>
            </a:pPr>
            <a:endParaRPr lang="en-US" altLang="en-US" sz="1200"/>
          </a:p>
          <a:p>
            <a:pPr eaLnBrk="1" hangingPunct="1">
              <a:lnSpc>
                <a:spcPct val="125000"/>
              </a:lnSpc>
              <a:spcBef>
                <a:spcPct val="0"/>
              </a:spcBef>
              <a:buFontTx/>
              <a:buChar char="•"/>
            </a:pPr>
            <a:r>
              <a:rPr lang="en-US" altLang="en-US" sz="2400"/>
              <a:t>In-Person State Competitions are held in January, February or early March</a:t>
            </a:r>
          </a:p>
          <a:p>
            <a:pPr eaLnBrk="1" hangingPunct="1">
              <a:lnSpc>
                <a:spcPct val="125000"/>
              </a:lnSpc>
              <a:spcBef>
                <a:spcPct val="0"/>
              </a:spcBef>
              <a:buFontTx/>
              <a:buNone/>
            </a:pPr>
            <a:endParaRPr lang="en-US" altLang="en-US" sz="1200"/>
          </a:p>
          <a:p>
            <a:pPr eaLnBrk="1" hangingPunct="1">
              <a:lnSpc>
                <a:spcPct val="125000"/>
              </a:lnSpc>
              <a:spcBef>
                <a:spcPct val="0"/>
              </a:spcBef>
              <a:buFontTx/>
              <a:buChar char="•"/>
            </a:pPr>
            <a:r>
              <a:rPr lang="en-US" altLang="en-US" sz="2400"/>
              <a:t>National Championship:</a:t>
            </a:r>
          </a:p>
          <a:p>
            <a:pPr>
              <a:spcBef>
                <a:spcPct val="0"/>
              </a:spcBef>
              <a:buFontTx/>
              <a:buNone/>
            </a:pPr>
            <a:r>
              <a:rPr lang="en-US" altLang="en-US" sz="2400"/>
              <a:t> 	</a:t>
            </a:r>
            <a:r>
              <a:rPr lang="en-US" altLang="en-US" sz="2400" b="1"/>
              <a:t>April 21-24, 2022!</a:t>
            </a:r>
          </a:p>
        </p:txBody>
      </p:sp>
      <p:sp>
        <p:nvSpPr>
          <p:cNvPr id="481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A92C96D6-D985-40F4-8FD9-44D09398A8C1}" type="slidenum">
              <a:rPr lang="en-US" altLang="en-US" sz="1200" smtClean="0">
                <a:solidFill>
                  <a:srgbClr val="898989"/>
                </a:solidFill>
                <a:latin typeface="Times New Roman" panose="02020603050405020304" pitchFamily="18" charset="0"/>
              </a:rPr>
              <a:pPr>
                <a:spcBef>
                  <a:spcPct val="0"/>
                </a:spcBef>
                <a:buFontTx/>
                <a:buNone/>
              </a:pPr>
              <a:t>23</a:t>
            </a:fld>
            <a:endParaRPr lang="en-US" altLang="en-US" sz="1200" smtClean="0">
              <a:solidFill>
                <a:srgbClr val="898989"/>
              </a:solidFill>
              <a:latin typeface="Times New Roman" panose="02020603050405020304" pitchFamily="18" charset="0"/>
            </a:endParaRPr>
          </a:p>
        </p:txBody>
      </p:sp>
      <p:sp>
        <p:nvSpPr>
          <p:cNvPr id="4" name="TextBox 3"/>
          <p:cNvSpPr txBox="1">
            <a:spLocks noChangeArrowheads="1"/>
          </p:cNvSpPr>
          <p:nvPr/>
        </p:nvSpPr>
        <p:spPr bwMode="auto">
          <a:xfrm>
            <a:off x="5410200" y="1752600"/>
            <a:ext cx="3276600" cy="3324225"/>
          </a:xfrm>
          <a:prstGeom prst="rect">
            <a:avLst/>
          </a:prstGeom>
          <a:solidFill>
            <a:schemeClr val="bg1"/>
          </a:solidFill>
          <a:ln w="25400">
            <a:solidFill>
              <a:srgbClr val="008080"/>
            </a:solidFill>
            <a:miter lim="800000"/>
            <a:headEnd/>
            <a:tailEnd/>
          </a:ln>
          <a:effectLst>
            <a:outerShdw blurRad="50800" dist="38100" dir="2700000" algn="tl" rotWithShape="0">
              <a:srgbClr val="808080">
                <a:alpha val="39999"/>
              </a:srgbClr>
            </a:outerShdw>
          </a:effectLst>
        </p:spPr>
        <p:txBody>
          <a:bodyPr>
            <a:spAutoFit/>
          </a:bodyPr>
          <a:lstStyle/>
          <a:p>
            <a:pPr algn="ctr" eaLnBrk="1" fontAlgn="auto" hangingPunct="1">
              <a:spcBef>
                <a:spcPts val="0"/>
              </a:spcBef>
              <a:spcAft>
                <a:spcPts val="0"/>
              </a:spcAft>
              <a:defRPr/>
            </a:pPr>
            <a:r>
              <a:rPr lang="en-US" sz="3000" b="1" dirty="0">
                <a:solidFill>
                  <a:schemeClr val="dk1"/>
                </a:solidFill>
                <a:latin typeface="Cabin Bold"/>
                <a:ea typeface="+mn-ea"/>
                <a:cs typeface="Cabin Bold"/>
              </a:rPr>
              <a:t>Contact Your </a:t>
            </a:r>
          </a:p>
          <a:p>
            <a:pPr algn="ctr" eaLnBrk="1" fontAlgn="auto" hangingPunct="1">
              <a:spcBef>
                <a:spcPts val="0"/>
              </a:spcBef>
              <a:spcAft>
                <a:spcPts val="0"/>
              </a:spcAft>
              <a:defRPr/>
            </a:pPr>
            <a:r>
              <a:rPr lang="en-US" sz="3000" b="1" dirty="0">
                <a:solidFill>
                  <a:schemeClr val="dk1"/>
                </a:solidFill>
                <a:latin typeface="Cabin Bold"/>
                <a:ea typeface="+mn-ea"/>
                <a:cs typeface="Cabin Bold"/>
              </a:rPr>
              <a:t>State Coordinator</a:t>
            </a:r>
          </a:p>
          <a:p>
            <a:pPr eaLnBrk="1" fontAlgn="auto" hangingPunct="1">
              <a:spcBef>
                <a:spcPts val="0"/>
              </a:spcBef>
              <a:spcAft>
                <a:spcPts val="0"/>
              </a:spcAft>
              <a:defRPr/>
            </a:pPr>
            <a:endParaRPr lang="en-US" sz="3000" b="1" dirty="0">
              <a:solidFill>
                <a:schemeClr val="dk1"/>
              </a:solidFill>
              <a:latin typeface="Cabin Bold"/>
              <a:ea typeface="+mn-ea"/>
              <a:cs typeface="Cabin Bold"/>
            </a:endParaRPr>
          </a:p>
          <a:p>
            <a:pPr algn="ctr" eaLnBrk="1" fontAlgn="auto" hangingPunct="1">
              <a:spcBef>
                <a:spcPts val="0"/>
              </a:spcBef>
              <a:spcAft>
                <a:spcPts val="0"/>
              </a:spcAft>
              <a:defRPr/>
            </a:pPr>
            <a:r>
              <a:rPr lang="en-US" sz="3000" dirty="0">
                <a:solidFill>
                  <a:schemeClr val="dk1"/>
                </a:solidFill>
                <a:latin typeface="Cabin Bold"/>
                <a:ea typeface="+mn-ea"/>
                <a:cs typeface="Cabin Bold"/>
              </a:rPr>
              <a:t>Name</a:t>
            </a:r>
          </a:p>
          <a:p>
            <a:pPr algn="ctr" eaLnBrk="1" fontAlgn="auto" hangingPunct="1">
              <a:spcBef>
                <a:spcPts val="0"/>
              </a:spcBef>
              <a:spcAft>
                <a:spcPts val="0"/>
              </a:spcAft>
              <a:defRPr/>
            </a:pPr>
            <a:r>
              <a:rPr lang="en-US" sz="3000" dirty="0">
                <a:solidFill>
                  <a:schemeClr val="dk1"/>
                </a:solidFill>
                <a:latin typeface="Cabin Bold"/>
                <a:ea typeface="+mn-ea"/>
                <a:cs typeface="Cabin Bold"/>
              </a:rPr>
              <a:t>Organization</a:t>
            </a:r>
          </a:p>
          <a:p>
            <a:pPr algn="ctr" eaLnBrk="1" fontAlgn="auto" hangingPunct="1">
              <a:spcBef>
                <a:spcPts val="0"/>
              </a:spcBef>
              <a:spcAft>
                <a:spcPts val="0"/>
              </a:spcAft>
              <a:defRPr/>
            </a:pPr>
            <a:r>
              <a:rPr lang="en-US" sz="3000" dirty="0">
                <a:solidFill>
                  <a:schemeClr val="dk1"/>
                </a:solidFill>
                <a:latin typeface="Cabin Bold"/>
                <a:ea typeface="+mn-ea"/>
                <a:cs typeface="Cabin Bold"/>
              </a:rPr>
              <a:t>Email Address</a:t>
            </a:r>
          </a:p>
          <a:p>
            <a:pPr algn="ctr" eaLnBrk="1" fontAlgn="auto" hangingPunct="1">
              <a:spcBef>
                <a:spcPts val="0"/>
              </a:spcBef>
              <a:spcAft>
                <a:spcPts val="0"/>
              </a:spcAft>
              <a:defRPr/>
            </a:pPr>
            <a:r>
              <a:rPr lang="en-US" sz="3000" dirty="0">
                <a:solidFill>
                  <a:schemeClr val="dk1"/>
                </a:solidFill>
                <a:latin typeface="Cabin Bold"/>
                <a:ea typeface="+mn-ea"/>
                <a:cs typeface="Cabin Bold"/>
              </a:rPr>
              <a:t>Or phone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B6FEBFD2-9B41-41FB-876D-60623F774D36}" type="slidenum">
              <a:rPr lang="en-US" altLang="en-US" sz="1200" smtClean="0">
                <a:solidFill>
                  <a:srgbClr val="898989"/>
                </a:solidFill>
                <a:latin typeface="Times New Roman" panose="02020603050405020304" pitchFamily="18" charset="0"/>
              </a:rPr>
              <a:pPr>
                <a:spcBef>
                  <a:spcPct val="0"/>
                </a:spcBef>
                <a:buFontTx/>
                <a:buNone/>
              </a:pPr>
              <a:t>24</a:t>
            </a:fld>
            <a:endParaRPr lang="en-US" altLang="en-US" sz="1200" smtClean="0">
              <a:solidFill>
                <a:srgbClr val="898989"/>
              </a:solidFill>
              <a:latin typeface="Times New Roman" panose="02020603050405020304" pitchFamily="18" charset="0"/>
            </a:endParaRPr>
          </a:p>
        </p:txBody>
      </p:sp>
      <p:sp>
        <p:nvSpPr>
          <p:cNvPr id="50179" name="Title 9"/>
          <p:cNvSpPr>
            <a:spLocks noGrp="1"/>
          </p:cNvSpPr>
          <p:nvPr>
            <p:ph type="title"/>
          </p:nvPr>
        </p:nvSpPr>
        <p:spPr>
          <a:xfrm>
            <a:off x="381000" y="76200"/>
            <a:ext cx="8229600" cy="1371600"/>
          </a:xfrm>
        </p:spPr>
        <p:txBody>
          <a:bodyPr/>
          <a:lstStyle/>
          <a:p>
            <a:pPr eaLnBrk="1" hangingPunct="1"/>
            <a:r>
              <a:rPr lang="en-US" altLang="en-US" sz="6600" b="1" smtClean="0">
                <a:solidFill>
                  <a:srgbClr val="4F81BD"/>
                </a:solidFill>
              </a:rPr>
              <a:t>Questions?</a:t>
            </a:r>
          </a:p>
        </p:txBody>
      </p:sp>
      <p:sp>
        <p:nvSpPr>
          <p:cNvPr id="11" name="Title 9"/>
          <p:cNvSpPr txBox="1">
            <a:spLocks/>
          </p:cNvSpPr>
          <p:nvPr/>
        </p:nvSpPr>
        <p:spPr>
          <a:xfrm>
            <a:off x="533400" y="4419600"/>
            <a:ext cx="3276600" cy="1143000"/>
          </a:xfrm>
          <a:prstGeom prst="rect">
            <a:avLst/>
          </a:prstGeom>
        </p:spPr>
        <p:txBody>
          <a:bodyPr anchor="ctr">
            <a:normAutofit/>
          </a:bodyPr>
          <a:lstStyle/>
          <a:p>
            <a:pPr algn="ctr" eaLnBrk="1" fontAlgn="auto" hangingPunct="1">
              <a:spcAft>
                <a:spcPts val="0"/>
              </a:spcAft>
              <a:defRPr/>
            </a:pPr>
            <a:endParaRPr lang="en-US" sz="2800" dirty="0">
              <a:latin typeface="+mj-lt"/>
              <a:ea typeface="+mj-ea"/>
              <a:cs typeface="+mj-cs"/>
            </a:endParaRPr>
          </a:p>
        </p:txBody>
      </p:sp>
      <p:pic>
        <p:nvPicPr>
          <p:cNvPr id="501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6962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85800" y="1295400"/>
            <a:ext cx="7010400" cy="4800600"/>
          </a:xfrm>
        </p:spPr>
        <p:txBody>
          <a:bodyPr rtlCol="0">
            <a:normAutofit/>
          </a:bodyPr>
          <a:lstStyle/>
          <a:p>
            <a:pPr eaLnBrk="1" fontAlgn="auto" hangingPunct="1">
              <a:spcAft>
                <a:spcPts val="0"/>
              </a:spcAft>
              <a:buFont typeface="Arial" panose="020B0604020202020204" pitchFamily="34" charset="0"/>
              <a:buNone/>
              <a:defRPr/>
            </a:pPr>
            <a:r>
              <a:rPr lang="en-US" dirty="0" smtClean="0">
                <a:ea typeface="+mn-ea"/>
                <a:cs typeface="+mn-cs"/>
              </a:rPr>
              <a:t>LifeSmarts is:</a:t>
            </a:r>
          </a:p>
          <a:p>
            <a:pPr eaLnBrk="1" fontAlgn="auto" hangingPunct="1">
              <a:spcAft>
                <a:spcPts val="0"/>
              </a:spcAft>
              <a:defRPr/>
            </a:pPr>
            <a:r>
              <a:rPr lang="en-US" dirty="0" smtClean="0">
                <a:ea typeface="+mn-ea"/>
                <a:cs typeface="+mn-cs"/>
              </a:rPr>
              <a:t>a quiz bowl </a:t>
            </a:r>
          </a:p>
          <a:p>
            <a:pPr marL="0" indent="0" eaLnBrk="1" fontAlgn="auto" hangingPunct="1">
              <a:spcAft>
                <a:spcPts val="0"/>
              </a:spcAft>
              <a:buFont typeface="Arial" panose="020B0604020202020204" pitchFamily="34" charset="0"/>
              <a:buNone/>
              <a:defRPr/>
            </a:pPr>
            <a:r>
              <a:rPr lang="en-US" dirty="0">
                <a:ea typeface="+mn-ea"/>
                <a:cs typeface="+mn-cs"/>
              </a:rPr>
              <a:t> </a:t>
            </a:r>
            <a:r>
              <a:rPr lang="en-US" dirty="0" smtClean="0">
                <a:ea typeface="+mn-ea"/>
                <a:cs typeface="+mn-cs"/>
              </a:rPr>
              <a:t>  competition</a:t>
            </a:r>
          </a:p>
          <a:p>
            <a:pPr eaLnBrk="1" fontAlgn="auto" hangingPunct="1">
              <a:spcAft>
                <a:spcPts val="0"/>
              </a:spcAft>
              <a:defRPr/>
            </a:pPr>
            <a:r>
              <a:rPr lang="en-US" dirty="0" smtClean="0">
                <a:ea typeface="+mn-ea"/>
                <a:cs typeface="+mn-cs"/>
              </a:rPr>
              <a:t>fun</a:t>
            </a:r>
          </a:p>
          <a:p>
            <a:pPr eaLnBrk="1" fontAlgn="auto" hangingPunct="1">
              <a:spcAft>
                <a:spcPts val="0"/>
              </a:spcAft>
              <a:defRPr/>
            </a:pPr>
            <a:r>
              <a:rPr lang="en-US" dirty="0" smtClean="0">
                <a:ea typeface="+mn-ea"/>
                <a:cs typeface="+mn-cs"/>
              </a:rPr>
              <a:t>challenging</a:t>
            </a:r>
          </a:p>
          <a:p>
            <a:pPr eaLnBrk="1" fontAlgn="auto" hangingPunct="1">
              <a:spcAft>
                <a:spcPts val="0"/>
              </a:spcAft>
              <a:defRPr/>
            </a:pPr>
            <a:r>
              <a:rPr lang="en-US" dirty="0" smtClean="0">
                <a:ea typeface="+mn-ea"/>
                <a:cs typeface="+mn-cs"/>
              </a:rPr>
              <a:t>a way to learn </a:t>
            </a:r>
          </a:p>
          <a:p>
            <a:pPr marL="0" indent="0" eaLnBrk="1" fontAlgn="auto" hangingPunct="1">
              <a:spcAft>
                <a:spcPts val="0"/>
              </a:spcAft>
              <a:buFont typeface="Arial" panose="020B0604020202020204" pitchFamily="34" charset="0"/>
              <a:buNone/>
              <a:defRPr/>
            </a:pPr>
            <a:r>
              <a:rPr lang="en-US" dirty="0" smtClean="0">
                <a:ea typeface="+mn-ea"/>
                <a:cs typeface="+mn-cs"/>
              </a:rPr>
              <a:t>   things you need to know</a:t>
            </a:r>
            <a:endParaRPr lang="en-US" dirty="0">
              <a:ea typeface="+mn-ea"/>
              <a:cs typeface="+mn-cs"/>
            </a:endParaRPr>
          </a:p>
        </p:txBody>
      </p:sp>
      <p:sp>
        <p:nvSpPr>
          <p:cNvPr id="8195" name="Title 10"/>
          <p:cNvSpPr>
            <a:spLocks noGrp="1"/>
          </p:cNvSpPr>
          <p:nvPr>
            <p:ph type="title"/>
          </p:nvPr>
        </p:nvSpPr>
        <p:spPr>
          <a:xfrm>
            <a:off x="533400" y="152400"/>
            <a:ext cx="8229600" cy="1143000"/>
          </a:xfrm>
        </p:spPr>
        <p:txBody>
          <a:bodyPr/>
          <a:lstStyle/>
          <a:p>
            <a:pPr eaLnBrk="1" hangingPunct="1"/>
            <a:r>
              <a:rPr lang="en-US" altLang="en-US" sz="6000" b="1" smtClean="0">
                <a:solidFill>
                  <a:schemeClr val="accent1"/>
                </a:solidFill>
              </a:rPr>
              <a:t>What is it?</a:t>
            </a:r>
          </a:p>
        </p:txBody>
      </p:sp>
      <p:sp>
        <p:nvSpPr>
          <p:cNvPr id="8196"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82D7F349-C2BB-4C82-A1A6-AF1E71704E66}" type="slidenum">
              <a:rPr lang="en-US" altLang="en-US" sz="1200" smtClean="0">
                <a:solidFill>
                  <a:srgbClr val="898989"/>
                </a:solidFill>
                <a:latin typeface="Times New Roman" panose="02020603050405020304" pitchFamily="18" charset="0"/>
              </a:rPr>
              <a:pPr>
                <a:spcBef>
                  <a:spcPct val="0"/>
                </a:spcBef>
                <a:buFontTx/>
                <a:buNone/>
              </a:pPr>
              <a:t>3</a:t>
            </a:fld>
            <a:endParaRPr lang="en-US" altLang="en-US" sz="1200" smtClean="0">
              <a:solidFill>
                <a:srgbClr val="898989"/>
              </a:solidFill>
              <a:latin typeface="Times New Roman" panose="02020603050405020304" pitchFamily="18" charset="0"/>
            </a:endParaRPr>
          </a:p>
        </p:txBody>
      </p:sp>
      <p:pic>
        <p:nvPicPr>
          <p:cNvPr id="2" name="Picture 1"/>
          <p:cNvPicPr>
            <a:picLocks noChangeAspect="1"/>
          </p:cNvPicPr>
          <p:nvPr/>
        </p:nvPicPr>
        <p:blipFill>
          <a:blip r:embed="rId3"/>
          <a:stretch>
            <a:fillRect/>
          </a:stretch>
        </p:blipFill>
        <p:spPr>
          <a:xfrm rot="674360">
            <a:off x="4298131" y="1633068"/>
            <a:ext cx="4585198" cy="3438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6E895867-CD27-4988-9C1B-C792F325255C}" type="slidenum">
              <a:rPr lang="en-US" altLang="en-US" sz="1200" smtClean="0">
                <a:solidFill>
                  <a:srgbClr val="898989"/>
                </a:solidFill>
                <a:latin typeface="Times New Roman" panose="02020603050405020304" pitchFamily="18" charset="0"/>
              </a:rPr>
              <a:pPr>
                <a:spcBef>
                  <a:spcPct val="0"/>
                </a:spcBef>
                <a:buFontTx/>
                <a:buNone/>
              </a:pPr>
              <a:t>4</a:t>
            </a:fld>
            <a:endParaRPr lang="en-US" altLang="en-US" sz="1200" smtClean="0">
              <a:solidFill>
                <a:srgbClr val="898989"/>
              </a:solidFill>
              <a:latin typeface="Times New Roman" panose="02020603050405020304" pitchFamily="18" charset="0"/>
            </a:endParaRPr>
          </a:p>
        </p:txBody>
      </p:sp>
      <p:sp>
        <p:nvSpPr>
          <p:cNvPr id="10244" name="Title 9"/>
          <p:cNvSpPr>
            <a:spLocks noGrp="1"/>
          </p:cNvSpPr>
          <p:nvPr>
            <p:ph type="title"/>
          </p:nvPr>
        </p:nvSpPr>
        <p:spPr>
          <a:xfrm>
            <a:off x="152400" y="1371600"/>
            <a:ext cx="8229600" cy="1143000"/>
          </a:xfrm>
        </p:spPr>
        <p:txBody>
          <a:bodyPr/>
          <a:lstStyle/>
          <a:p>
            <a:pPr eaLnBrk="1" hangingPunct="1"/>
            <a:r>
              <a:rPr lang="en-US" altLang="en-US" sz="6600" b="1" smtClean="0">
                <a:solidFill>
                  <a:srgbClr val="4F81BD"/>
                </a:solidFill>
              </a:rPr>
              <a:t>WIIFM</a:t>
            </a:r>
            <a:r>
              <a:rPr lang="en-US" altLang="en-US" sz="6600" smtClean="0">
                <a:solidFill>
                  <a:srgbClr val="4F81BD"/>
                </a:solidFill>
              </a:rPr>
              <a:t>?*</a:t>
            </a:r>
          </a:p>
        </p:txBody>
      </p:sp>
      <p:sp>
        <p:nvSpPr>
          <p:cNvPr id="10245" name="Title 9"/>
          <p:cNvSpPr txBox="1">
            <a:spLocks/>
          </p:cNvSpPr>
          <p:nvPr/>
        </p:nvSpPr>
        <p:spPr bwMode="auto">
          <a:xfrm>
            <a:off x="533400" y="4419600"/>
            <a:ext cx="327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2800"/>
              <a:t>*What’s in it for me?</a:t>
            </a:r>
          </a:p>
        </p:txBody>
      </p:sp>
      <p:pic>
        <p:nvPicPr>
          <p:cNvPr id="10246" name="Picture 16"/>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rot="1751629">
            <a:off x="4859338" y="2341563"/>
            <a:ext cx="226377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29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4D0F5D3C-C2E9-4053-8FF1-0CA8427C7CB5}" type="slidenum">
              <a:rPr lang="en-US" altLang="en-US" sz="1200" smtClean="0">
                <a:solidFill>
                  <a:srgbClr val="898989"/>
                </a:solidFill>
                <a:latin typeface="Times New Roman" panose="02020603050405020304" pitchFamily="18" charset="0"/>
              </a:rPr>
              <a:pPr>
                <a:spcBef>
                  <a:spcPct val="0"/>
                </a:spcBef>
                <a:buFontTx/>
                <a:buNone/>
              </a:pPr>
              <a:t>5</a:t>
            </a:fld>
            <a:endParaRPr lang="en-US" altLang="en-US" sz="1200" smtClean="0">
              <a:solidFill>
                <a:srgbClr val="898989"/>
              </a:solidFill>
              <a:latin typeface="Times New Roman" panose="02020603050405020304" pitchFamily="18" charset="0"/>
            </a:endParaRPr>
          </a:p>
        </p:txBody>
      </p:sp>
      <p:sp>
        <p:nvSpPr>
          <p:cNvPr id="12291" name="Rectangle 5"/>
          <p:cNvSpPr>
            <a:spLocks noGrp="1" noChangeArrowheads="1"/>
          </p:cNvSpPr>
          <p:nvPr>
            <p:ph type="title"/>
          </p:nvPr>
        </p:nvSpPr>
        <p:spPr>
          <a:xfrm>
            <a:off x="533400" y="685800"/>
            <a:ext cx="4579938" cy="869950"/>
          </a:xfrm>
        </p:spPr>
        <p:txBody>
          <a:bodyPr/>
          <a:lstStyle/>
          <a:p>
            <a:pPr algn="l" eaLnBrk="1" hangingPunct="1"/>
            <a:r>
              <a:rPr lang="en-US" altLang="en-US" sz="3000" b="1" smtClean="0">
                <a:solidFill>
                  <a:srgbClr val="1170B2"/>
                </a:solidFill>
              </a:rPr>
              <a:t>LifeSmarts is Consumer  and Financial Literacy</a:t>
            </a:r>
          </a:p>
        </p:txBody>
      </p:sp>
      <p:sp>
        <p:nvSpPr>
          <p:cNvPr id="12292" name="Rectangle 6"/>
          <p:cNvSpPr>
            <a:spLocks noChangeArrowheads="1"/>
          </p:cNvSpPr>
          <p:nvPr/>
        </p:nvSpPr>
        <p:spPr bwMode="auto">
          <a:xfrm>
            <a:off x="533400" y="1828800"/>
            <a:ext cx="38401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marL="417513" indent="-417513">
              <a:spcBef>
                <a:spcPct val="20000"/>
              </a:spcBef>
              <a:buFont typeface="Arial" panose="020B0604020202020204" pitchFamily="34" charset="0"/>
              <a:buChar char="•"/>
              <a:tabLst>
                <a:tab pos="463550" algn="l"/>
              </a:tabLst>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463550" algn="l"/>
              </a:tabLst>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463550" algn="l"/>
              </a:tabLst>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463550" algn="l"/>
              </a:tabLst>
              <a:defRPr sz="2000">
                <a:solidFill>
                  <a:schemeClr val="tx1"/>
                </a:solidFill>
                <a:latin typeface="Gill Sans MT" panose="020B0502020104020203" pitchFamily="34" charset="0"/>
                <a:ea typeface="MS PGothic" panose="020B0600070205080204" pitchFamily="34" charset="-128"/>
              </a:defRPr>
            </a:lvl9pPr>
          </a:lstStyle>
          <a:p>
            <a:pPr eaLnBrk="1" hangingPunct="1">
              <a:lnSpc>
                <a:spcPct val="125000"/>
              </a:lnSpc>
              <a:spcBef>
                <a:spcPct val="0"/>
              </a:spcBef>
            </a:pPr>
            <a:r>
              <a:rPr lang="en-US" altLang="en-US" sz="2500">
                <a:solidFill>
                  <a:srgbClr val="000000"/>
                </a:solidFill>
              </a:rPr>
              <a:t>Content, concept and vocabulary based</a:t>
            </a:r>
          </a:p>
          <a:p>
            <a:pPr eaLnBrk="1" hangingPunct="1">
              <a:lnSpc>
                <a:spcPct val="125000"/>
              </a:lnSpc>
              <a:spcBef>
                <a:spcPct val="0"/>
              </a:spcBef>
            </a:pPr>
            <a:r>
              <a:rPr lang="en-US" altLang="en-US" sz="2500">
                <a:solidFill>
                  <a:srgbClr val="000000"/>
                </a:solidFill>
              </a:rPr>
              <a:t>Real world application</a:t>
            </a:r>
          </a:p>
          <a:p>
            <a:pPr eaLnBrk="1" hangingPunct="1">
              <a:lnSpc>
                <a:spcPct val="125000"/>
              </a:lnSpc>
              <a:spcBef>
                <a:spcPct val="0"/>
              </a:spcBef>
            </a:pPr>
            <a:r>
              <a:rPr lang="en-US" altLang="en-US" sz="2500">
                <a:solidFill>
                  <a:srgbClr val="000000"/>
                </a:solidFill>
              </a:rPr>
              <a:t>Promotes thinking and discussion</a:t>
            </a:r>
          </a:p>
          <a:p>
            <a:pPr eaLnBrk="1" hangingPunct="1">
              <a:lnSpc>
                <a:spcPct val="125000"/>
              </a:lnSpc>
              <a:spcBef>
                <a:spcPct val="0"/>
              </a:spcBef>
            </a:pPr>
            <a:endParaRPr lang="en-US" altLang="en-US" sz="1800">
              <a:solidFill>
                <a:srgbClr val="000000"/>
              </a:solidFill>
              <a:latin typeface="Arial" panose="020B0604020202020204" pitchFamily="34" charset="0"/>
            </a:endParaRPr>
          </a:p>
          <a:p>
            <a:pPr eaLnBrk="1" hangingPunct="1">
              <a:lnSpc>
                <a:spcPct val="125000"/>
              </a:lnSpc>
              <a:spcBef>
                <a:spcPct val="0"/>
              </a:spcBef>
              <a:buFontTx/>
              <a:buChar char="•"/>
            </a:pPr>
            <a:endParaRPr lang="en-US" altLang="en-US" sz="1800">
              <a:solidFill>
                <a:srgbClr val="000000"/>
              </a:solidFill>
              <a:latin typeface="Arial" panose="020B0604020202020204" pitchFamily="34" charset="0"/>
            </a:endParaRPr>
          </a:p>
        </p:txBody>
      </p:sp>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91242">
            <a:off x="4325938" y="1966913"/>
            <a:ext cx="44545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685800" y="762000"/>
            <a:ext cx="7807325" cy="1414463"/>
          </a:xfrm>
          <a:prstGeom prst="rect">
            <a:avLst/>
          </a:prstGeom>
          <a:noFill/>
          <a:ln w="9525">
            <a:noFill/>
            <a:miter lim="800000"/>
            <a:headEnd/>
            <a:tailEnd/>
          </a:ln>
        </p:spPr>
        <p:txBody>
          <a:bodyPr lIns="0" tIns="0" rIns="0" bIns="0">
            <a:spAutoFit/>
          </a:bodyPr>
          <a:lstStyle/>
          <a:p>
            <a:pPr algn="ctr" eaLnBrk="1" fontAlgn="auto" hangingPunct="1">
              <a:lnSpc>
                <a:spcPct val="95000"/>
              </a:lnSpc>
              <a:spcBef>
                <a:spcPts val="0"/>
              </a:spcBef>
              <a:spcAft>
                <a:spcPts val="0"/>
              </a:spcAft>
              <a:defRPr/>
            </a:pPr>
            <a:r>
              <a:rPr lang="en-US" sz="4500" b="1" dirty="0">
                <a:solidFill>
                  <a:srgbClr val="1170B2"/>
                </a:solidFill>
                <a:latin typeface="+mj-lt"/>
                <a:ea typeface="+mn-ea"/>
              </a:rPr>
              <a:t>We Tackle the Tough Issues</a:t>
            </a:r>
            <a:r>
              <a:rPr lang="en-US" sz="4500" b="1" dirty="0">
                <a:solidFill>
                  <a:srgbClr val="000000"/>
                </a:solidFill>
                <a:latin typeface="+mj-lt"/>
                <a:ea typeface="+mn-ea"/>
              </a:rPr>
              <a:t> </a:t>
            </a:r>
            <a:endParaRPr lang="en-US" sz="4500" dirty="0">
              <a:latin typeface="+mj-lt"/>
              <a:ea typeface="+mn-ea"/>
            </a:endParaRPr>
          </a:p>
          <a:p>
            <a:pPr eaLnBrk="1" fontAlgn="auto" hangingPunct="1">
              <a:lnSpc>
                <a:spcPct val="125000"/>
              </a:lnSpc>
              <a:spcBef>
                <a:spcPts val="0"/>
              </a:spcBef>
              <a:spcAft>
                <a:spcPts val="0"/>
              </a:spcAft>
              <a:defRPr/>
            </a:pPr>
            <a:endParaRPr lang="en-US" sz="2000" dirty="0">
              <a:solidFill>
                <a:srgbClr val="000000"/>
              </a:solidFill>
              <a:latin typeface="+mn-lt"/>
              <a:ea typeface="+mn-ea"/>
            </a:endParaRPr>
          </a:p>
          <a:p>
            <a:pPr eaLnBrk="1" fontAlgn="auto" hangingPunct="1">
              <a:lnSpc>
                <a:spcPct val="125000"/>
              </a:lnSpc>
              <a:spcBef>
                <a:spcPts val="0"/>
              </a:spcBef>
              <a:spcAft>
                <a:spcPts val="0"/>
              </a:spcAft>
              <a:defRPr/>
            </a:pPr>
            <a:r>
              <a:rPr lang="en-US" sz="2000" dirty="0">
                <a:solidFill>
                  <a:srgbClr val="000000"/>
                </a:solidFill>
                <a:latin typeface="+mn-lt"/>
                <a:ea typeface="+mn-ea"/>
              </a:rPr>
              <a:t>LifeSmarts goes in-depth on the issues teens face </a:t>
            </a:r>
            <a:r>
              <a:rPr lang="en-US" sz="2000" b="1" i="1" dirty="0">
                <a:solidFill>
                  <a:srgbClr val="000000"/>
                </a:solidFill>
                <a:latin typeface="+mn-lt"/>
                <a:ea typeface="+mn-ea"/>
              </a:rPr>
              <a:t>now</a:t>
            </a:r>
            <a:r>
              <a:rPr lang="en-US" sz="2000" dirty="0">
                <a:solidFill>
                  <a:srgbClr val="000000"/>
                </a:solidFill>
                <a:latin typeface="+mn-lt"/>
                <a:ea typeface="+mn-ea"/>
              </a:rPr>
              <a:t> and after graduation.</a:t>
            </a:r>
          </a:p>
        </p:txBody>
      </p:sp>
      <p:sp>
        <p:nvSpPr>
          <p:cNvPr id="14339" name="Text Box 6"/>
          <p:cNvSpPr txBox="1">
            <a:spLocks noChangeArrowheads="1"/>
          </p:cNvSpPr>
          <p:nvPr/>
        </p:nvSpPr>
        <p:spPr bwMode="auto">
          <a:xfrm>
            <a:off x="5486400" y="4648200"/>
            <a:ext cx="13716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5000"/>
              </a:lnSpc>
              <a:spcBef>
                <a:spcPct val="0"/>
              </a:spcBef>
              <a:buFontTx/>
              <a:buNone/>
            </a:pPr>
            <a:r>
              <a:rPr lang="en-US" altLang="en-US" sz="1200" b="1">
                <a:solidFill>
                  <a:srgbClr val="808080"/>
                </a:solidFill>
                <a:latin typeface="Arial" panose="020B0604020202020204" pitchFamily="34" charset="0"/>
              </a:rPr>
              <a:t>Consumer Rights</a:t>
            </a:r>
          </a:p>
        </p:txBody>
      </p:sp>
      <p:sp>
        <p:nvSpPr>
          <p:cNvPr id="14340" name="Text Box 12"/>
          <p:cNvSpPr txBox="1">
            <a:spLocks noChangeArrowheads="1"/>
          </p:cNvSpPr>
          <p:nvPr/>
        </p:nvSpPr>
        <p:spPr bwMode="auto">
          <a:xfrm>
            <a:off x="685800" y="4648200"/>
            <a:ext cx="13716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5000"/>
              </a:lnSpc>
              <a:spcBef>
                <a:spcPct val="0"/>
              </a:spcBef>
              <a:buFontTx/>
              <a:buNone/>
            </a:pPr>
            <a:r>
              <a:rPr lang="en-US" altLang="en-US" sz="1200" b="1">
                <a:solidFill>
                  <a:srgbClr val="808080"/>
                </a:solidFill>
                <a:latin typeface="Arial" panose="020B0604020202020204" pitchFamily="34" charset="0"/>
              </a:rPr>
              <a:t>Environment</a:t>
            </a:r>
          </a:p>
        </p:txBody>
      </p:sp>
      <p:sp>
        <p:nvSpPr>
          <p:cNvPr id="14341" name="Text Box 13"/>
          <p:cNvSpPr txBox="1">
            <a:spLocks noChangeArrowheads="1"/>
          </p:cNvSpPr>
          <p:nvPr/>
        </p:nvSpPr>
        <p:spPr bwMode="auto">
          <a:xfrm>
            <a:off x="3886200" y="4648200"/>
            <a:ext cx="13716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5000"/>
              </a:lnSpc>
              <a:spcBef>
                <a:spcPct val="0"/>
              </a:spcBef>
              <a:buFontTx/>
              <a:buNone/>
            </a:pPr>
            <a:r>
              <a:rPr lang="en-US" altLang="en-US" sz="1200" b="1">
                <a:solidFill>
                  <a:srgbClr val="808080"/>
                </a:solidFill>
                <a:latin typeface="Arial" panose="020B0604020202020204" pitchFamily="34" charset="0"/>
              </a:rPr>
              <a:t>Health &amp; Safety</a:t>
            </a:r>
          </a:p>
        </p:txBody>
      </p:sp>
      <p:sp>
        <p:nvSpPr>
          <p:cNvPr id="14342" name="Text Box 14"/>
          <p:cNvSpPr txBox="1">
            <a:spLocks noChangeArrowheads="1"/>
          </p:cNvSpPr>
          <p:nvPr/>
        </p:nvSpPr>
        <p:spPr bwMode="auto">
          <a:xfrm>
            <a:off x="7086600" y="4648200"/>
            <a:ext cx="1371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5000"/>
              </a:lnSpc>
              <a:spcBef>
                <a:spcPct val="0"/>
              </a:spcBef>
              <a:buFontTx/>
              <a:buNone/>
            </a:pPr>
            <a:r>
              <a:rPr lang="en-US" altLang="en-US" sz="1200" b="1">
                <a:solidFill>
                  <a:srgbClr val="808080"/>
                </a:solidFill>
                <a:latin typeface="Arial" panose="020B0604020202020204" pitchFamily="34" charset="0"/>
              </a:rPr>
              <a:t>Technology &amp; Workforce Preparation</a:t>
            </a:r>
          </a:p>
        </p:txBody>
      </p:sp>
      <p:sp>
        <p:nvSpPr>
          <p:cNvPr id="14343" name="Text Box 15"/>
          <p:cNvSpPr txBox="1">
            <a:spLocks noChangeArrowheads="1"/>
          </p:cNvSpPr>
          <p:nvPr/>
        </p:nvSpPr>
        <p:spPr bwMode="auto">
          <a:xfrm>
            <a:off x="2286000" y="4648200"/>
            <a:ext cx="13716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5000"/>
              </a:lnSpc>
              <a:spcBef>
                <a:spcPct val="0"/>
              </a:spcBef>
              <a:buFontTx/>
              <a:buNone/>
            </a:pPr>
            <a:r>
              <a:rPr lang="en-US" altLang="en-US" sz="1200" b="1">
                <a:solidFill>
                  <a:srgbClr val="808080"/>
                </a:solidFill>
                <a:latin typeface="Arial" panose="020B0604020202020204" pitchFamily="34" charset="0"/>
              </a:rPr>
              <a:t>Personal Finance</a:t>
            </a:r>
            <a:endParaRPr lang="en-US" altLang="en-US" sz="1200" b="1">
              <a:solidFill>
                <a:srgbClr val="000000"/>
              </a:solidFill>
              <a:latin typeface="Arial" panose="020B0604020202020204" pitchFamily="34" charset="0"/>
            </a:endParaRPr>
          </a:p>
        </p:txBody>
      </p:sp>
      <p:sp>
        <p:nvSpPr>
          <p:cNvPr id="14344"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95B07F70-544B-4D5B-9D20-7A2521BB61A8}" type="slidenum">
              <a:rPr lang="en-US" altLang="en-US" sz="1200" smtClean="0">
                <a:solidFill>
                  <a:srgbClr val="898989"/>
                </a:solidFill>
                <a:latin typeface="Times New Roman" panose="02020603050405020304" pitchFamily="18" charset="0"/>
              </a:rPr>
              <a:pPr>
                <a:spcBef>
                  <a:spcPct val="0"/>
                </a:spcBef>
                <a:buFontTx/>
                <a:buNone/>
              </a:pPr>
              <a:t>6</a:t>
            </a:fld>
            <a:endParaRPr lang="en-US" altLang="en-US" sz="1200" smtClean="0">
              <a:solidFill>
                <a:srgbClr val="898989"/>
              </a:solidFill>
              <a:latin typeface="Times New Roman" panose="02020603050405020304" pitchFamily="18" charset="0"/>
            </a:endParaRPr>
          </a:p>
        </p:txBody>
      </p:sp>
      <p:pic>
        <p:nvPicPr>
          <p:cNvPr id="143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743200"/>
            <a:ext cx="13716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732088"/>
            <a:ext cx="137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732088"/>
            <a:ext cx="13716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743200"/>
            <a:ext cx="13716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732088"/>
            <a:ext cx="13716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5"/>
          <p:cNvSpPr txBox="1">
            <a:spLocks noChangeArrowheads="1"/>
          </p:cNvSpPr>
          <p:nvPr/>
        </p:nvSpPr>
        <p:spPr bwMode="auto">
          <a:xfrm>
            <a:off x="838200" y="685800"/>
            <a:ext cx="7543800" cy="4081463"/>
          </a:xfrm>
          <a:prstGeom prst="rect">
            <a:avLst/>
          </a:prstGeom>
          <a:noFill/>
          <a:ln w="9525">
            <a:noFill/>
            <a:miter lim="800000"/>
            <a:headEnd/>
            <a:tailEnd/>
          </a:ln>
        </p:spPr>
        <p:txBody>
          <a:bodyPr lIns="0" tIns="0" rIns="0" bIns="0">
            <a:spAutoFit/>
          </a:bodyPr>
          <a:lstStyle/>
          <a:p>
            <a:pPr marL="411480" indent="-411480" algn="ctr" eaLnBrk="1" fontAlgn="auto" hangingPunct="1">
              <a:lnSpc>
                <a:spcPct val="125000"/>
              </a:lnSpc>
              <a:spcBef>
                <a:spcPts val="0"/>
              </a:spcBef>
              <a:spcAft>
                <a:spcPts val="0"/>
              </a:spcAft>
              <a:tabLst>
                <a:tab pos="411480" algn="l"/>
              </a:tabLst>
              <a:defRPr/>
            </a:pPr>
            <a:r>
              <a:rPr lang="en-US" sz="4500" b="1" dirty="0">
                <a:solidFill>
                  <a:srgbClr val="1170B2"/>
                </a:solidFill>
                <a:latin typeface="+mj-lt"/>
                <a:ea typeface="+mn-ea"/>
              </a:rPr>
              <a:t>LifeSmarts Competition</a:t>
            </a:r>
            <a:endParaRPr lang="en-US" sz="4500" dirty="0">
              <a:latin typeface="+mj-lt"/>
              <a:ea typeface="+mn-ea"/>
            </a:endParaRPr>
          </a:p>
          <a:p>
            <a:pPr eaLnBrk="1" fontAlgn="auto" hangingPunct="1">
              <a:lnSpc>
                <a:spcPct val="125000"/>
              </a:lnSpc>
              <a:spcBef>
                <a:spcPts val="0"/>
              </a:spcBef>
              <a:spcAft>
                <a:spcPts val="0"/>
              </a:spcAft>
              <a:tabLst>
                <a:tab pos="411480" algn="l"/>
              </a:tabLst>
              <a:defRPr/>
            </a:pPr>
            <a:endParaRPr lang="en-US" dirty="0">
              <a:solidFill>
                <a:srgbClr val="000000"/>
              </a:solidFill>
              <a:latin typeface="Arial" charset="0"/>
              <a:ea typeface="+mn-ea"/>
            </a:endParaRPr>
          </a:p>
          <a:p>
            <a:pPr marL="411480" indent="-411480" eaLnBrk="1" fontAlgn="auto" hangingPunct="1">
              <a:lnSpc>
                <a:spcPct val="125000"/>
              </a:lnSpc>
              <a:spcBef>
                <a:spcPts val="0"/>
              </a:spcBef>
              <a:spcAft>
                <a:spcPts val="0"/>
              </a:spcAft>
              <a:buFontTx/>
              <a:buChar char="•"/>
              <a:tabLst>
                <a:tab pos="411480" algn="l"/>
              </a:tabLst>
              <a:defRPr/>
            </a:pPr>
            <a:r>
              <a:rPr lang="en-US" sz="2500" dirty="0">
                <a:latin typeface="+mn-lt"/>
                <a:ea typeface="+mn-ea"/>
              </a:rPr>
              <a:t>Fun</a:t>
            </a:r>
          </a:p>
          <a:p>
            <a:pPr marL="411480" indent="-411480" eaLnBrk="1" fontAlgn="auto" hangingPunct="1">
              <a:lnSpc>
                <a:spcPct val="125000"/>
              </a:lnSpc>
              <a:spcBef>
                <a:spcPts val="0"/>
              </a:spcBef>
              <a:spcAft>
                <a:spcPts val="0"/>
              </a:spcAft>
              <a:buFontTx/>
              <a:buChar char="•"/>
              <a:tabLst>
                <a:tab pos="411480" algn="l"/>
              </a:tabLst>
              <a:defRPr/>
            </a:pPr>
            <a:r>
              <a:rPr lang="en-US" sz="2500" dirty="0">
                <a:latin typeface="+mn-lt"/>
                <a:ea typeface="+mn-ea"/>
              </a:rPr>
              <a:t>Educational</a:t>
            </a:r>
          </a:p>
          <a:p>
            <a:pPr marL="411480" indent="-411480" eaLnBrk="1" fontAlgn="auto" hangingPunct="1">
              <a:lnSpc>
                <a:spcPct val="125000"/>
              </a:lnSpc>
              <a:spcBef>
                <a:spcPts val="0"/>
              </a:spcBef>
              <a:spcAft>
                <a:spcPts val="0"/>
              </a:spcAft>
              <a:buFontTx/>
              <a:buChar char="•"/>
              <a:tabLst>
                <a:tab pos="411480" algn="l"/>
              </a:tabLst>
              <a:defRPr/>
            </a:pPr>
            <a:r>
              <a:rPr lang="en-US" sz="2500" dirty="0">
                <a:latin typeface="+mn-lt"/>
                <a:ea typeface="+mn-ea"/>
              </a:rPr>
              <a:t>Motivating competition</a:t>
            </a:r>
          </a:p>
          <a:p>
            <a:pPr marL="411480" indent="-411480" eaLnBrk="1" fontAlgn="auto" hangingPunct="1">
              <a:lnSpc>
                <a:spcPct val="125000"/>
              </a:lnSpc>
              <a:spcBef>
                <a:spcPts val="0"/>
              </a:spcBef>
              <a:spcAft>
                <a:spcPts val="0"/>
              </a:spcAft>
              <a:buFontTx/>
              <a:buChar char="•"/>
              <a:tabLst>
                <a:tab pos="411480" algn="l"/>
              </a:tabLst>
              <a:defRPr/>
            </a:pPr>
            <a:r>
              <a:rPr lang="en-US" sz="2500" dirty="0">
                <a:latin typeface="+mn-lt"/>
                <a:ea typeface="+mn-ea"/>
              </a:rPr>
              <a:t>You can participate at</a:t>
            </a:r>
          </a:p>
          <a:p>
            <a:pPr eaLnBrk="1" fontAlgn="auto" hangingPunct="1">
              <a:lnSpc>
                <a:spcPct val="125000"/>
              </a:lnSpc>
              <a:spcBef>
                <a:spcPts val="0"/>
              </a:spcBef>
              <a:spcAft>
                <a:spcPts val="0"/>
              </a:spcAft>
              <a:tabLst>
                <a:tab pos="411480" algn="l"/>
              </a:tabLst>
              <a:defRPr/>
            </a:pPr>
            <a:r>
              <a:rPr lang="en-US" sz="2500" dirty="0">
                <a:latin typeface="+mn-lt"/>
                <a:ea typeface="+mn-ea"/>
              </a:rPr>
              <a:t> 	the local, state, and </a:t>
            </a:r>
          </a:p>
          <a:p>
            <a:pPr eaLnBrk="1" fontAlgn="auto" hangingPunct="1">
              <a:lnSpc>
                <a:spcPct val="125000"/>
              </a:lnSpc>
              <a:spcBef>
                <a:spcPts val="0"/>
              </a:spcBef>
              <a:spcAft>
                <a:spcPts val="0"/>
              </a:spcAft>
              <a:tabLst>
                <a:tab pos="411480" algn="l"/>
              </a:tabLst>
              <a:defRPr/>
            </a:pPr>
            <a:r>
              <a:rPr lang="en-US" sz="2500" dirty="0">
                <a:latin typeface="+mn-lt"/>
                <a:ea typeface="+mn-ea"/>
              </a:rPr>
              <a:t>	national levels</a:t>
            </a:r>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3F023F6E-31A3-4E36-8EF0-1513993C8D9A}" type="slidenum">
              <a:rPr lang="en-US" altLang="en-US" sz="1200" smtClean="0">
                <a:solidFill>
                  <a:srgbClr val="898989"/>
                </a:solidFill>
                <a:latin typeface="Times New Roman" panose="02020603050405020304" pitchFamily="18" charset="0"/>
              </a:rPr>
              <a:pPr>
                <a:spcBef>
                  <a:spcPct val="0"/>
                </a:spcBef>
                <a:buFontTx/>
                <a:buNone/>
              </a:pPr>
              <a:t>7</a:t>
            </a:fld>
            <a:endParaRPr lang="en-US" altLang="en-US" sz="1200" smtClean="0">
              <a:solidFill>
                <a:srgbClr val="898989"/>
              </a:solidFill>
              <a:latin typeface="Times New Roman" panose="02020603050405020304" pitchFamily="18" charset="0"/>
            </a:endParaRPr>
          </a:p>
        </p:txBody>
      </p:sp>
      <p:pic>
        <p:nvPicPr>
          <p:cNvPr id="163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4465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p:txBody>
          <a:bodyPr/>
          <a:lstStyle/>
          <a:p>
            <a:pPr eaLnBrk="1" hangingPunct="1"/>
            <a:r>
              <a:rPr lang="en-US" altLang="en-US" sz="4500" b="1" smtClean="0">
                <a:solidFill>
                  <a:srgbClr val="4F81BD"/>
                </a:solidFill>
              </a:rPr>
              <a:t>LifeSmarts in the Classroom</a:t>
            </a:r>
          </a:p>
        </p:txBody>
      </p:sp>
      <p:sp>
        <p:nvSpPr>
          <p:cNvPr id="23556" name="Rectangle 6"/>
          <p:cNvSpPr>
            <a:spLocks noChangeArrowheads="1"/>
          </p:cNvSpPr>
          <p:nvPr/>
        </p:nvSpPr>
        <p:spPr bwMode="auto">
          <a:xfrm>
            <a:off x="457200" y="1905000"/>
            <a:ext cx="5006975" cy="2682875"/>
          </a:xfrm>
          <a:prstGeom prst="rect">
            <a:avLst/>
          </a:prstGeom>
          <a:noFill/>
          <a:ln w="9525">
            <a:noFill/>
            <a:miter lim="800000"/>
            <a:headEnd/>
            <a:tailEnd/>
          </a:ln>
        </p:spPr>
        <p:txBody>
          <a:bodyPr lIns="82296" tIns="41148" rIns="82296" bIns="41148">
            <a:spAutoFit/>
          </a:bodyPr>
          <a:lstStyle/>
          <a:p>
            <a:pPr marL="342900" indent="-342900" eaLnBrk="1" fontAlgn="auto" hangingPunct="1">
              <a:lnSpc>
                <a:spcPct val="125000"/>
              </a:lnSpc>
              <a:spcBef>
                <a:spcPts val="0"/>
              </a:spcBef>
              <a:spcAft>
                <a:spcPts val="0"/>
              </a:spcAft>
              <a:buFont typeface="Arial"/>
              <a:buChar char="•"/>
              <a:tabLst>
                <a:tab pos="418624" algn="l"/>
              </a:tabLst>
              <a:defRPr/>
            </a:pPr>
            <a:r>
              <a:rPr lang="en-US" sz="2500" dirty="0">
                <a:solidFill>
                  <a:srgbClr val="000000"/>
                </a:solidFill>
                <a:latin typeface="+mn-lt"/>
                <a:ea typeface="+mn-ea"/>
              </a:rPr>
              <a:t> Content Vocabulary</a:t>
            </a:r>
          </a:p>
          <a:p>
            <a:pPr eaLnBrk="1" fontAlgn="auto" hangingPunct="1">
              <a:lnSpc>
                <a:spcPct val="125000"/>
              </a:lnSpc>
              <a:spcBef>
                <a:spcPts val="0"/>
              </a:spcBef>
              <a:spcAft>
                <a:spcPts val="0"/>
              </a:spcAft>
              <a:tabLst>
                <a:tab pos="418624" algn="l"/>
              </a:tabLst>
              <a:defRPr/>
            </a:pPr>
            <a:endParaRPr lang="en-US" sz="1200" dirty="0">
              <a:solidFill>
                <a:srgbClr val="000000"/>
              </a:solidFill>
              <a:latin typeface="+mn-lt"/>
              <a:ea typeface="+mn-ea"/>
            </a:endParaRPr>
          </a:p>
          <a:p>
            <a:pPr marL="418624" indent="-418624" eaLnBrk="1" fontAlgn="auto" hangingPunct="1">
              <a:lnSpc>
                <a:spcPct val="125000"/>
              </a:lnSpc>
              <a:spcBef>
                <a:spcPts val="0"/>
              </a:spcBef>
              <a:spcAft>
                <a:spcPts val="0"/>
              </a:spcAft>
              <a:buFontTx/>
              <a:buChar char="•"/>
              <a:tabLst>
                <a:tab pos="418624" algn="l"/>
              </a:tabLst>
              <a:defRPr/>
            </a:pPr>
            <a:r>
              <a:rPr lang="en-US" sz="2500" dirty="0">
                <a:solidFill>
                  <a:srgbClr val="000000"/>
                </a:solidFill>
                <a:latin typeface="+mn-lt"/>
                <a:ea typeface="+mn-ea"/>
              </a:rPr>
              <a:t>Real-world learning</a:t>
            </a:r>
          </a:p>
          <a:p>
            <a:pPr eaLnBrk="1" fontAlgn="auto" hangingPunct="1">
              <a:lnSpc>
                <a:spcPct val="125000"/>
              </a:lnSpc>
              <a:spcBef>
                <a:spcPts val="0"/>
              </a:spcBef>
              <a:spcAft>
                <a:spcPts val="0"/>
              </a:spcAft>
              <a:tabLst>
                <a:tab pos="418624" algn="l"/>
              </a:tabLst>
              <a:defRPr/>
            </a:pPr>
            <a:endParaRPr lang="en-US" sz="1200" dirty="0">
              <a:solidFill>
                <a:srgbClr val="000000"/>
              </a:solidFill>
              <a:latin typeface="+mn-lt"/>
              <a:ea typeface="+mn-ea"/>
            </a:endParaRPr>
          </a:p>
          <a:p>
            <a:pPr marL="418624" indent="-418624" eaLnBrk="1" fontAlgn="auto" hangingPunct="1">
              <a:lnSpc>
                <a:spcPct val="125000"/>
              </a:lnSpc>
              <a:spcBef>
                <a:spcPts val="0"/>
              </a:spcBef>
              <a:spcAft>
                <a:spcPts val="0"/>
              </a:spcAft>
              <a:buFontTx/>
              <a:buChar char="•"/>
              <a:tabLst>
                <a:tab pos="418624" algn="l"/>
              </a:tabLst>
              <a:defRPr/>
            </a:pPr>
            <a:r>
              <a:rPr lang="en-US" sz="2500" dirty="0">
                <a:solidFill>
                  <a:srgbClr val="000000"/>
                </a:solidFill>
                <a:latin typeface="+mn-lt"/>
                <a:ea typeface="+mn-ea"/>
              </a:rPr>
              <a:t>Competitive element</a:t>
            </a:r>
          </a:p>
          <a:p>
            <a:pPr eaLnBrk="1" fontAlgn="auto" hangingPunct="1">
              <a:lnSpc>
                <a:spcPct val="125000"/>
              </a:lnSpc>
              <a:spcBef>
                <a:spcPts val="0"/>
              </a:spcBef>
              <a:spcAft>
                <a:spcPts val="0"/>
              </a:spcAft>
              <a:tabLst>
                <a:tab pos="418624" algn="l"/>
              </a:tabLst>
              <a:defRPr/>
            </a:pPr>
            <a:endParaRPr lang="en-US" sz="1200" dirty="0">
              <a:solidFill>
                <a:srgbClr val="000000"/>
              </a:solidFill>
              <a:latin typeface="+mn-lt"/>
              <a:ea typeface="+mn-ea"/>
            </a:endParaRPr>
          </a:p>
          <a:p>
            <a:pPr marL="418624" indent="-418624" eaLnBrk="1" fontAlgn="auto" hangingPunct="1">
              <a:lnSpc>
                <a:spcPct val="125000"/>
              </a:lnSpc>
              <a:spcBef>
                <a:spcPts val="0"/>
              </a:spcBef>
              <a:spcAft>
                <a:spcPts val="0"/>
              </a:spcAft>
              <a:buFontTx/>
              <a:buChar char="•"/>
              <a:tabLst>
                <a:tab pos="418624" algn="l"/>
              </a:tabLst>
              <a:defRPr/>
            </a:pPr>
            <a:r>
              <a:rPr lang="en-US" sz="2500" dirty="0">
                <a:solidFill>
                  <a:srgbClr val="000000"/>
                </a:solidFill>
                <a:latin typeface="+mn-lt"/>
                <a:ea typeface="+mn-ea"/>
              </a:rPr>
              <a:t>Life Skills</a:t>
            </a:r>
          </a:p>
        </p:txBody>
      </p:sp>
      <p:sp>
        <p:nvSpPr>
          <p:cNvPr id="184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55D505FA-C2F2-441D-A296-14BC81B7C9A1}" type="slidenum">
              <a:rPr lang="en-US" altLang="en-US" sz="1200" smtClean="0">
                <a:solidFill>
                  <a:srgbClr val="898989"/>
                </a:solidFill>
                <a:latin typeface="Times New Roman" panose="02020603050405020304" pitchFamily="18" charset="0"/>
              </a:rPr>
              <a:pPr>
                <a:spcBef>
                  <a:spcPct val="0"/>
                </a:spcBef>
                <a:buFontTx/>
                <a:buNone/>
              </a:pPr>
              <a:t>8</a:t>
            </a:fld>
            <a:endParaRPr lang="en-US" altLang="en-US" sz="1200" smtClean="0">
              <a:solidFill>
                <a:srgbClr val="898989"/>
              </a:solidFill>
              <a:latin typeface="Times New Roman" panose="02020603050405020304" pitchFamily="18" charset="0"/>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00200"/>
            <a:ext cx="4673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5"/>
          <p:cNvSpPr txBox="1">
            <a:spLocks noChangeArrowheads="1"/>
          </p:cNvSpPr>
          <p:nvPr/>
        </p:nvSpPr>
        <p:spPr bwMode="auto">
          <a:xfrm>
            <a:off x="609600" y="1828800"/>
            <a:ext cx="4251325" cy="3330575"/>
          </a:xfrm>
          <a:prstGeom prst="rect">
            <a:avLst/>
          </a:prstGeom>
          <a:noFill/>
          <a:ln w="9525">
            <a:noFill/>
            <a:miter lim="800000"/>
            <a:headEnd/>
            <a:tailEnd/>
          </a:ln>
        </p:spPr>
        <p:txBody>
          <a:bodyPr lIns="0" tIns="0" rIns="0" bIns="0">
            <a:spAutoFit/>
          </a:bodyPr>
          <a:lstStyle/>
          <a:p>
            <a:pPr marL="342900" indent="-342900" eaLnBrk="1" fontAlgn="auto" hangingPunct="1">
              <a:lnSpc>
                <a:spcPct val="125000"/>
              </a:lnSpc>
              <a:spcBef>
                <a:spcPts val="0"/>
              </a:spcBef>
              <a:spcAft>
                <a:spcPts val="0"/>
              </a:spcAft>
              <a:buFont typeface="Arial"/>
              <a:buChar char="•"/>
              <a:tabLst>
                <a:tab pos="411480" algn="l"/>
              </a:tabLst>
              <a:defRPr/>
            </a:pPr>
            <a:r>
              <a:rPr lang="en-US" sz="2500" dirty="0">
                <a:solidFill>
                  <a:srgbClr val="000000"/>
                </a:solidFill>
                <a:latin typeface="+mn-lt"/>
                <a:ea typeface="+mn-ea"/>
              </a:rPr>
              <a:t> Open to 6th through 12th  </a:t>
            </a:r>
          </a:p>
          <a:p>
            <a:pPr eaLnBrk="1" fontAlgn="auto" hangingPunct="1">
              <a:lnSpc>
                <a:spcPct val="125000"/>
              </a:lnSpc>
              <a:spcBef>
                <a:spcPts val="0"/>
              </a:spcBef>
              <a:spcAft>
                <a:spcPts val="0"/>
              </a:spcAft>
              <a:tabLst>
                <a:tab pos="411480" algn="l"/>
              </a:tabLst>
              <a:defRPr/>
            </a:pPr>
            <a:r>
              <a:rPr lang="en-US" sz="2500" dirty="0">
                <a:solidFill>
                  <a:srgbClr val="000000"/>
                </a:solidFill>
                <a:latin typeface="+mn-lt"/>
                <a:ea typeface="+mn-ea"/>
              </a:rPr>
              <a:t>     graders</a:t>
            </a:r>
          </a:p>
          <a:p>
            <a:pPr eaLnBrk="1" fontAlgn="auto" hangingPunct="1">
              <a:lnSpc>
                <a:spcPct val="125000"/>
              </a:lnSpc>
              <a:spcBef>
                <a:spcPts val="0"/>
              </a:spcBef>
              <a:spcAft>
                <a:spcPts val="0"/>
              </a:spcAft>
              <a:tabLst>
                <a:tab pos="411480" algn="l"/>
              </a:tabLst>
              <a:defRPr/>
            </a:pPr>
            <a:endParaRPr lang="en-US" sz="1200" dirty="0">
              <a:solidFill>
                <a:srgbClr val="000000"/>
              </a:solidFill>
              <a:latin typeface="+mn-lt"/>
              <a:ea typeface="+mn-ea"/>
            </a:endParaRPr>
          </a:p>
          <a:p>
            <a:pPr marL="411480" indent="-411480" eaLnBrk="1" fontAlgn="auto" hangingPunct="1">
              <a:lnSpc>
                <a:spcPct val="125000"/>
              </a:lnSpc>
              <a:spcBef>
                <a:spcPts val="0"/>
              </a:spcBef>
              <a:spcAft>
                <a:spcPts val="0"/>
              </a:spcAft>
              <a:buFontTx/>
              <a:buChar char="•"/>
              <a:tabLst>
                <a:tab pos="411480" algn="l"/>
              </a:tabLst>
              <a:defRPr/>
            </a:pPr>
            <a:r>
              <a:rPr lang="en-US" sz="2500" dirty="0">
                <a:solidFill>
                  <a:srgbClr val="000000"/>
                </a:solidFill>
                <a:latin typeface="+mn-lt"/>
                <a:ea typeface="+mn-ea"/>
              </a:rPr>
              <a:t>Curriculum conforms to National Standards</a:t>
            </a:r>
          </a:p>
          <a:p>
            <a:pPr eaLnBrk="1" fontAlgn="auto" hangingPunct="1">
              <a:lnSpc>
                <a:spcPct val="125000"/>
              </a:lnSpc>
              <a:spcBef>
                <a:spcPts val="0"/>
              </a:spcBef>
              <a:spcAft>
                <a:spcPts val="0"/>
              </a:spcAft>
              <a:tabLst>
                <a:tab pos="411480" algn="l"/>
              </a:tabLst>
              <a:defRPr/>
            </a:pPr>
            <a:endParaRPr lang="en-US" sz="1200" dirty="0">
              <a:solidFill>
                <a:srgbClr val="000000"/>
              </a:solidFill>
              <a:latin typeface="+mn-lt"/>
              <a:ea typeface="+mn-ea"/>
            </a:endParaRPr>
          </a:p>
          <a:p>
            <a:pPr marL="411480" indent="-411480" eaLnBrk="1" fontAlgn="auto" hangingPunct="1">
              <a:lnSpc>
                <a:spcPct val="125000"/>
              </a:lnSpc>
              <a:spcBef>
                <a:spcPts val="0"/>
              </a:spcBef>
              <a:spcAft>
                <a:spcPts val="0"/>
              </a:spcAft>
              <a:buFontTx/>
              <a:buChar char="•"/>
              <a:tabLst>
                <a:tab pos="411480" algn="l"/>
              </a:tabLst>
              <a:defRPr/>
            </a:pPr>
            <a:r>
              <a:rPr lang="en-US" sz="2500" dirty="0">
                <a:solidFill>
                  <a:srgbClr val="000000"/>
                </a:solidFill>
                <a:latin typeface="+mn-lt"/>
                <a:ea typeface="+mn-ea"/>
              </a:rPr>
              <a:t>Incorporates 21</a:t>
            </a:r>
            <a:r>
              <a:rPr lang="en-US" sz="2500" baseline="30000" dirty="0">
                <a:solidFill>
                  <a:srgbClr val="000000"/>
                </a:solidFill>
                <a:latin typeface="+mn-lt"/>
                <a:ea typeface="+mn-ea"/>
              </a:rPr>
              <a:t>st</a:t>
            </a:r>
            <a:r>
              <a:rPr lang="en-US" sz="2500" dirty="0">
                <a:solidFill>
                  <a:srgbClr val="000000"/>
                </a:solidFill>
                <a:latin typeface="+mn-lt"/>
                <a:ea typeface="+mn-ea"/>
              </a:rPr>
              <a:t> Century Skills</a:t>
            </a:r>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spcBef>
                <a:spcPct val="0"/>
              </a:spcBef>
              <a:buFontTx/>
              <a:buNone/>
            </a:pPr>
            <a:fld id="{EA5B1B2B-3515-4305-9A78-FDA3E4939EE3}" type="slidenum">
              <a:rPr lang="en-US" altLang="en-US" sz="1200" smtClean="0">
                <a:solidFill>
                  <a:srgbClr val="898989"/>
                </a:solidFill>
                <a:latin typeface="Times New Roman" panose="02020603050405020304" pitchFamily="18" charset="0"/>
              </a:rPr>
              <a:pPr>
                <a:spcBef>
                  <a:spcPct val="0"/>
                </a:spcBef>
                <a:buFontTx/>
                <a:buNone/>
              </a:pPr>
              <a:t>9</a:t>
            </a:fld>
            <a:endParaRPr lang="en-US" altLang="en-US" sz="1200" smtClean="0">
              <a:solidFill>
                <a:srgbClr val="898989"/>
              </a:solidFill>
              <a:latin typeface="Times New Roman" panose="02020603050405020304" pitchFamily="18" charset="0"/>
            </a:endParaRPr>
          </a:p>
        </p:txBody>
      </p:sp>
      <p:sp>
        <p:nvSpPr>
          <p:cNvPr id="20484" name="Rectangle 5"/>
          <p:cNvSpPr txBox="1">
            <a:spLocks noChangeArrowheads="1"/>
          </p:cNvSpPr>
          <p:nvPr/>
        </p:nvSpPr>
        <p:spPr bwMode="auto">
          <a:xfrm>
            <a:off x="457200" y="274638"/>
            <a:ext cx="822960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4500" b="1">
                <a:solidFill>
                  <a:srgbClr val="4F81BD"/>
                </a:solidFill>
              </a:rPr>
              <a:t>LifeSmarts is </a:t>
            </a:r>
          </a:p>
          <a:p>
            <a:pPr algn="ctr" eaLnBrk="1" hangingPunct="1">
              <a:spcBef>
                <a:spcPct val="0"/>
              </a:spcBef>
              <a:buFontTx/>
              <a:buNone/>
            </a:pPr>
            <a:r>
              <a:rPr lang="en-US" altLang="en-US" sz="4500" b="1">
                <a:solidFill>
                  <a:srgbClr val="4F81BD"/>
                </a:solidFill>
              </a:rPr>
              <a:t>Turn-Key and Versatile</a:t>
            </a:r>
          </a:p>
        </p:txBody>
      </p:sp>
      <p:pic>
        <p:nvPicPr>
          <p:cNvPr id="204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20938"/>
            <a:ext cx="4344988"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32234</TotalTime>
  <Words>1827</Words>
  <Application>Microsoft Office PowerPoint</Application>
  <PresentationFormat>On-screen Show (4:3)</PresentationFormat>
  <Paragraphs>280</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Gill Sans MT</vt:lpstr>
      <vt:lpstr>MS PGothic</vt:lpstr>
      <vt:lpstr>Arial</vt:lpstr>
      <vt:lpstr>Calibri</vt:lpstr>
      <vt:lpstr>Cabin Bold</vt:lpstr>
      <vt:lpstr>Times New Roman</vt:lpstr>
      <vt:lpstr>Office Theme</vt:lpstr>
      <vt:lpstr>PowerPoint Presentation</vt:lpstr>
      <vt:lpstr>PowerPoint Presentation</vt:lpstr>
      <vt:lpstr>What is it?</vt:lpstr>
      <vt:lpstr>WIIFM?*</vt:lpstr>
      <vt:lpstr>LifeSmarts is Consumer  and Financial Literacy</vt:lpstr>
      <vt:lpstr>PowerPoint Presentation</vt:lpstr>
      <vt:lpstr>PowerPoint Presentation</vt:lpstr>
      <vt:lpstr>LifeSmarts in the Classroom</vt:lpstr>
      <vt:lpstr>PowerPoint Presentation</vt:lpstr>
      <vt:lpstr>PowerPoint Presentation</vt:lpstr>
      <vt:lpstr>PowerPoint Presentation</vt:lpstr>
      <vt:lpstr>Content Literacy: LifeSmarts is a research-based program</vt:lpstr>
      <vt:lpstr>Repetition  Repetition  Repetition  Repetition</vt:lpstr>
      <vt:lpstr>PowerPoint Presentation</vt:lpstr>
      <vt:lpstr>PowerPoint Presentation</vt:lpstr>
      <vt:lpstr>Competition begins online @ lifesmarts.org </vt:lpstr>
      <vt:lpstr> A chance to compete in a LifeSmarts topic for September - February</vt:lpstr>
      <vt:lpstr>PowerPoint Presentation</vt:lpstr>
      <vt:lpstr>PowerPoint Presentation</vt:lpstr>
      <vt:lpstr>Partnership with FBLA </vt:lpstr>
      <vt:lpstr>Partnership with FCCLA</vt:lpstr>
      <vt:lpstr>Partnership with 4-H</vt:lpstr>
      <vt:lpstr>PowerPoint Presentation</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Emily</dc:creator>
  <cp:lastModifiedBy>Cheryl Varnadoe</cp:lastModifiedBy>
  <cp:revision>2285</cp:revision>
  <dcterms:created xsi:type="dcterms:W3CDTF">2012-09-25T17:33:57Z</dcterms:created>
  <dcterms:modified xsi:type="dcterms:W3CDTF">2021-09-02T20:28:00Z</dcterms:modified>
</cp:coreProperties>
</file>