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8" r:id="rId6"/>
    <p:sldId id="300" r:id="rId7"/>
    <p:sldId id="301" r:id="rId8"/>
    <p:sldId id="302" r:id="rId9"/>
    <p:sldId id="303" r:id="rId10"/>
    <p:sldId id="305" r:id="rId11"/>
    <p:sldId id="306" r:id="rId12"/>
    <p:sldId id="308" r:id="rId13"/>
    <p:sldId id="260" r:id="rId14"/>
    <p:sldId id="310" r:id="rId15"/>
    <p:sldId id="311" r:id="rId16"/>
    <p:sldId id="313" r:id="rId17"/>
    <p:sldId id="314" r:id="rId18"/>
    <p:sldId id="315" r:id="rId19"/>
    <p:sldId id="316" r:id="rId20"/>
    <p:sldId id="317" r:id="rId21"/>
    <p:sldId id="318" r:id="rId22"/>
    <p:sldId id="319" r:id="rId23"/>
    <p:sldId id="320" r:id="rId24"/>
    <p:sldId id="321" r:id="rId25"/>
    <p:sldId id="323" r:id="rId26"/>
    <p:sldId id="322" r:id="rId27"/>
    <p:sldId id="324" r:id="rId28"/>
    <p:sldId id="325" r:id="rId29"/>
    <p:sldId id="327" r:id="rId30"/>
    <p:sldId id="328" r:id="rId31"/>
    <p:sldId id="330" r:id="rId32"/>
    <p:sldId id="331" r:id="rId33"/>
    <p:sldId id="333" r:id="rId34"/>
    <p:sldId id="334" r:id="rId35"/>
    <p:sldId id="335" r:id="rId36"/>
    <p:sldId id="336" r:id="rId37"/>
    <p:sldId id="337" r:id="rId38"/>
    <p:sldId id="338" r:id="rId39"/>
    <p:sldId id="339" r:id="rId40"/>
    <p:sldId id="265" r:id="rId41"/>
    <p:sldId id="342" r:id="rId42"/>
    <p:sldId id="34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A583CA-AA6B-534B-8F96-82F52B60D4C8}">
          <p14:sldIdLst>
            <p14:sldId id="256"/>
            <p14:sldId id="258"/>
            <p14:sldId id="300"/>
            <p14:sldId id="301"/>
            <p14:sldId id="302"/>
            <p14:sldId id="303"/>
            <p14:sldId id="305"/>
            <p14:sldId id="306"/>
            <p14:sldId id="308"/>
            <p14:sldId id="260"/>
            <p14:sldId id="310"/>
            <p14:sldId id="311"/>
            <p14:sldId id="313"/>
            <p14:sldId id="314"/>
            <p14:sldId id="315"/>
            <p14:sldId id="316"/>
            <p14:sldId id="317"/>
            <p14:sldId id="318"/>
            <p14:sldId id="319"/>
            <p14:sldId id="320"/>
            <p14:sldId id="321"/>
            <p14:sldId id="323"/>
            <p14:sldId id="322"/>
            <p14:sldId id="324"/>
            <p14:sldId id="325"/>
            <p14:sldId id="327"/>
            <p14:sldId id="328"/>
            <p14:sldId id="330"/>
            <p14:sldId id="331"/>
            <p14:sldId id="333"/>
            <p14:sldId id="334"/>
            <p14:sldId id="335"/>
            <p14:sldId id="336"/>
            <p14:sldId id="337"/>
            <p14:sldId id="338"/>
            <p14:sldId id="339"/>
            <p14:sldId id="265"/>
            <p14:sldId id="342"/>
            <p14:sldId id="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illan, Rohini" initials="KR" lastIdx="25" clrIdx="0">
    <p:extLst>
      <p:ext uri="{19B8F6BF-5375-455C-9EA6-DF929625EA0E}">
        <p15:presenceInfo xmlns:p15="http://schemas.microsoft.com/office/powerpoint/2012/main" userId="S-1-5-21-56041125-374418636-165574623-1764485" providerId="AD"/>
      </p:ext>
    </p:extLst>
  </p:cmAuthor>
  <p:cmAuthor id="2" name="FitzPatrick, Christina S." initials="FCS" lastIdx="1" clrIdx="1">
    <p:extLst>
      <p:ext uri="{19B8F6BF-5375-455C-9EA6-DF929625EA0E}">
        <p15:presenceInfo xmlns:p15="http://schemas.microsoft.com/office/powerpoint/2012/main" userId="S-1-5-21-56041125-374418636-165574623-1677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BAA"/>
    <a:srgbClr val="5F5D5E"/>
    <a:srgbClr val="E26B38"/>
    <a:srgbClr val="A4B261"/>
    <a:srgbClr val="00929A"/>
    <a:srgbClr val="3F5338"/>
    <a:srgbClr val="009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53023" autoAdjust="0"/>
  </p:normalViewPr>
  <p:slideViewPr>
    <p:cSldViewPr snapToGrid="0" snapToObjects="1" showGuides="1">
      <p:cViewPr varScale="1">
        <p:scale>
          <a:sx n="57" d="100"/>
          <a:sy n="57" d="100"/>
        </p:scale>
        <p:origin x="1866" y="78"/>
      </p:cViewPr>
      <p:guideLst>
        <p:guide orient="horz" pos="2160"/>
        <p:guide pos="3840"/>
      </p:guideLst>
    </p:cSldViewPr>
  </p:slideViewPr>
  <p:outlineViewPr>
    <p:cViewPr>
      <p:scale>
        <a:sx n="33" d="100"/>
        <a:sy n="33" d="100"/>
      </p:scale>
      <p:origin x="0" y="-4872"/>
    </p:cViewPr>
  </p:outlineViewPr>
  <p:notesTextViewPr>
    <p:cViewPr>
      <p:scale>
        <a:sx n="1" d="1"/>
        <a:sy n="1" d="1"/>
      </p:scale>
      <p:origin x="0" y="0"/>
    </p:cViewPr>
  </p:notesTextViewPr>
  <p:sorterViewPr>
    <p:cViewPr>
      <p:scale>
        <a:sx n="100" d="100"/>
        <a:sy n="100" d="100"/>
      </p:scale>
      <p:origin x="0" y="-3498"/>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F32CC-5B68-FD48-9EE4-56956E46D519}" type="datetimeFigureOut">
              <a:rPr lang="en-US" smtClean="0"/>
              <a:t>10/19/2020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F1DD5-E67C-DA4F-89A9-EFB84F428BC1}" type="slidenum">
              <a:rPr lang="en-US" smtClean="0"/>
              <a:t>‹#›</a:t>
            </a:fld>
            <a:endParaRPr lang="en-US" dirty="0"/>
          </a:p>
        </p:txBody>
      </p:sp>
    </p:spTree>
    <p:extLst>
      <p:ext uri="{BB962C8B-B14F-4D97-AF65-F5344CB8AC3E}">
        <p14:creationId xmlns:p14="http://schemas.microsoft.com/office/powerpoint/2010/main" val="289017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focuses on retirement planning, introduces key concepts, and underscores the importance of saving money as early as you can. We will also explore a number of tools that help people save for retirement.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notes on the content vocabulary worksheet as we go.</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7476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Facts to know:</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Social Security is the major source of income for most older Americans. 25% of married couples and 40% of unmarried older adults depend on Social Security for at least 90% of their income.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However, Social Security on average only covers about 40% of an individual’s pre-retirement income.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Financial planners generally recommend that in retirement you plan to replace 70-80% of the income you earned while working. So building your retirement savings is also very important.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10</a:t>
            </a:fld>
            <a:endParaRPr lang="en-US" dirty="0"/>
          </a:p>
        </p:txBody>
      </p:sp>
    </p:spTree>
    <p:extLst>
      <p:ext uri="{BB962C8B-B14F-4D97-AF65-F5344CB8AC3E}">
        <p14:creationId xmlns:p14="http://schemas.microsoft.com/office/powerpoint/2010/main" val="289292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general, you have to work for 10</a:t>
            </a:r>
            <a:r>
              <a:rPr lang="en-US" sz="1200" kern="1200" baseline="0" dirty="0" smtClean="0">
                <a:solidFill>
                  <a:schemeClr val="tx1"/>
                </a:solidFill>
                <a:effectLst/>
                <a:latin typeface="+mn-lt"/>
                <a:ea typeface="+mn-ea"/>
                <a:cs typeface="+mn-cs"/>
              </a:rPr>
              <a:t> years to qualify for Social Security benefits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11</a:t>
            </a:fld>
            <a:endParaRPr lang="en-US" dirty="0"/>
          </a:p>
        </p:txBody>
      </p:sp>
    </p:spTree>
    <p:extLst>
      <p:ext uri="{BB962C8B-B14F-4D97-AF65-F5344CB8AC3E}">
        <p14:creationId xmlns:p14="http://schemas.microsoft.com/office/powerpoint/2010/main" val="24326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things to know:</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People can start receiving Social Security benefits as early as age 62, but if you start at 62 your benefits are permanently lower than if you wait.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each year that you wait to claim benefits, up until age 70, the benefit you receive each month will permanently increase by 6-8%.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Myriad Pro" panose="020B0503030403020204"/>
              </a:rPr>
              <a:t>Remember – </a:t>
            </a:r>
            <a:r>
              <a:rPr lang="en-US" sz="1200" kern="1200" dirty="0" smtClean="0">
                <a:solidFill>
                  <a:schemeClr val="tx1"/>
                </a:solidFill>
                <a:effectLst/>
                <a:latin typeface="+mn-lt"/>
                <a:ea typeface="+mn-ea"/>
                <a:cs typeface="+mn-cs"/>
              </a:rPr>
              <a:t>Social Security payments</a:t>
            </a:r>
            <a:r>
              <a:rPr lang="en-US" sz="1200" kern="1200" baseline="0" dirty="0" smtClean="0">
                <a:solidFill>
                  <a:schemeClr val="tx1"/>
                </a:solidFill>
                <a:effectLst/>
                <a:latin typeface="+mn-lt"/>
                <a:ea typeface="+mn-ea"/>
                <a:cs typeface="+mn-cs"/>
              </a:rPr>
              <a:t> on average will cover only about </a:t>
            </a:r>
            <a:r>
              <a:rPr lang="en-US" sz="1200" kern="1200" dirty="0" smtClean="0">
                <a:solidFill>
                  <a:schemeClr val="tx1"/>
                </a:solidFill>
                <a:effectLst/>
                <a:latin typeface="+mn-lt"/>
                <a:ea typeface="+mn-ea"/>
                <a:cs typeface="+mn-cs"/>
              </a:rPr>
              <a:t>of 40% of the income that people had right before retiring, so building additional savings is key. </a:t>
            </a:r>
            <a:endParaRPr lang="en-US" sz="1200" dirty="0" smtClean="0">
              <a:solidFill>
                <a:schemeClr val="tx1">
                  <a:lumMod val="75000"/>
                  <a:lumOff val="25000"/>
                </a:schemeClr>
              </a:solidFill>
              <a:latin typeface="Myriad Pro" panose="020B0503030403020204"/>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12</a:t>
            </a:fld>
            <a:endParaRPr lang="en-US" dirty="0"/>
          </a:p>
        </p:txBody>
      </p:sp>
    </p:spTree>
    <p:extLst>
      <p:ext uri="{BB962C8B-B14F-4D97-AF65-F5344CB8AC3E}">
        <p14:creationId xmlns:p14="http://schemas.microsoft.com/office/powerpoint/2010/main" val="308748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Security has been incredibly important in reducing poverty among older adults. The poverty rate</a:t>
            </a:r>
            <a:r>
              <a:rPr lang="en-US" sz="1200" kern="1200" baseline="0" dirty="0" smtClean="0">
                <a:solidFill>
                  <a:schemeClr val="tx1"/>
                </a:solidFill>
                <a:effectLst/>
                <a:latin typeface="+mn-lt"/>
                <a:ea typeface="+mn-ea"/>
                <a:cs typeface="+mn-cs"/>
              </a:rPr>
              <a:t> of people 65 and older has fallen from 35% in the 1950s to around 10% today.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has special features that you can’t get through a retirement savings account: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protects you and your family before you reach retirement age through the Social Security Disability program (SSDI). SSDI protects those who have worked at least 10 years who can no longer work because of a severe illness or a disability.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Spouses and dependent children of people who have worked at least ten years can receive monthly benefits if a worker dies before reaching retirement age.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addition, once you claim Social Security retirement benefits, you receive monthly payments for life that are adjusted annually for inflation. This benefit is not affected by swings in the stock market.</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13</a:t>
            </a:fld>
            <a:endParaRPr lang="en-US" dirty="0"/>
          </a:p>
        </p:txBody>
      </p:sp>
    </p:spTree>
    <p:extLst>
      <p:ext uri="{BB962C8B-B14F-4D97-AF65-F5344CB8AC3E}">
        <p14:creationId xmlns:p14="http://schemas.microsoft.com/office/powerpoint/2010/main" val="241623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are concerned because the amount</a:t>
            </a:r>
            <a:r>
              <a:rPr lang="en-US" sz="1200" kern="1200" baseline="0" dirty="0" smtClean="0">
                <a:solidFill>
                  <a:schemeClr val="tx1"/>
                </a:solidFill>
                <a:effectLst/>
                <a:latin typeface="+mn-lt"/>
                <a:ea typeface="+mn-ea"/>
                <a:cs typeface="+mn-cs"/>
              </a:rPr>
              <a:t> of money going into the Social Security system is not enough to </a:t>
            </a:r>
            <a:r>
              <a:rPr lang="en-US" sz="1200" kern="1200" dirty="0" smtClean="0">
                <a:solidFill>
                  <a:schemeClr val="tx1"/>
                </a:solidFill>
                <a:effectLst/>
                <a:latin typeface="+mn-lt"/>
                <a:ea typeface="+mn-ea"/>
                <a:cs typeface="+mn-cs"/>
              </a:rPr>
              <a:t>pay for all the benefits that have been promised</a:t>
            </a:r>
            <a:r>
              <a:rPr lang="en-US" sz="1200" kern="1200" baseline="0" dirty="0" smtClean="0">
                <a:solidFill>
                  <a:schemeClr val="tx1"/>
                </a:solidFill>
                <a:effectLst/>
                <a:latin typeface="+mn-lt"/>
                <a:ea typeface="+mn-ea"/>
                <a:cs typeface="+mn-cs"/>
              </a:rPr>
              <a:t> for the future</a:t>
            </a:r>
            <a:r>
              <a:rPr lang="en-US" sz="1200" kern="1200" dirty="0" smtClean="0">
                <a:solidFill>
                  <a:schemeClr val="tx1"/>
                </a:solidFill>
                <a:effectLst/>
                <a:latin typeface="+mn-lt"/>
                <a:ea typeface="+mn-ea"/>
                <a:cs typeface="+mn-cs"/>
              </a:rPr>
              <a:t>. In 2035, the savings that have been built up in the Social Security system will run out. But even then, the money coming in should pay for about 80% of the benefits that are scheduled to go out.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Another way to put it: The good news is that as long as people are working and paying into the program, benefits will continue to flow.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Over the long term, to fix the financing of Social Security, the system will need to have more money coming in to fund the program, less money going out, or a combination of both.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14</a:t>
            </a:fld>
            <a:endParaRPr lang="en-US" dirty="0"/>
          </a:p>
        </p:txBody>
      </p:sp>
    </p:spTree>
    <p:extLst>
      <p:ext uri="{BB962C8B-B14F-4D97-AF65-F5344CB8AC3E}">
        <p14:creationId xmlns:p14="http://schemas.microsoft.com/office/powerpoint/2010/main" val="387096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two main types of employer-sponsored retirement plans.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that Social Security only replaces about 40% of pre-retirement income. To help you save, many employers offer retirement plans. There are two main types that we’ll review, pensions and 401(k)s.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15</a:t>
            </a:fld>
            <a:endParaRPr lang="en-US" dirty="0"/>
          </a:p>
        </p:txBody>
      </p:sp>
    </p:spTree>
    <p:extLst>
      <p:ext uri="{BB962C8B-B14F-4D97-AF65-F5344CB8AC3E}">
        <p14:creationId xmlns:p14="http://schemas.microsoft.com/office/powerpoint/2010/main" val="384136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Sounds great, right? Retire and receive income from your former employer for life.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pension plans, employers contribute money to an account and invest it so that they can pay benefits to their workers when they retire. The workers don’t have to manage the money.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generation ago this type of employer-sponsored plan was far more common. Today, they are rare.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16</a:t>
            </a:fld>
            <a:endParaRPr lang="en-US" dirty="0"/>
          </a:p>
        </p:txBody>
      </p:sp>
    </p:spTree>
    <p:extLst>
      <p:ext uri="{BB962C8B-B14F-4D97-AF65-F5344CB8AC3E}">
        <p14:creationId xmlns:p14="http://schemas.microsoft.com/office/powerpoint/2010/main" val="109743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Unlike</a:t>
            </a:r>
            <a:r>
              <a:rPr lang="en-US" sz="1200" kern="1200" baseline="0" dirty="0" smtClean="0">
                <a:solidFill>
                  <a:schemeClr val="tx1"/>
                </a:solidFill>
                <a:effectLst/>
                <a:latin typeface="+mn-lt"/>
                <a:ea typeface="+mn-ea"/>
                <a:cs typeface="+mn-cs"/>
              </a:rPr>
              <a:t> with pensions where the employers are making the decisions, </a:t>
            </a:r>
            <a:r>
              <a:rPr lang="en-US" sz="1200" kern="1200" dirty="0" smtClean="0">
                <a:solidFill>
                  <a:schemeClr val="tx1"/>
                </a:solidFill>
                <a:effectLst/>
                <a:latin typeface="+mn-lt"/>
                <a:ea typeface="+mn-ea"/>
                <a:cs typeface="+mn-cs"/>
              </a:rPr>
              <a:t>401(k)s shift the responsibility to workers to decide</a:t>
            </a:r>
            <a:r>
              <a:rPr lang="en-US" sz="1200" kern="1200" baseline="0" dirty="0" smtClean="0">
                <a:solidFill>
                  <a:schemeClr val="tx1"/>
                </a:solidFill>
                <a:effectLst/>
                <a:latin typeface="+mn-lt"/>
                <a:ea typeface="+mn-ea"/>
                <a:cs typeface="+mn-cs"/>
              </a:rPr>
              <a:t> how much money to put aside for retirement and how to invest it. The amount available at retirement depends on how much is saved and how well the investments do.</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We’re going to focus today on 401(k)s.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17</a:t>
            </a:fld>
            <a:endParaRPr lang="en-US" dirty="0"/>
          </a:p>
        </p:txBody>
      </p:sp>
    </p:spTree>
    <p:extLst>
      <p:ext uri="{BB962C8B-B14F-4D97-AF65-F5344CB8AC3E}">
        <p14:creationId xmlns:p14="http://schemas.microsoft.com/office/powerpoint/2010/main" val="232841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18</a:t>
            </a:fld>
            <a:endParaRPr lang="en-US" dirty="0"/>
          </a:p>
        </p:txBody>
      </p:sp>
    </p:spTree>
    <p:extLst>
      <p:ext uri="{BB962C8B-B14F-4D97-AF65-F5344CB8AC3E}">
        <p14:creationId xmlns:p14="http://schemas.microsoft.com/office/powerpoint/2010/main" val="3170344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employers contribute to their workers’ retirement savings accounts. Sometimes they “match” the amount of money the employee puts in, up to a certain amount.</a:t>
            </a:r>
            <a:r>
              <a:rPr lang="en-US" sz="1200" kern="1200" baseline="0" dirty="0" smtClean="0">
                <a:solidFill>
                  <a:schemeClr val="tx1"/>
                </a:solidFill>
                <a:effectLst/>
                <a:latin typeface="+mn-lt"/>
                <a:ea typeface="+mn-ea"/>
                <a:cs typeface="+mn-cs"/>
              </a:rPr>
              <a:t> These </a:t>
            </a:r>
            <a:r>
              <a:rPr lang="en-US" sz="1200" kern="1200" dirty="0" smtClean="0">
                <a:solidFill>
                  <a:schemeClr val="tx1"/>
                </a:solidFill>
                <a:effectLst/>
                <a:latin typeface="+mn-lt"/>
                <a:ea typeface="+mn-ea"/>
                <a:cs typeface="+mn-cs"/>
              </a:rPr>
              <a:t>employer matches are like free money. Don’t leave them on the 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Aim to contribute at least enough to receive the full employer match.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if you can contribute more, do. That will help build up your retirement savings and lower your taxes.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19</a:t>
            </a:fld>
            <a:endParaRPr lang="en-US" dirty="0"/>
          </a:p>
        </p:txBody>
      </p:sp>
    </p:spTree>
    <p:extLst>
      <p:ext uri="{BB962C8B-B14F-4D97-AF65-F5344CB8AC3E}">
        <p14:creationId xmlns:p14="http://schemas.microsoft.com/office/powerpoint/2010/main" val="286095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program of the National Consumers League, the goal of LifeSmarts is to create financially literate youth who are empowered consumers, workers, and citizens.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411019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a 401(k) plan you are responsible for deciding how much to contribute, and where to invest the money.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also typically pay penalties if you withdraw early. So make sure you have money available to cover your current expenses and other savings to pay for possible emergencies.</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20</a:t>
            </a:fld>
            <a:endParaRPr lang="en-US" dirty="0"/>
          </a:p>
        </p:txBody>
      </p:sp>
    </p:spTree>
    <p:extLst>
      <p:ext uri="{BB962C8B-B14F-4D97-AF65-F5344CB8AC3E}">
        <p14:creationId xmlns:p14="http://schemas.microsoft.com/office/powerpoint/2010/main" val="321765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leg of the stool – saving and investing your own money for retirement.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do that with an account that is specifically set aside for retirement, like an individual retirement account (IRA). Or you can do that by building up personal savings outside of such an account. Ideally, you’ll do both.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21</a:t>
            </a:fld>
            <a:endParaRPr lang="en-US" dirty="0"/>
          </a:p>
        </p:txBody>
      </p:sp>
    </p:spTree>
    <p:extLst>
      <p:ext uri="{BB962C8B-B14F-4D97-AF65-F5344CB8AC3E}">
        <p14:creationId xmlns:p14="http://schemas.microsoft.com/office/powerpoint/2010/main" val="4014092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22</a:t>
            </a:fld>
            <a:endParaRPr lang="en-US" dirty="0"/>
          </a:p>
        </p:txBody>
      </p:sp>
    </p:spTree>
    <p:extLst>
      <p:ext uri="{BB962C8B-B14F-4D97-AF65-F5344CB8AC3E}">
        <p14:creationId xmlns:p14="http://schemas.microsoft.com/office/powerpoint/2010/main" val="61742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23</a:t>
            </a:fld>
            <a:endParaRPr lang="en-US" dirty="0"/>
          </a:p>
        </p:txBody>
      </p:sp>
    </p:spTree>
    <p:extLst>
      <p:ext uri="{BB962C8B-B14F-4D97-AF65-F5344CB8AC3E}">
        <p14:creationId xmlns:p14="http://schemas.microsoft.com/office/powerpoint/2010/main" val="252391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401(k)s, these are retirement savings accounts that have tax advantages (meaning that people pay lower taxes by saving money in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401(k)s, you typically pay penalties if you withdraw the money before retirement 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401(k)s, these accounts are available directly to individuals without employer involvement. You can even set one up now, even if you are not an adult, as long as you have some income from working.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24</a:t>
            </a:fld>
            <a:endParaRPr lang="en-US" dirty="0"/>
          </a:p>
        </p:txBody>
      </p:sp>
    </p:spTree>
    <p:extLst>
      <p:ext uri="{BB962C8B-B14F-4D97-AF65-F5344CB8AC3E}">
        <p14:creationId xmlns:p14="http://schemas.microsoft.com/office/powerpoint/2010/main" val="3686567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Compound interest is your friend when building up retirement savings!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Whether you invest through an employer-sponsored plan, on your own, or ideally both – compound interest helps increase your money faster.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That’s because you don’t just earn interest on the initial investment; you also earn interest on the interest you’ve already earned.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25</a:t>
            </a:fld>
            <a:endParaRPr lang="en-US" dirty="0"/>
          </a:p>
        </p:txBody>
      </p:sp>
    </p:spTree>
    <p:extLst>
      <p:ext uri="{BB962C8B-B14F-4D97-AF65-F5344CB8AC3E}">
        <p14:creationId xmlns:p14="http://schemas.microsoft.com/office/powerpoint/2010/main" val="1623106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sz="1200" dirty="0" smtClean="0">
                <a:latin typeface="Myriad Pro" panose="020B0503030403020204"/>
              </a:rPr>
              <a:t>Prom is nine months away and you will save $100 each month to pay for the prom of your dreams. </a:t>
            </a:r>
          </a:p>
          <a:p>
            <a:pPr marL="0" indent="0">
              <a:spcBef>
                <a:spcPts val="1800"/>
              </a:spcBef>
              <a:buNone/>
            </a:pPr>
            <a:r>
              <a:rPr lang="en-US" sz="1200" dirty="0" smtClean="0">
                <a:latin typeface="Myriad Pro" panose="020B0503030403020204"/>
              </a:rPr>
              <a:t>Your mom wants to contribute in a way that will teach you about compounding. She offers to contribute 10% of each month’s total to your prom savings. </a:t>
            </a:r>
          </a:p>
          <a:p>
            <a:endParaRPr lang="en-US" dirty="0" smtClean="0"/>
          </a:p>
          <a:p>
            <a:pPr marL="0" indent="0">
              <a:buNone/>
            </a:pPr>
            <a:r>
              <a:rPr lang="en-US" sz="1200" dirty="0" smtClean="0">
                <a:latin typeface="Myriad Pro" panose="020B0503030403020204"/>
              </a:rPr>
              <a:t>In September you put $100 into your prom account. Mom’s 10% contribution adds $10.</a:t>
            </a:r>
          </a:p>
          <a:p>
            <a:pPr marL="0" indent="0">
              <a:buNone/>
            </a:pPr>
            <a:r>
              <a:rPr lang="en-US" sz="1200" dirty="0" smtClean="0">
                <a:latin typeface="Myriad Pro" panose="020B0503030403020204"/>
              </a:rPr>
              <a:t>September: $100+$10=$110</a:t>
            </a:r>
          </a:p>
          <a:p>
            <a:pPr marL="0" indent="0">
              <a:buNone/>
            </a:pPr>
            <a:endParaRPr lang="en-US" sz="1200" dirty="0" smtClean="0">
              <a:latin typeface="Myriad Pro" panose="020B0503030403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yriad Pro" panose="020B0503030403020204"/>
              </a:rPr>
              <a:t>You add another $100 in October. Mom adds $21. Why? Compounding.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October, you will have $210 in your prom account -- $100 from September, $100 from October, and the $10 of interest.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mom agreed to contribute 10% of whatever is in your account at the end of the month. 10% of $210 is $21.</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26</a:t>
            </a:fld>
            <a:endParaRPr lang="en-US" dirty="0"/>
          </a:p>
        </p:txBody>
      </p:sp>
    </p:spTree>
    <p:extLst>
      <p:ext uri="{BB962C8B-B14F-4D97-AF65-F5344CB8AC3E}">
        <p14:creationId xmlns:p14="http://schemas.microsoft.com/office/powerpoint/2010/main" val="255038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math.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instead</a:t>
            </a:r>
            <a:r>
              <a:rPr lang="en-US" sz="1200" kern="1200" baseline="0" dirty="0" smtClean="0">
                <a:solidFill>
                  <a:schemeClr val="tx1"/>
                </a:solidFill>
                <a:effectLst/>
                <a:latin typeface="+mn-lt"/>
                <a:ea typeface="+mn-ea"/>
                <a:cs typeface="+mn-cs"/>
              </a:rPr>
              <a:t> she had paid you 10% of each contribution, you would have had $220 – 100 + 10 (10% of 100) for each month.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By paying interest on the total amount in your account each month, she pays interest both on your contributions AND on the interest you earned. So you would have $220 instead of $231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see how this plays out over nine months!</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she had paid you 10% interest on each of your contributions, you would have $990 after 9 months. With compound interest, you would have $1,493!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example mom was pretty generous, compounding 10% </a:t>
            </a:r>
            <a:r>
              <a:rPr lang="en-US" sz="1200" i="1" kern="1200" dirty="0" smtClean="0">
                <a:solidFill>
                  <a:schemeClr val="tx1"/>
                </a:solidFill>
                <a:effectLst/>
                <a:latin typeface="+mn-lt"/>
                <a:ea typeface="+mn-ea"/>
                <a:cs typeface="+mn-cs"/>
              </a:rPr>
              <a:t>every month</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your retirement savings account you will more likely see 6 or 7% </a:t>
            </a:r>
            <a:r>
              <a:rPr lang="en-US" sz="1200" i="1" kern="1200" dirty="0" smtClean="0">
                <a:solidFill>
                  <a:schemeClr val="tx1"/>
                </a:solidFill>
                <a:effectLst/>
                <a:latin typeface="+mn-lt"/>
                <a:ea typeface="+mn-ea"/>
                <a:cs typeface="+mn-cs"/>
              </a:rPr>
              <a:t>per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year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remember – the earlier you start, the more compounding can work for you.</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27</a:t>
            </a:fld>
            <a:endParaRPr lang="en-US" dirty="0"/>
          </a:p>
        </p:txBody>
      </p:sp>
    </p:spTree>
    <p:extLst>
      <p:ext uri="{BB962C8B-B14F-4D97-AF65-F5344CB8AC3E}">
        <p14:creationId xmlns:p14="http://schemas.microsoft.com/office/powerpoint/2010/main" val="3239802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pretend you wanted to save for retirement for only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save $1,000 per month for 10 years, for a total of $120,000.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assume a compound interest rate of 7%, which is pretty optimistic.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much will you have when you reach age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depends on how early you do the 10 years of saving.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28</a:t>
            </a:fld>
            <a:endParaRPr lang="en-US" dirty="0"/>
          </a:p>
        </p:txBody>
      </p:sp>
    </p:spTree>
    <p:extLst>
      <p:ext uri="{BB962C8B-B14F-4D97-AF65-F5344CB8AC3E}">
        <p14:creationId xmlns:p14="http://schemas.microsoft.com/office/powerpoint/2010/main" val="3488928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invested from age 25-34, you will have $1.5 million at age 65!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put this off by a decade and instead invest from 35-44, you’ll have just $750,000, half that amount, at age 65.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if you wait until 45 to begin saving, you’ll have $375,000 at age 65.</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29</a:t>
            </a:fld>
            <a:endParaRPr lang="en-US" dirty="0"/>
          </a:p>
        </p:txBody>
      </p:sp>
    </p:spTree>
    <p:extLst>
      <p:ext uri="{BB962C8B-B14F-4D97-AF65-F5344CB8AC3E}">
        <p14:creationId xmlns:p14="http://schemas.microsoft.com/office/powerpoint/2010/main" val="348377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Benefits of financial planning include:</a:t>
            </a:r>
          </a:p>
          <a:p>
            <a:pPr marL="685800" lvl="1" indent="-228600">
              <a:buFont typeface="+mj-lt"/>
              <a:buAutoNum type="arabicPeriod"/>
            </a:pPr>
            <a:r>
              <a:rPr lang="en-US" sz="1200" kern="1200" dirty="0" smtClean="0">
                <a:solidFill>
                  <a:schemeClr val="tx1"/>
                </a:solidFill>
                <a:effectLst/>
                <a:latin typeface="+mn-lt"/>
                <a:ea typeface="+mn-ea"/>
                <a:cs typeface="+mn-cs"/>
              </a:rPr>
              <a:t>Helping you plan and execute a budget so you can live within your means and save for the future</a:t>
            </a:r>
          </a:p>
          <a:p>
            <a:pPr marL="685800" lvl="1" indent="-228600">
              <a:buFont typeface="+mj-lt"/>
              <a:buAutoNum type="arabicPeriod"/>
            </a:pPr>
            <a:r>
              <a:rPr lang="en-US" sz="1200" kern="1200" dirty="0" smtClean="0">
                <a:solidFill>
                  <a:schemeClr val="tx1"/>
                </a:solidFill>
                <a:effectLst/>
                <a:latin typeface="+mn-lt"/>
                <a:ea typeface="+mn-ea"/>
                <a:cs typeface="+mn-cs"/>
              </a:rPr>
              <a:t>Using your money effectively</a:t>
            </a:r>
          </a:p>
          <a:p>
            <a:pPr marL="685800" lvl="1" indent="-228600">
              <a:buFont typeface="+mj-lt"/>
              <a:buAutoNum type="arabicPeriod"/>
            </a:pPr>
            <a:r>
              <a:rPr lang="en-US" sz="1200" kern="1200" dirty="0" smtClean="0">
                <a:solidFill>
                  <a:schemeClr val="tx1"/>
                </a:solidFill>
                <a:effectLst/>
                <a:latin typeface="+mn-lt"/>
                <a:ea typeface="+mn-ea"/>
                <a:cs typeface="+mn-cs"/>
              </a:rPr>
              <a:t>Protecting your assets by making smart decisions</a:t>
            </a:r>
          </a:p>
          <a:p>
            <a:pPr marL="685800" lvl="1" indent="-228600">
              <a:buFont typeface="+mj-lt"/>
              <a:buAutoNum type="arabicPeriod"/>
            </a:pPr>
            <a:r>
              <a:rPr lang="en-US" sz="1200" kern="1200" dirty="0" smtClean="0">
                <a:solidFill>
                  <a:schemeClr val="tx1"/>
                </a:solidFill>
                <a:effectLst/>
                <a:latin typeface="+mn-lt"/>
                <a:ea typeface="+mn-ea"/>
                <a:cs typeface="+mn-cs"/>
              </a:rPr>
              <a:t>Being prepared for financial emergencies</a:t>
            </a:r>
          </a:p>
          <a:p>
            <a:pPr marL="685800" lvl="1" indent="-228600">
              <a:buFont typeface="+mj-lt"/>
              <a:buAutoNum type="arabicPeriod"/>
            </a:pPr>
            <a:r>
              <a:rPr lang="en-US" sz="1200" kern="1200" dirty="0" smtClean="0">
                <a:solidFill>
                  <a:schemeClr val="tx1"/>
                </a:solidFill>
                <a:effectLst/>
                <a:latin typeface="+mn-lt"/>
                <a:ea typeface="+mn-ea"/>
                <a:cs typeface="+mn-cs"/>
              </a:rPr>
              <a:t>Accumulating wealth</a:t>
            </a:r>
          </a:p>
          <a:p>
            <a:pPr marL="685800" lvl="1" indent="-228600">
              <a:buFont typeface="+mj-lt"/>
              <a:buAutoNum type="arabicPeriod"/>
            </a:pPr>
            <a:r>
              <a:rPr lang="en-US" sz="1200" kern="1200" dirty="0" smtClean="0">
                <a:solidFill>
                  <a:schemeClr val="tx1"/>
                </a:solidFill>
                <a:effectLst/>
                <a:latin typeface="+mn-lt"/>
                <a:ea typeface="+mn-ea"/>
                <a:cs typeface="+mn-cs"/>
              </a:rPr>
              <a:t>Decreasing financial worry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1704092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Saving outside of retirement accounts will help ensure that you don’t need to tap retirement savings before you retire, which will deplete your savings and can cause you to pay substantial penalties.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30</a:t>
            </a:fld>
            <a:endParaRPr lang="en-US" dirty="0"/>
          </a:p>
        </p:txBody>
      </p:sp>
    </p:spTree>
    <p:extLst>
      <p:ext uri="{BB962C8B-B14F-4D97-AF65-F5344CB8AC3E}">
        <p14:creationId xmlns:p14="http://schemas.microsoft.com/office/powerpoint/2010/main" val="233960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want to have enough in everyday savings to cover unexpected expenses. For example, what happens if you have an accident and have very high medical bills? Or if your car needs a big repair? Or if you lose your job? You should be able to cover these with your emergency savings, rather than having to tap into your retirement savings.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Experts recommend that your emergency fund should be equal to 3-6 months’ worth of expenses. It might take you awhile to build that up, but it will bring peace of mind.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31</a:t>
            </a:fld>
            <a:endParaRPr lang="en-US" dirty="0"/>
          </a:p>
        </p:txBody>
      </p:sp>
    </p:spTree>
    <p:extLst>
      <p:ext uri="{BB962C8B-B14F-4D97-AF65-F5344CB8AC3E}">
        <p14:creationId xmlns:p14="http://schemas.microsoft.com/office/powerpoint/2010/main" val="410438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help build your emergency fund, consider “paying yourself first.”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bill you pay each month should be to yourself to make sure that you have enough money to cover possible emergencies. By doing this, you won’t need to tap into your retirement savings if a big expense comes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Setting up an account to put your savings in is the first step. For example, some people get an interest-bearing savings account from an online bank.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you can either ask your employer to place part of your paycheck in that account, or you can automatically transfer it yourself.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Either way, you “set it and forget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32</a:t>
            </a:fld>
            <a:endParaRPr lang="en-US" dirty="0"/>
          </a:p>
        </p:txBody>
      </p:sp>
    </p:spTree>
    <p:extLst>
      <p:ext uri="{BB962C8B-B14F-4D97-AF65-F5344CB8AC3E}">
        <p14:creationId xmlns:p14="http://schemas.microsoft.com/office/powerpoint/2010/main" val="3821500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33</a:t>
            </a:fld>
            <a:endParaRPr lang="en-US" dirty="0"/>
          </a:p>
        </p:txBody>
      </p:sp>
    </p:spTree>
    <p:extLst>
      <p:ext uri="{BB962C8B-B14F-4D97-AF65-F5344CB8AC3E}">
        <p14:creationId xmlns:p14="http://schemas.microsoft.com/office/powerpoint/2010/main" val="143245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Social Security also provides protections to people and their families in the case of death or disability of the worker. </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34</a:t>
            </a:fld>
            <a:endParaRPr lang="en-US" dirty="0"/>
          </a:p>
        </p:txBody>
      </p:sp>
    </p:spTree>
    <p:extLst>
      <p:ext uri="{BB962C8B-B14F-4D97-AF65-F5344CB8AC3E}">
        <p14:creationId xmlns:p14="http://schemas.microsoft.com/office/powerpoint/2010/main" val="1655461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Security will only replaces about 40% of income, so you will need other sources of income to be able to maintain your standard of living in retirement.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your employer offers a 401(k) you should contribute as much as you can  – at least enough to get any employer match. It’s free money – all you have to do to get it is to contribute to your retirement account. Don’t leave this free money on the table.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IRAs and other accounts to save and invest your own money.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have additional savings so that you don’t have to tap your retirement savings to pay for expenses during your working life.</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35</a:t>
            </a:fld>
            <a:endParaRPr lang="en-US" dirty="0"/>
          </a:p>
        </p:txBody>
      </p:sp>
    </p:spTree>
    <p:extLst>
      <p:ext uri="{BB962C8B-B14F-4D97-AF65-F5344CB8AC3E}">
        <p14:creationId xmlns:p14="http://schemas.microsoft.com/office/powerpoint/2010/main" val="717230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sooner you start putting money aside for retirement, the longer your money will work for you, setting you up for financial security in retirement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36</a:t>
            </a:fld>
            <a:endParaRPr lang="en-US" dirty="0"/>
          </a:p>
        </p:txBody>
      </p:sp>
    </p:spTree>
    <p:extLst>
      <p:ext uri="{BB962C8B-B14F-4D97-AF65-F5344CB8AC3E}">
        <p14:creationId xmlns:p14="http://schemas.microsoft.com/office/powerpoint/2010/main" val="468266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37</a:t>
            </a:fld>
            <a:endParaRPr lang="en-US" dirty="0"/>
          </a:p>
        </p:txBody>
      </p:sp>
    </p:spTree>
    <p:extLst>
      <p:ext uri="{BB962C8B-B14F-4D97-AF65-F5344CB8AC3E}">
        <p14:creationId xmlns:p14="http://schemas.microsoft.com/office/powerpoint/2010/main" val="2736060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LifeSmarts is</a:t>
            </a:r>
            <a:r>
              <a:rPr lang="en-US" baseline="0" dirty="0" smtClean="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smtClean="0"/>
          </a:p>
          <a:p>
            <a:r>
              <a:rPr lang="en-US" baseline="0" dirty="0" smtClean="0"/>
              <a:t>LifeSmarts focuses on:</a:t>
            </a:r>
          </a:p>
          <a:p>
            <a:pPr marL="628650" lvl="1" indent="-171450">
              <a:buFont typeface="Arial" panose="020B0604020202020204" pitchFamily="34" charset="0"/>
              <a:buChar char="•"/>
            </a:pPr>
            <a:r>
              <a:rPr lang="en-US" baseline="0" dirty="0" smtClean="0"/>
              <a:t>Personal Finance</a:t>
            </a:r>
          </a:p>
          <a:p>
            <a:pPr marL="628650" lvl="1" indent="-171450">
              <a:buFont typeface="Arial" panose="020B0604020202020204" pitchFamily="34" charset="0"/>
              <a:buChar char="•"/>
            </a:pPr>
            <a:r>
              <a:rPr lang="en-US" baseline="0" dirty="0" smtClean="0"/>
              <a:t>Consumer Rights and Responsibilities</a:t>
            </a:r>
          </a:p>
          <a:p>
            <a:pPr marL="628650" lvl="1" indent="-171450">
              <a:buFont typeface="Arial" panose="020B0604020202020204" pitchFamily="34" charset="0"/>
              <a:buChar char="•"/>
            </a:pPr>
            <a:r>
              <a:rPr lang="en-US" baseline="0" dirty="0" smtClean="0"/>
              <a:t>Health and Safety</a:t>
            </a:r>
          </a:p>
          <a:p>
            <a:pPr marL="628650" lvl="1" indent="-171450">
              <a:buFont typeface="Arial" panose="020B0604020202020204" pitchFamily="34" charset="0"/>
              <a:buChar char="•"/>
            </a:pPr>
            <a:r>
              <a:rPr lang="en-US" baseline="0" dirty="0" smtClean="0"/>
              <a:t>Technology</a:t>
            </a:r>
          </a:p>
          <a:p>
            <a:pPr marL="628650" lvl="1" indent="-171450">
              <a:buFont typeface="Arial" panose="020B0604020202020204" pitchFamily="34" charset="0"/>
              <a:buChar char="•"/>
            </a:pPr>
            <a:r>
              <a:rPr lang="en-US" baseline="0" dirty="0" smtClean="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38</a:t>
            </a:fld>
            <a:endParaRPr lang="en-US" dirty="0"/>
          </a:p>
        </p:txBody>
      </p:sp>
    </p:spTree>
    <p:extLst>
      <p:ext uri="{BB962C8B-B14F-4D97-AF65-F5344CB8AC3E}">
        <p14:creationId xmlns:p14="http://schemas.microsoft.com/office/powerpoint/2010/main" val="1977891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39</a:t>
            </a:fld>
            <a:endParaRPr lang="en-US" dirty="0"/>
          </a:p>
        </p:txBody>
      </p:sp>
    </p:spTree>
    <p:extLst>
      <p:ext uri="{BB962C8B-B14F-4D97-AF65-F5344CB8AC3E}">
        <p14:creationId xmlns:p14="http://schemas.microsoft.com/office/powerpoint/2010/main" val="113831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you’ve done the work to create and execute your financial plan, when you reach retirement you will be able to enjoy the new chapter of your life after you are done working full-time.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130569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ever had to do a big project for class and started the day before it’s due? How did it turn out?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Retirement is the same way – you can’t wait until just before you retire to put away money. Quite the opposite!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have to save money now in order to be able to have enough money to live on in retirement. This is hard to do. The earlier you start, the better.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Fun fact: To be a millionaire by age 65, start putting away $12 a day by age 23. If you start at age 35, you will have to put away $30 a day! (Assumes a 7% annual return.)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 in 5 Americans does not save ANY of their annual income – not for retirement, not for emergencies, not for any other financial goals that they have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5</a:t>
            </a:fld>
            <a:endParaRPr lang="en-US" dirty="0"/>
          </a:p>
        </p:txBody>
      </p:sp>
    </p:spTree>
    <p:extLst>
      <p:ext uri="{BB962C8B-B14F-4D97-AF65-F5344CB8AC3E}">
        <p14:creationId xmlns:p14="http://schemas.microsoft.com/office/powerpoint/2010/main" val="355289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retirement planning is part of your financial security. And starting early is the best way to ensure that your money has years to grow. It helps you build wealth that you will need to pay your expenses when you are no longer working. That’s why it makes sense to start thinking and planning for retirement 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think about retirement, consider what kind of life you want to have. Would you like to travel when you no longer have to work? You’ll need to save for that.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should also consider what new expenses you’ll have. For example, health care expenses tend to go up as we age, because people are more likely to be sick or disabled. In addition, later in life some of us will need long-term care services (a variety of services that help meet both the medical and non-medical needs of people with a chronic illness or disability who cannot care for themselves for long periods; these services are not covered by Medicare). Those aren’t covered by health insurance or Medicare (the federal health insurance program for people age 65 and older and some people with disabilities).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also should consider how long you will need your savings to last. If you plan to retire early, you’ll need to have savings that will last longer—which means you will need to save more now.</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6</a:t>
            </a:fld>
            <a:endParaRPr lang="en-US" dirty="0"/>
          </a:p>
        </p:txBody>
      </p:sp>
    </p:spTree>
    <p:extLst>
      <p:ext uri="{BB962C8B-B14F-4D97-AF65-F5344CB8AC3E}">
        <p14:creationId xmlns:p14="http://schemas.microsoft.com/office/powerpoint/2010/main" val="300940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good news is, you can start planning now!</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7</a:t>
            </a:fld>
            <a:endParaRPr lang="en-US" dirty="0"/>
          </a:p>
        </p:txBody>
      </p:sp>
    </p:spTree>
    <p:extLst>
      <p:ext uri="{BB962C8B-B14F-4D97-AF65-F5344CB8AC3E}">
        <p14:creationId xmlns:p14="http://schemas.microsoft.com/office/powerpoint/2010/main" val="170084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Simply put, retirement planning means using financial strategies during your working years to set yourself up for financial security in retirement.</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About 90% of workers will receive Social Security retirement benefits, which guarantee a monthly payment for life. However, those Social Security payments</a:t>
            </a:r>
            <a:r>
              <a:rPr lang="en-US" sz="1200" kern="1200" baseline="0" dirty="0" smtClean="0">
                <a:solidFill>
                  <a:schemeClr val="tx1"/>
                </a:solidFill>
                <a:effectLst/>
                <a:latin typeface="+mn-lt"/>
                <a:ea typeface="+mn-ea"/>
                <a:cs typeface="+mn-cs"/>
              </a:rPr>
              <a:t> on average will cover only about </a:t>
            </a:r>
            <a:r>
              <a:rPr lang="en-US" sz="1200" kern="1200" dirty="0" smtClean="0">
                <a:solidFill>
                  <a:schemeClr val="tx1"/>
                </a:solidFill>
                <a:effectLst/>
                <a:latin typeface="+mn-lt"/>
                <a:ea typeface="+mn-ea"/>
                <a:cs typeface="+mn-cs"/>
              </a:rPr>
              <a:t>of 40% of the income that people had right before retiring, so building additional savings is key. But that is hard to do.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Only about half of working Americans have access to an employer-sponsored retirement plan. And the majority of those who have access don’t use it!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Saving and planning for retirement is your own responsibility; if you don’t plan ahead, you may not have enough money to pay for expenses. Start as early as you can.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8</a:t>
            </a:fld>
            <a:endParaRPr lang="en-US" dirty="0"/>
          </a:p>
        </p:txBody>
      </p:sp>
    </p:spTree>
    <p:extLst>
      <p:ext uri="{BB962C8B-B14F-4D97-AF65-F5344CB8AC3E}">
        <p14:creationId xmlns:p14="http://schemas.microsoft.com/office/powerpoint/2010/main" val="245282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9</a:t>
            </a:fld>
            <a:endParaRPr lang="en-US" dirty="0"/>
          </a:p>
        </p:txBody>
      </p:sp>
    </p:spTree>
    <p:extLst>
      <p:ext uri="{BB962C8B-B14F-4D97-AF65-F5344CB8AC3E}">
        <p14:creationId xmlns:p14="http://schemas.microsoft.com/office/powerpoint/2010/main" val="127614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AF14-AB68-C848-862A-C3B31E336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4F46-8AE8-0140-930A-2F8BF4B35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DC8459-BD56-BE46-B91B-B54A781D33C3}"/>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942E6AFA-486E-A343-9E73-D52103D2D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B37073-0C65-3443-8B20-837CC513E1C5}"/>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34684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86DF-D764-DE49-8248-9ED1ADC134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08121-14E1-1247-B81E-3E69AD5B4C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E9EFA-6219-0742-A12A-568A814E819D}"/>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6E29E7B3-0B29-4944-9658-4656D7B5DF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C5650-6600-9D49-A413-0757BA03EC87}"/>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398604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95313-6984-1F4A-810B-F08B5B44FF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E8C3BE-71AA-D246-BACF-54323E02C5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BA91A-14A0-5947-9B71-DEE7C73A2763}"/>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60DAF2C1-EBB9-9744-A866-B8B51FEC1A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42E86A-6A3E-564C-9E74-B3AE1B4AA385}"/>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109135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9CE6-C557-A14F-86B5-8141DA5AA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BB1F8-64D6-754C-AE37-5043608352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8BB8A-D788-8947-8731-8DC7CC837812}"/>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D02A3806-E1CA-FD43-A3B8-05F7C8C626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A64A36-0EEB-C94D-8A23-E638AC1DEB17}"/>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404300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C15F-0E44-7B43-B4E3-5E7A7C3EF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09A7FF-BEF2-0245-9602-8E1E8080E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7243C8-25E0-3448-843D-BC701282ECED}"/>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6BF79028-B64F-F04E-A0E4-63D10F593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D507F-6BB7-B44C-A1A8-D6C97C64208C}"/>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340149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3B16-329D-9449-85F4-83150096C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CB282-C04D-8B48-89A7-3BBB278E59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BBBA0-228B-1B42-90B3-09F05ADFAB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744D6-9C44-3F4F-A46E-FE0AA815FD9B}"/>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6" name="Footer Placeholder 5">
            <a:extLst>
              <a:ext uri="{FF2B5EF4-FFF2-40B4-BE49-F238E27FC236}">
                <a16:creationId xmlns:a16="http://schemas.microsoft.com/office/drawing/2014/main" id="{9FCBE644-5E8C-B143-8FE2-FE4F899EEC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756494-949B-C242-9070-069370739A0C}"/>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107262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10D6-DA2A-1D4E-BD76-FAF9368611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E8145-3AFA-A84D-9998-4601E001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818CD6-A7FE-4041-9A93-CC7BD50811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3B7C1-81DD-A042-88BB-FB21D8946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FB66D5-1E07-C146-A970-D177B0119D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4D70B-A995-4347-81B2-540F5EE91F08}"/>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8" name="Footer Placeholder 7">
            <a:extLst>
              <a:ext uri="{FF2B5EF4-FFF2-40B4-BE49-F238E27FC236}">
                <a16:creationId xmlns:a16="http://schemas.microsoft.com/office/drawing/2014/main" id="{8D946E46-791F-6A4C-8714-84FB73FD9E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0C6D34-D2C6-214B-B55F-CFB5CB9AED53}"/>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49808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44C7-F23A-3647-A093-6D681CE6F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3CA94-DCDA-4E47-886B-ED415588E9E7}"/>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4" name="Footer Placeholder 3">
            <a:extLst>
              <a:ext uri="{FF2B5EF4-FFF2-40B4-BE49-F238E27FC236}">
                <a16:creationId xmlns:a16="http://schemas.microsoft.com/office/drawing/2014/main" id="{A6600740-0AEA-B94C-9A3C-EDC892190A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CB10F2-AF1B-6E4F-80C4-C4ABCF5D1A67}"/>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11361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BD4AA-A390-0542-B127-C7BAC4E20EA2}"/>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3" name="Footer Placeholder 2">
            <a:extLst>
              <a:ext uri="{FF2B5EF4-FFF2-40B4-BE49-F238E27FC236}">
                <a16:creationId xmlns:a16="http://schemas.microsoft.com/office/drawing/2014/main" id="{C648126F-97F4-1E43-A468-EBE4856A76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FF6459-DC4C-364E-A3EA-02765065D07B}"/>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324774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9407-7A04-5D41-A02C-DFC186F20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B68E5D-90CB-4144-8EBA-36118B7FD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91863-22F1-3448-8B5A-B8D821578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C62260-EB25-3540-9AE1-3008B2B2ACC1}"/>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6" name="Footer Placeholder 5">
            <a:extLst>
              <a:ext uri="{FF2B5EF4-FFF2-40B4-BE49-F238E27FC236}">
                <a16:creationId xmlns:a16="http://schemas.microsoft.com/office/drawing/2014/main" id="{96108669-9DE6-FE41-AC90-BB2A5DA5DC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2C60EA-591C-2040-A7A5-626BC128C26E}"/>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407405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9925-614E-2D43-82DB-C225DF239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3BD770-8B3D-004C-A4EA-70E3F11C3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D35E2D-8387-7240-B2E6-A11117E9D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FFC211-1A90-454F-9351-C144B1C862BD}"/>
              </a:ext>
            </a:extLst>
          </p:cNvPr>
          <p:cNvSpPr>
            <a:spLocks noGrp="1"/>
          </p:cNvSpPr>
          <p:nvPr>
            <p:ph type="dt" sz="half" idx="10"/>
          </p:nvPr>
        </p:nvSpPr>
        <p:spPr/>
        <p:txBody>
          <a:bodyPr/>
          <a:lstStyle/>
          <a:p>
            <a:fld id="{9AC13AA5-73BA-C942-8AC7-DAD8650C2820}" type="datetimeFigureOut">
              <a:rPr lang="en-US" smtClean="0"/>
              <a:t>10/19/2020</a:t>
            </a:fld>
            <a:endParaRPr lang="en-US" dirty="0"/>
          </a:p>
        </p:txBody>
      </p:sp>
      <p:sp>
        <p:nvSpPr>
          <p:cNvPr id="6" name="Footer Placeholder 5">
            <a:extLst>
              <a:ext uri="{FF2B5EF4-FFF2-40B4-BE49-F238E27FC236}">
                <a16:creationId xmlns:a16="http://schemas.microsoft.com/office/drawing/2014/main" id="{4E18F428-720A-1547-9247-FF2D535049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F54D6A-DFD3-6548-8273-ED9206E92EF2}"/>
              </a:ext>
            </a:extLst>
          </p:cNvPr>
          <p:cNvSpPr>
            <a:spLocks noGrp="1"/>
          </p:cNvSpPr>
          <p:nvPr>
            <p:ph type="sldNum" sz="quarter" idx="12"/>
          </p:nvPr>
        </p:nvSpPr>
        <p:spPr/>
        <p:txBody>
          <a:bodyPr/>
          <a:lstStyle/>
          <a:p>
            <a:fld id="{1E444FC2-8543-0047-8A30-30551ADB67B4}" type="slidenum">
              <a:rPr lang="en-US" smtClean="0"/>
              <a:t>‹#›</a:t>
            </a:fld>
            <a:endParaRPr lang="en-US" dirty="0"/>
          </a:p>
        </p:txBody>
      </p:sp>
    </p:spTree>
    <p:extLst>
      <p:ext uri="{BB962C8B-B14F-4D97-AF65-F5344CB8AC3E}">
        <p14:creationId xmlns:p14="http://schemas.microsoft.com/office/powerpoint/2010/main" val="57801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AD822-31DE-0042-BAED-8A7C75949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400F59-224B-514A-94D5-713BE85E3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AD213-04A7-B44F-8B65-38A68C6C0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13AA5-73BA-C942-8AC7-DAD8650C2820}" type="datetimeFigureOut">
              <a:rPr lang="en-US" smtClean="0"/>
              <a:t>10/19/2020</a:t>
            </a:fld>
            <a:endParaRPr lang="en-US" dirty="0"/>
          </a:p>
        </p:txBody>
      </p:sp>
      <p:sp>
        <p:nvSpPr>
          <p:cNvPr id="5" name="Footer Placeholder 4">
            <a:extLst>
              <a:ext uri="{FF2B5EF4-FFF2-40B4-BE49-F238E27FC236}">
                <a16:creationId xmlns:a16="http://schemas.microsoft.com/office/drawing/2014/main" id="{499529CB-00CF-AE4F-A098-301867C8B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1669C6-288C-544A-9E4A-9FAC3C0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44FC2-8543-0047-8A30-30551ADB67B4}" type="slidenum">
              <a:rPr lang="en-US" smtClean="0"/>
              <a:t>‹#›</a:t>
            </a:fld>
            <a:endParaRPr lang="en-US" dirty="0"/>
          </a:p>
        </p:txBody>
      </p:sp>
    </p:spTree>
    <p:extLst>
      <p:ext uri="{BB962C8B-B14F-4D97-AF65-F5344CB8AC3E}">
        <p14:creationId xmlns:p14="http://schemas.microsoft.com/office/powerpoint/2010/main" val="284409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382AEE0C-DF74-5647-84D0-36518F567756}"/>
              </a:ext>
            </a:extLst>
          </p:cNvPr>
          <p:cNvSpPr/>
          <p:nvPr/>
        </p:nvSpPr>
        <p:spPr>
          <a:xfrm>
            <a:off x="4422" y="0"/>
            <a:ext cx="12187578" cy="6861220"/>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Myriad Pro" pitchFamily="34" charset="0"/>
              </a:rPr>
              <a:t>Retirement Planning</a:t>
            </a:r>
          </a:p>
        </p:txBody>
      </p:sp>
      <p:sp>
        <p:nvSpPr>
          <p:cNvPr id="3" name="TextBox 2">
            <a:extLst>
              <a:ext uri="{FF2B5EF4-FFF2-40B4-BE49-F238E27FC236}">
                <a16:creationId xmlns:a16="http://schemas.microsoft.com/office/drawing/2014/main" id="{E2F40B8C-52CC-4F45-9610-9CAAAEA34E46}"/>
              </a:ext>
            </a:extLst>
          </p:cNvPr>
          <p:cNvSpPr txBox="1"/>
          <p:nvPr/>
        </p:nvSpPr>
        <p:spPr>
          <a:xfrm>
            <a:off x="2205692" y="4827795"/>
            <a:ext cx="7780615" cy="1200329"/>
          </a:xfrm>
          <a:prstGeom prst="rect">
            <a:avLst/>
          </a:prstGeom>
          <a:noFill/>
        </p:spPr>
        <p:txBody>
          <a:bodyPr wrap="square" rtlCol="0">
            <a:spAutoFit/>
          </a:bodyPr>
          <a:lstStyle/>
          <a:p>
            <a:pPr algn="ctr"/>
            <a:r>
              <a:rPr lang="en-US" sz="2400" dirty="0">
                <a:solidFill>
                  <a:schemeClr val="bg1"/>
                </a:solidFill>
                <a:latin typeface="Myriad Pro" panose="020B0503030403020204" pitchFamily="34" charset="0"/>
              </a:rPr>
              <a:t>Mapping out your financial security in retirement </a:t>
            </a:r>
            <a:endParaRPr lang="en-US" sz="2400" dirty="0" smtClean="0">
              <a:solidFill>
                <a:schemeClr val="bg1"/>
              </a:solidFill>
              <a:latin typeface="Myriad Pro" panose="020B0503030403020204" pitchFamily="34" charset="0"/>
            </a:endParaRPr>
          </a:p>
          <a:p>
            <a:pPr algn="ctr"/>
            <a:endParaRPr lang="en-US" sz="2400" i="1" dirty="0">
              <a:solidFill>
                <a:schemeClr val="bg1"/>
              </a:solidFill>
              <a:latin typeface="Myriad Pro" panose="020B0503030403020204" pitchFamily="34" charset="0"/>
            </a:endParaRPr>
          </a:p>
          <a:p>
            <a:pPr algn="ctr"/>
            <a:r>
              <a:rPr lang="en-US" sz="2400" i="1" dirty="0" smtClean="0">
                <a:solidFill>
                  <a:schemeClr val="bg1"/>
                </a:solidFill>
                <a:latin typeface="Myriad Pro" panose="020B0503030403020204" pitchFamily="34" charset="0"/>
              </a:rPr>
              <a:t>Presented by LifeSmarts, consumer education for teens</a:t>
            </a:r>
            <a:endParaRPr lang="en-US" sz="2400" i="1" dirty="0">
              <a:solidFill>
                <a:schemeClr val="bg1"/>
              </a:solidFill>
              <a:latin typeface="Myriad Pro" panose="020B0503030403020204" pitchFamily="34" charset="0"/>
            </a:endParaRP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816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8" t="5427" r="2200" b="-891"/>
          <a:stretch/>
        </p:blipFill>
        <p:spPr>
          <a:xfrm>
            <a:off x="-13577" y="-314344"/>
            <a:ext cx="12205577" cy="7384614"/>
          </a:xfrm>
          <a:prstGeom prst="rect">
            <a:avLst/>
          </a:prstGeom>
        </p:spPr>
      </p:pic>
      <p:sp>
        <p:nvSpPr>
          <p:cNvPr id="4" name="Rectangle 3">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F6FC8E8-6DB9-E84C-95A9-B76319B7373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F2547C-1C66-4C4B-8EFF-78B9F6F3CA43}"/>
              </a:ext>
            </a:extLst>
          </p:cNvPr>
          <p:cNvSpPr>
            <a:spLocks noGrp="1"/>
          </p:cNvSpPr>
          <p:nvPr>
            <p:ph type="title"/>
          </p:nvPr>
        </p:nvSpPr>
        <p:spPr>
          <a:xfrm>
            <a:off x="821635" y="1880850"/>
            <a:ext cx="11347450" cy="2629468"/>
          </a:xfrm>
        </p:spPr>
        <p:txBody>
          <a:bodyPr>
            <a:normAutofit/>
          </a:bodyPr>
          <a:lstStyle/>
          <a:p>
            <a:r>
              <a:rPr lang="en-US" sz="7200" b="1" dirty="0" smtClean="0">
                <a:solidFill>
                  <a:schemeClr val="bg1"/>
                </a:solidFill>
                <a:latin typeface="Myriad Pro" pitchFamily="34" charset="0"/>
              </a:rPr>
              <a:t>Social Security</a:t>
            </a:r>
            <a:endParaRPr lang="en-US" sz="7200" b="1" dirty="0">
              <a:solidFill>
                <a:schemeClr val="bg1"/>
              </a:solidFill>
              <a:latin typeface="Myriad Pro" pitchFamily="34" charset="0"/>
            </a:endParaRPr>
          </a:p>
        </p:txBody>
      </p:sp>
      <p:sp>
        <p:nvSpPr>
          <p:cNvPr id="3" name="Text Placeholder 2">
            <a:extLst>
              <a:ext uri="{FF2B5EF4-FFF2-40B4-BE49-F238E27FC236}">
                <a16:creationId xmlns:a16="http://schemas.microsoft.com/office/drawing/2014/main" id="{BC0742B7-0CA0-474A-A0AC-ACFE5F61921F}"/>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latin typeface="Myriad Pro" panose="020B0503030403020204" pitchFamily="34" charset="0"/>
              </a:rPr>
              <a:t>The First Leg of the Stool</a:t>
            </a:r>
            <a:endParaRPr lang="en-US"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358842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Social Security</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smtClean="0">
                <a:latin typeface="Myriad Pro" panose="020B0503030403020204"/>
              </a:rPr>
              <a:t>A </a:t>
            </a:r>
            <a:r>
              <a:rPr lang="en-US" sz="2400" dirty="0">
                <a:latin typeface="Myriad Pro" panose="020B0503030403020204"/>
              </a:rPr>
              <a:t>long-standing federal insurance program to provide benefits to older adults, their survivors, and workers who become disabled</a:t>
            </a:r>
            <a:endParaRPr lang="en-US" sz="2400" dirty="0">
              <a:solidFill>
                <a:schemeClr val="tx1">
                  <a:lumMod val="75000"/>
                  <a:lumOff val="25000"/>
                </a:schemeClr>
              </a:solidFill>
              <a:latin typeface="Myriad Pro" panose="020B0503030403020204"/>
            </a:endParaRPr>
          </a:p>
        </p:txBody>
      </p:sp>
      <p:sp>
        <p:nvSpPr>
          <p:cNvPr id="6" name="TextBox 5"/>
          <p:cNvSpPr txBox="1"/>
          <p:nvPr/>
        </p:nvSpPr>
        <p:spPr>
          <a:xfrm>
            <a:off x="955179" y="164068"/>
            <a:ext cx="2788920" cy="461665"/>
          </a:xfrm>
          <a:prstGeom prst="rect">
            <a:avLst/>
          </a:prstGeom>
          <a:noFill/>
        </p:spPr>
        <p:txBody>
          <a:bodyPr wrap="square" rtlCol="0">
            <a:spAutoFit/>
          </a:bodyPr>
          <a:lstStyle/>
          <a:p>
            <a:r>
              <a:rPr lang="en-US" sz="2400" dirty="0" smtClean="0">
                <a:solidFill>
                  <a:schemeClr val="bg1"/>
                </a:solidFill>
                <a:latin typeface="Myriad Pro" panose="020B0503030403020204"/>
              </a:rPr>
              <a:t>Vocabulary</a:t>
            </a:r>
            <a:endParaRPr lang="en-US" sz="2400" dirty="0">
              <a:solidFill>
                <a:schemeClr val="bg1"/>
              </a:solidFill>
              <a:latin typeface="Myriad Pro" panose="020B0503030403020204"/>
            </a:endParaRPr>
          </a:p>
        </p:txBody>
      </p:sp>
    </p:spTree>
    <p:extLst>
      <p:ext uri="{BB962C8B-B14F-4D97-AF65-F5344CB8AC3E}">
        <p14:creationId xmlns:p14="http://schemas.microsoft.com/office/powerpoint/2010/main" val="390097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smtClean="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smtClean="0">
              <a:solidFill>
                <a:schemeClr val="bg1"/>
              </a:solidFill>
              <a:latin typeface="Myriad Pro" pitchFamily="34" charset="0"/>
            </a:endParaRPr>
          </a:p>
          <a:p>
            <a:r>
              <a:rPr lang="en-US" sz="6000" b="1" dirty="0" smtClean="0">
                <a:solidFill>
                  <a:schemeClr val="bg1"/>
                </a:solidFill>
                <a:latin typeface="Myriad Pro" pitchFamily="34" charset="0"/>
              </a:rPr>
              <a:t>What are the basics of Social Security?</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141343" cy="4816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smtClean="0">
                <a:latin typeface="Myriad Pro" panose="020B0503030403020204"/>
              </a:rPr>
              <a:t>Mostly a retirement program</a:t>
            </a:r>
          </a:p>
          <a:p>
            <a:pPr lvl="0"/>
            <a:r>
              <a:rPr lang="en-US" sz="2400" dirty="0" smtClean="0">
                <a:latin typeface="Myriad Pro" panose="020B0503030403020204"/>
              </a:rPr>
              <a:t>People contribute with every paycheck</a:t>
            </a:r>
          </a:p>
          <a:p>
            <a:pPr lvl="0"/>
            <a:r>
              <a:rPr lang="en-US" sz="2400" dirty="0" smtClean="0">
                <a:latin typeface="Myriad Pro" panose="020B0503030403020204"/>
              </a:rPr>
              <a:t>Amount of the benefit is related to average earnings over a lifetime</a:t>
            </a:r>
          </a:p>
          <a:p>
            <a:pPr lvl="0"/>
            <a:r>
              <a:rPr lang="en-US" sz="2400" dirty="0" smtClean="0">
                <a:latin typeface="Myriad Pro" panose="020B0503030403020204"/>
              </a:rPr>
              <a:t>Can start receiving retirement benefits at age 62</a:t>
            </a:r>
          </a:p>
          <a:p>
            <a:pPr lvl="0"/>
            <a:r>
              <a:rPr lang="en-US" sz="2400" dirty="0" smtClean="0">
                <a:latin typeface="Myriad Pro" panose="020B0503030403020204"/>
              </a:rPr>
              <a:t>Size of the benefit increases with every month delay claiming</a:t>
            </a:r>
          </a:p>
          <a:p>
            <a:r>
              <a:rPr lang="en-US" sz="2400" dirty="0" smtClean="0">
                <a:latin typeface="Myriad Pro" panose="020B0503030403020204"/>
              </a:rPr>
              <a:t>Not meant to be sole income in retirement – on average equals only 40% of pre-retirement income</a:t>
            </a:r>
            <a:endParaRPr lang="en-US" sz="2400" dirty="0">
              <a:solidFill>
                <a:schemeClr val="tx1">
                  <a:lumMod val="75000"/>
                  <a:lumOff val="25000"/>
                </a:schemeClr>
              </a:solidFill>
              <a:latin typeface="Myriad Pro" panose="020B0503030403020204"/>
            </a:endParaRPr>
          </a:p>
        </p:txBody>
      </p:sp>
    </p:spTree>
    <p:extLst>
      <p:ext uri="{BB962C8B-B14F-4D97-AF65-F5344CB8AC3E}">
        <p14:creationId xmlns:p14="http://schemas.microsoft.com/office/powerpoint/2010/main" val="2479526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smtClean="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smtClean="0">
              <a:solidFill>
                <a:schemeClr val="bg1"/>
              </a:solidFill>
              <a:latin typeface="Myriad Pro" pitchFamily="34" charset="0"/>
            </a:endParaRPr>
          </a:p>
          <a:p>
            <a:r>
              <a:rPr lang="en-US" sz="6000" b="1" dirty="0" smtClean="0">
                <a:solidFill>
                  <a:schemeClr val="bg1"/>
                </a:solidFill>
                <a:latin typeface="Myriad Pro" pitchFamily="34" charset="0"/>
              </a:rPr>
              <a:t>What else does Social Security do?</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141343" cy="4025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smtClean="0">
                <a:latin typeface="Myriad Pro" panose="020B0503030403020204"/>
              </a:rPr>
              <a:t>Provides benefits for:</a:t>
            </a:r>
          </a:p>
          <a:p>
            <a:pPr lvl="1"/>
            <a:r>
              <a:rPr lang="en-US" dirty="0">
                <a:latin typeface="Myriad Pro" panose="020B0503030403020204"/>
              </a:rPr>
              <a:t>People who can no longer work because of severe illness or disability</a:t>
            </a:r>
          </a:p>
          <a:p>
            <a:pPr lvl="1"/>
            <a:r>
              <a:rPr lang="en-US" sz="2400" dirty="0" smtClean="0">
                <a:latin typeface="Myriad Pro" panose="020B0503030403020204"/>
              </a:rPr>
              <a:t>Spouses </a:t>
            </a:r>
            <a:r>
              <a:rPr lang="en-US" sz="2400" dirty="0">
                <a:latin typeface="Myriad Pro" panose="020B0503030403020204"/>
              </a:rPr>
              <a:t>and dependent </a:t>
            </a:r>
            <a:r>
              <a:rPr lang="en-US" sz="2400" dirty="0" smtClean="0">
                <a:latin typeface="Myriad Pro" panose="020B0503030403020204"/>
              </a:rPr>
              <a:t>children of workers who die or become disabled</a:t>
            </a:r>
            <a:endParaRPr lang="en-US" sz="2400" dirty="0">
              <a:latin typeface="Myriad Pro" panose="020B0503030403020204"/>
            </a:endParaRPr>
          </a:p>
          <a:p>
            <a:pPr lvl="0"/>
            <a:r>
              <a:rPr lang="en-US" sz="2400" dirty="0">
                <a:latin typeface="Myriad Pro" panose="020B0503030403020204"/>
              </a:rPr>
              <a:t>Payments for life that are indexed to inflation</a:t>
            </a:r>
          </a:p>
        </p:txBody>
      </p:sp>
    </p:spTree>
    <p:extLst>
      <p:ext uri="{BB962C8B-B14F-4D97-AF65-F5344CB8AC3E}">
        <p14:creationId xmlns:p14="http://schemas.microsoft.com/office/powerpoint/2010/main" val="2591786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smtClean="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smtClean="0">
              <a:solidFill>
                <a:schemeClr val="bg1"/>
              </a:solidFill>
              <a:latin typeface="Myriad Pro" pitchFamily="34" charset="0"/>
            </a:endParaRPr>
          </a:p>
          <a:p>
            <a:pPr>
              <a:spcAft>
                <a:spcPts val="1200"/>
              </a:spcAft>
            </a:pPr>
            <a:r>
              <a:rPr lang="en-US" sz="6000" b="1" dirty="0" smtClean="0">
                <a:solidFill>
                  <a:schemeClr val="bg1"/>
                </a:solidFill>
                <a:latin typeface="Myriad Pro" pitchFamily="34" charset="0"/>
              </a:rPr>
              <a:t>Will it be there for you?</a:t>
            </a:r>
          </a:p>
          <a:p>
            <a:pPr algn="ctr"/>
            <a:r>
              <a:rPr lang="en-US" sz="6000" b="1" dirty="0" smtClean="0">
                <a:solidFill>
                  <a:schemeClr val="bg1"/>
                </a:solidFill>
                <a:latin typeface="Myriad Pro" pitchFamily="34" charset="0"/>
              </a:rPr>
              <a:t>YES!</a:t>
            </a:r>
            <a:endParaRPr lang="en-US" sz="6000" b="1"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141343" cy="4025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None/>
            </a:pPr>
            <a:r>
              <a:rPr lang="en-US" sz="2400" dirty="0" smtClean="0">
                <a:latin typeface="Myriad Pro" panose="020B0503030403020204"/>
              </a:rPr>
              <a:t>As long as people are working and paying into the program, benefits will continue to flow. But changes are needed in the long term to make sure that there is enough money to pay all scheduled benefits.</a:t>
            </a:r>
            <a:endParaRPr lang="en-US" sz="2400" dirty="0">
              <a:solidFill>
                <a:schemeClr val="tx1">
                  <a:lumMod val="75000"/>
                  <a:lumOff val="25000"/>
                </a:schemeClr>
              </a:solidFill>
              <a:latin typeface="Myriad Pro" panose="020B0503030403020204"/>
            </a:endParaRPr>
          </a:p>
        </p:txBody>
      </p:sp>
    </p:spTree>
    <p:extLst>
      <p:ext uri="{BB962C8B-B14F-4D97-AF65-F5344CB8AC3E}">
        <p14:creationId xmlns:p14="http://schemas.microsoft.com/office/powerpoint/2010/main" val="3645285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04" t="6761" r="3154" b="6234"/>
          <a:stretch/>
        </p:blipFill>
        <p:spPr>
          <a:xfrm>
            <a:off x="0" y="-101600"/>
            <a:ext cx="12169085" cy="7095068"/>
          </a:xfrm>
          <a:prstGeom prst="rect">
            <a:avLst/>
          </a:prstGeom>
        </p:spPr>
      </p:pic>
      <p:sp>
        <p:nvSpPr>
          <p:cNvPr id="5" name="Rectangle 4">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8B6AA12-1518-6040-B70E-5F63B43EE9DE}"/>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Employer-sponsored retirement plans</a:t>
            </a:r>
            <a:endParaRPr lang="en-US" sz="7200" b="1" dirty="0">
              <a:solidFill>
                <a:schemeClr val="bg1"/>
              </a:solidFill>
              <a:latin typeface="Myriad Pro" pitchFamily="34" charset="0"/>
            </a:endParaRPr>
          </a:p>
        </p:txBody>
      </p:sp>
      <p:sp>
        <p:nvSpPr>
          <p:cNvPr id="12" name="Text Placeholder 2">
            <a:extLst>
              <a:ext uri="{FF2B5EF4-FFF2-40B4-BE49-F238E27FC236}">
                <a16:creationId xmlns:a16="http://schemas.microsoft.com/office/drawing/2014/main" id="{D1A60026-5BED-6347-85D7-6D0895AD3D3C}"/>
              </a:ext>
            </a:extLst>
          </p:cNvPr>
          <p:cNvSpPr>
            <a:spLocks noGrp="1"/>
          </p:cNvSpPr>
          <p:nvPr>
            <p:ph type="body" idx="1"/>
          </p:nvPr>
        </p:nvSpPr>
        <p:spPr>
          <a:xfrm>
            <a:off x="869182" y="4654186"/>
            <a:ext cx="11336070" cy="1411334"/>
          </a:xfrm>
        </p:spPr>
        <p:txBody>
          <a:bodyPr>
            <a:noAutofit/>
          </a:bodyPr>
          <a:lstStyle/>
          <a:p>
            <a:r>
              <a:rPr lang="en-US" dirty="0" smtClean="0">
                <a:solidFill>
                  <a:schemeClr val="bg1"/>
                </a:solidFill>
                <a:latin typeface="Myriad Pro" panose="020B0503030403020204" pitchFamily="34" charset="0"/>
              </a:rPr>
              <a:t>The Second Leg of the Stool</a:t>
            </a:r>
            <a:endParaRPr lang="en-US" sz="2400" dirty="0">
              <a:solidFill>
                <a:schemeClr val="bg1"/>
              </a:solidFill>
              <a:latin typeface="Myriad Pro" panose="020B0503030403020204" pitchFamily="34" charset="0"/>
            </a:endParaRPr>
          </a:p>
        </p:txBody>
      </p:sp>
      <p:cxnSp>
        <p:nvCxnSpPr>
          <p:cNvPr id="13" name="Straight Connector 12">
            <a:extLst>
              <a:ext uri="{FF2B5EF4-FFF2-40B4-BE49-F238E27FC236}">
                <a16:creationId xmlns:a16="http://schemas.microsoft.com/office/drawing/2014/main" id="{EFBD3C5D-DBBB-734F-81B8-0B24988517C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58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Pension</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Employer-sponsored retirement plans that guarantee a </a:t>
            </a:r>
            <a:r>
              <a:rPr lang="en-US" sz="2400" dirty="0" smtClean="0">
                <a:latin typeface="Myriad Pro" panose="020B0503030403020204"/>
              </a:rPr>
              <a:t>monthly </a:t>
            </a:r>
            <a:r>
              <a:rPr lang="en-US" sz="2400" dirty="0">
                <a:latin typeface="Myriad Pro" panose="020B0503030403020204"/>
              </a:rPr>
              <a:t>benefit for life</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28600"/>
            <a:ext cx="237744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199034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401(k)</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Employer-sponsored retirement savings accounts that offer tax benefits (meaning that you pay less in taxes by saving your money in them)</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13360"/>
            <a:ext cx="2240280" cy="461665"/>
          </a:xfrm>
          <a:prstGeom prst="rect">
            <a:avLst/>
          </a:prstGeom>
          <a:noFill/>
        </p:spPr>
        <p:txBody>
          <a:bodyPr wrap="square" rtlCol="0">
            <a:spAutoFit/>
          </a:bodyPr>
          <a:lstStyle/>
          <a:p>
            <a:r>
              <a:rPr lang="en-US" sz="2400" dirty="0">
                <a:solidFill>
                  <a:schemeClr val="bg1"/>
                </a:solidFill>
                <a:latin typeface="Myriad Pro" panose="020B0503030403020204"/>
              </a:rPr>
              <a:t>Vocabulary</a:t>
            </a:r>
            <a:endParaRPr lang="en-US" dirty="0"/>
          </a:p>
        </p:txBody>
      </p:sp>
    </p:spTree>
    <p:extLst>
      <p:ext uri="{BB962C8B-B14F-4D97-AF65-F5344CB8AC3E}">
        <p14:creationId xmlns:p14="http://schemas.microsoft.com/office/powerpoint/2010/main" val="773395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Employee contribution</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Money contributed by </a:t>
            </a:r>
            <a:r>
              <a:rPr lang="en-US" sz="2400" dirty="0" smtClean="0">
                <a:latin typeface="Myriad Pro" panose="020B0503030403020204"/>
              </a:rPr>
              <a:t>an employee to </a:t>
            </a:r>
            <a:r>
              <a:rPr lang="en-US" sz="2400" dirty="0">
                <a:latin typeface="Myriad Pro" panose="020B0503030403020204"/>
              </a:rPr>
              <a:t>an employer-sponsored retirement </a:t>
            </a:r>
            <a:r>
              <a:rPr lang="en-US" sz="2400" dirty="0" smtClean="0">
                <a:latin typeface="Myriad Pro" panose="020B0503030403020204"/>
              </a:rPr>
              <a:t>savings account </a:t>
            </a:r>
            <a:r>
              <a:rPr lang="en-US" sz="2400" dirty="0">
                <a:latin typeface="Myriad Pro" panose="020B0503030403020204"/>
              </a:rPr>
              <a:t>such as a 401(k</a:t>
            </a:r>
            <a:r>
              <a:rPr lang="en-US" sz="2400" dirty="0" smtClean="0">
                <a:latin typeface="Myriad Pro" panose="020B0503030403020204"/>
              </a:rPr>
              <a:t>)</a:t>
            </a:r>
            <a:endParaRPr lang="en-US" sz="2400" dirty="0">
              <a:solidFill>
                <a:schemeClr val="tx1">
                  <a:lumMod val="75000"/>
                  <a:lumOff val="25000"/>
                </a:schemeClr>
              </a:solidFill>
              <a:latin typeface="Myriad Pro" panose="020B0503030403020204"/>
            </a:endParaRPr>
          </a:p>
        </p:txBody>
      </p:sp>
      <p:sp>
        <p:nvSpPr>
          <p:cNvPr id="6" name="TextBox 5"/>
          <p:cNvSpPr txBox="1"/>
          <p:nvPr/>
        </p:nvSpPr>
        <p:spPr>
          <a:xfrm>
            <a:off x="838200" y="243840"/>
            <a:ext cx="265176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1378552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Employer match</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Money an employer contributes to an employee’s retirement savings plan when the employee also contributes</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43840"/>
            <a:ext cx="2956560" cy="461665"/>
          </a:xfrm>
          <a:prstGeom prst="rect">
            <a:avLst/>
          </a:prstGeom>
          <a:noFill/>
        </p:spPr>
        <p:txBody>
          <a:bodyPr wrap="square" rtlCol="0">
            <a:spAutoFit/>
          </a:bodyPr>
          <a:lstStyle/>
          <a:p>
            <a:r>
              <a:rPr lang="en-US" sz="2400" dirty="0">
                <a:solidFill>
                  <a:schemeClr val="bg1"/>
                </a:solidFill>
                <a:latin typeface="Myriad Pro" panose="020B0503030403020204"/>
              </a:rPr>
              <a:t>Vocabulary</a:t>
            </a:r>
            <a:endParaRPr lang="en-US" sz="2400" dirty="0"/>
          </a:p>
        </p:txBody>
      </p:sp>
    </p:spTree>
    <p:extLst>
      <p:ext uri="{BB962C8B-B14F-4D97-AF65-F5344CB8AC3E}">
        <p14:creationId xmlns:p14="http://schemas.microsoft.com/office/powerpoint/2010/main" val="416506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Calibri" panose="020F0502020204030204" pitchFamily="34" charset="0"/>
              </a:rPr>
              <a:t>LifeSmarts is a program of the National Consumers League</a:t>
            </a:r>
          </a:p>
        </p:txBody>
      </p:sp>
    </p:spTree>
    <p:extLst>
      <p:ext uri="{BB962C8B-B14F-4D97-AF65-F5344CB8AC3E}">
        <p14:creationId xmlns:p14="http://schemas.microsoft.com/office/powerpoint/2010/main" val="1856555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77040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With a 401(k),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141343" cy="446061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latin typeface="Myriad Pro" panose="020B0503030403020204"/>
              </a:rPr>
              <a:t>Decide how much to contribute</a:t>
            </a:r>
          </a:p>
          <a:p>
            <a:pPr lvl="0"/>
            <a:r>
              <a:rPr lang="en-US" sz="2400" dirty="0">
                <a:latin typeface="Myriad Pro" panose="020B0503030403020204"/>
              </a:rPr>
              <a:t>Select investments from those offered in the plan</a:t>
            </a:r>
          </a:p>
          <a:p>
            <a:pPr lvl="0"/>
            <a:r>
              <a:rPr lang="en-US" sz="2400" dirty="0">
                <a:latin typeface="Myriad Pro" panose="020B0503030403020204"/>
              </a:rPr>
              <a:t>Usually pay penalties if you take out the money before retirement</a:t>
            </a:r>
          </a:p>
        </p:txBody>
      </p:sp>
    </p:spTree>
    <p:extLst>
      <p:ext uri="{BB962C8B-B14F-4D97-AF65-F5344CB8AC3E}">
        <p14:creationId xmlns:p14="http://schemas.microsoft.com/office/powerpoint/2010/main" val="3942067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orthcentralus1-mediap.svc.ms/transform/thumbnail?provider=spo&amp;inputFormat=jpg&amp;cs=fFNQTw&amp;docid=https%3A%2F%2Fnationalconsumers-my.sharepoint.com%3A443%2F_api%2Fv2.0%2Fdrives%2Fb!PKDybHghHkep5Jhwnf5ooxNW6XTe-YxEvKAWTm4jV7TRDjyCE2LVRY0DrPhJXq7H%2Fitems%2F01D5G2JSIT3UVWIK6XHBCZM2I6GAVPGKLG%3Fversion%3DPublished&amp;access_token=eyJ0eXAiOiJKV1QiLCJhbGciOiJub25lIn0.eyJhdWQiOiIwMDAwMDAwMy0wMDAwLTBmZjEtY2UwMC0wMDAwMDAwMDAwMDAvbmF0aW9uYWxjb25zdW1lcnMtbXkuc2hhcmVwb2ludC5jb21ANGUxZDJmM2YtZWMwMC00NTk4LTkyNDAtMWI5MDcxYWI2NTgyIiwiaXNzIjoiMDAwMDAwMDMtMDAwMC0wZmYxLWNlMDAtMDAwMDAwMDAwMDAwIiwibmJmIjoiMTU3Mzg0MjA3MiIsImV4cCI6IjE1NzM4NjM2NzIiLCJlbmRwb2ludHVybCI6InpSckJSbDdVTjV1UFBsZklRME1lOEtFemJqUWo1Wm5QcEhOdlgyeW9zMk09IiwiZW5kcG9pbnR1cmxMZW5ndGgiOiIxMjciLCJpc2xvb3BiYWNrIjoiVHJ1ZSIsImNpZCI6Ik9UQXlOekU0T1dZdE9UQmlPUzA1TURBd0xXUXdaVGt0TkRGaFpqa3haREZrWVRJMiIsInZlciI6Imhhc2hlZHByb29mdG9rZW4iLCJzaXRlaWQiOiJObU5tTW1Fd00yTXRNakUzT0MwME56RmxMV0U1WlRRdE9UZzNNRGxrWm1VMk9HRXoiLCJuYW1laWQiOiIwIy5mfG1lbWJlcnNoaXB8dGF1bnNAbmNsbmV0Lm9yZyIsIm5paSI6Im1pY3Jvc29mdC5zaGFyZXBvaW50IiwiaXN1c2VyIjoidHJ1ZSIsImNhY2hla2V5IjoiMGguZnxtZW1iZXJzaGlwfDEwMDMyMDAwMzJiNzUwMWNAbGl2ZS5jb20iLCJ0dCI6IjAiLCJ1c2VQZXJzaXN0ZW50Q29va2llIjoiMiJ9.Yi9lM1NxMHVaMlRJVWI4clc1SkdoZW85aDgzb2cwaUJ5WWdPcSt5a2t5TT0&amp;encodeFailures=1&amp;srcWidth=&amp;srcHeight=&amp;width=1920&amp;height=897&amp;action=Access"/>
          <p:cNvPicPr>
            <a:picLocks noChangeAspect="1" noChangeArrowheads="1"/>
          </p:cNvPicPr>
          <p:nvPr/>
        </p:nvPicPr>
        <p:blipFill rotWithShape="1">
          <a:blip r:embed="rId3">
            <a:extLst>
              <a:ext uri="{28A0092B-C50C-407E-A947-70E740481C1C}">
                <a14:useLocalDpi xmlns:a14="http://schemas.microsoft.com/office/drawing/2010/main" val="0"/>
              </a:ext>
            </a:extLst>
          </a:blip>
          <a:srcRect t="8738" b="8285"/>
          <a:stretch/>
        </p:blipFill>
        <p:spPr bwMode="auto">
          <a:xfrm flipH="1">
            <a:off x="-50787" y="-83127"/>
            <a:ext cx="12811125" cy="70895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66665080-9D8D-674D-B860-36C76AC86605}"/>
              </a:ext>
            </a:extLst>
          </p:cNvPr>
          <p:cNvSpPr txBox="1">
            <a:spLocks/>
          </p:cNvSpPr>
          <p:nvPr/>
        </p:nvSpPr>
        <p:spPr>
          <a:xfrm>
            <a:off x="869182" y="4654186"/>
            <a:ext cx="11336070" cy="11031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solidFill>
                  <a:schemeClr val="bg1"/>
                </a:solidFill>
                <a:latin typeface="Myriad Pro" panose="020B0503030403020204" pitchFamily="34" charset="0"/>
              </a:rPr>
              <a:t>The Third Leg of the Stool</a:t>
            </a:r>
            <a:endParaRPr lang="en-US" dirty="0">
              <a:solidFill>
                <a:schemeClr val="bg1"/>
              </a:solidFill>
              <a:latin typeface="Myriad Pro" panose="020B0503030403020204" pitchFamily="34" charset="0"/>
            </a:endParaRPr>
          </a:p>
        </p:txBody>
      </p:sp>
      <p:cxnSp>
        <p:nvCxnSpPr>
          <p:cNvPr id="11" name="Straight Connector 10">
            <a:extLst>
              <a:ext uri="{FF2B5EF4-FFF2-40B4-BE49-F238E27FC236}">
                <a16:creationId xmlns:a16="http://schemas.microsoft.com/office/drawing/2014/main" id="{5A090AC1-CC26-F544-BA2B-BBC311081227}"/>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57BA22B-1EF6-544D-81B1-6A71EAD47D7A}"/>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Personal Savings and Investing</a:t>
            </a:r>
            <a:endParaRPr lang="en-US" sz="7200" b="1" dirty="0">
              <a:solidFill>
                <a:schemeClr val="bg1"/>
              </a:solidFill>
              <a:latin typeface="Myriad Pro" pitchFamily="34" charset="0"/>
            </a:endParaRPr>
          </a:p>
        </p:txBody>
      </p:sp>
    </p:spTree>
    <p:extLst>
      <p:ext uri="{BB962C8B-B14F-4D97-AF65-F5344CB8AC3E}">
        <p14:creationId xmlns:p14="http://schemas.microsoft.com/office/powerpoint/2010/main" val="3391659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Saving</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Setting aside income or money for future spending</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89560"/>
            <a:ext cx="199644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298919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Investing</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Putting money into an asset (such as a stock, bond, or mutual fund) with the expectation that it will grow over time, but with the risk that it will not</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13360"/>
            <a:ext cx="234696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1804845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252249" y="2186152"/>
            <a:ext cx="11729544" cy="1234971"/>
          </a:xfrm>
        </p:spPr>
        <p:txBody>
          <a:bodyPr>
            <a:normAutofit fontScale="90000"/>
          </a:bodyPr>
          <a:lstStyle/>
          <a:p>
            <a:pPr algn="ctr"/>
            <a:r>
              <a:rPr lang="en-US" sz="5400" b="1" dirty="0" smtClean="0">
                <a:solidFill>
                  <a:schemeClr val="bg1"/>
                </a:solidFill>
                <a:latin typeface="Myriad Pro" pitchFamily="34" charset="0"/>
              </a:rPr>
              <a:t>Individual Retirement Account (IRA)</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lnSpc>
                <a:spcPct val="150000"/>
              </a:lnSpc>
              <a:buNone/>
            </a:pPr>
            <a:r>
              <a:rPr lang="en-US" sz="2400" dirty="0">
                <a:latin typeface="Myriad Pro" panose="020B0503030403020204"/>
              </a:rPr>
              <a:t>Tax-advantaged retirement savings accounts that are established by individuals rather than employers</a:t>
            </a:r>
          </a:p>
        </p:txBody>
      </p:sp>
      <p:sp>
        <p:nvSpPr>
          <p:cNvPr id="6" name="TextBox 5"/>
          <p:cNvSpPr txBox="1"/>
          <p:nvPr/>
        </p:nvSpPr>
        <p:spPr>
          <a:xfrm>
            <a:off x="838200" y="182880"/>
            <a:ext cx="2651760" cy="461665"/>
          </a:xfrm>
          <a:prstGeom prst="rect">
            <a:avLst/>
          </a:prstGeom>
          <a:noFill/>
        </p:spPr>
        <p:txBody>
          <a:bodyPr wrap="square" rtlCol="0">
            <a:spAutoFit/>
          </a:bodyPr>
          <a:lstStyle/>
          <a:p>
            <a:r>
              <a:rPr lang="en-US" sz="2400" dirty="0">
                <a:solidFill>
                  <a:schemeClr val="bg1"/>
                </a:solidFill>
                <a:latin typeface="Myriad Pro" panose="020B0503030403020204"/>
              </a:rPr>
              <a:t>Vocabulary</a:t>
            </a:r>
            <a:endParaRPr lang="en-US" sz="2400" dirty="0"/>
          </a:p>
        </p:txBody>
      </p:sp>
    </p:spTree>
    <p:extLst>
      <p:ext uri="{BB962C8B-B14F-4D97-AF65-F5344CB8AC3E}">
        <p14:creationId xmlns:p14="http://schemas.microsoft.com/office/powerpoint/2010/main" val="1230123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Compound interest</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2400" dirty="0">
                <a:latin typeface="Myriad Pro" panose="020B0503030403020204"/>
              </a:rPr>
              <a:t>I</a:t>
            </a:r>
            <a:r>
              <a:rPr lang="en-US" sz="2400" dirty="0" smtClean="0">
                <a:latin typeface="Myriad Pro" panose="020B0503030403020204"/>
              </a:rPr>
              <a:t>nterest </a:t>
            </a:r>
            <a:r>
              <a:rPr lang="en-US" sz="2400" dirty="0">
                <a:latin typeface="Myriad Pro" panose="020B0503030403020204"/>
              </a:rPr>
              <a:t>that is calculated and paid on both the initial principal and the accumulated interest</a:t>
            </a:r>
            <a:endParaRPr lang="en-US" sz="2400" dirty="0">
              <a:solidFill>
                <a:schemeClr val="tx1">
                  <a:lumMod val="75000"/>
                  <a:lumOff val="25000"/>
                </a:schemeClr>
              </a:solidFill>
              <a:latin typeface="Myriad Pro" panose="020B0503030403020204"/>
            </a:endParaRPr>
          </a:p>
        </p:txBody>
      </p:sp>
      <p:sp>
        <p:nvSpPr>
          <p:cNvPr id="4" name="TextBox 3"/>
          <p:cNvSpPr txBox="1"/>
          <p:nvPr/>
        </p:nvSpPr>
        <p:spPr>
          <a:xfrm>
            <a:off x="838200" y="289560"/>
            <a:ext cx="239268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3814707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6000" b="1" dirty="0" smtClean="0">
                <a:solidFill>
                  <a:schemeClr val="bg1"/>
                </a:solidFill>
                <a:latin typeface="Myriad Pro" pitchFamily="34" charset="0"/>
              </a:rPr>
              <a:t>What is compounding?</a:t>
            </a:r>
            <a:endParaRPr lang="en-US" sz="6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766287"/>
            <a:ext cx="5300871" cy="5351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Myriad Pro" panose="020B0503030403020204"/>
              </a:rPr>
              <a:t>SEPTEMBER</a:t>
            </a:r>
          </a:p>
          <a:p>
            <a:pPr marL="0" indent="0">
              <a:buNone/>
            </a:pPr>
            <a:r>
              <a:rPr lang="en-US" sz="2400" dirty="0">
                <a:latin typeface="Myriad Pro" panose="020B0503030403020204"/>
              </a:rPr>
              <a:t>You put in $100</a:t>
            </a:r>
          </a:p>
          <a:p>
            <a:pPr marL="0" indent="0">
              <a:buNone/>
            </a:pPr>
            <a:r>
              <a:rPr lang="en-US" sz="2400" dirty="0">
                <a:latin typeface="Myriad Pro" panose="020B0503030403020204"/>
              </a:rPr>
              <a:t>Your mom </a:t>
            </a:r>
            <a:r>
              <a:rPr lang="en-US" sz="2400" dirty="0" smtClean="0">
                <a:latin typeface="Myriad Pro" panose="020B0503030403020204"/>
              </a:rPr>
              <a:t>puts in 10</a:t>
            </a:r>
            <a:r>
              <a:rPr lang="en-US" sz="2400" dirty="0">
                <a:latin typeface="Myriad Pro" panose="020B0503030403020204"/>
              </a:rPr>
              <a:t>% of $100</a:t>
            </a:r>
          </a:p>
          <a:p>
            <a:pPr marL="0" indent="0">
              <a:buNone/>
            </a:pPr>
            <a:r>
              <a:rPr lang="en-US" sz="2400" dirty="0">
                <a:latin typeface="Myriad Pro" panose="020B0503030403020204"/>
              </a:rPr>
              <a:t>	= $10</a:t>
            </a:r>
          </a:p>
          <a:p>
            <a:pPr marL="0" indent="0">
              <a:buNone/>
            </a:pPr>
            <a:r>
              <a:rPr lang="en-US" sz="2400" dirty="0">
                <a:latin typeface="Myriad Pro" panose="020B0503030403020204"/>
              </a:rPr>
              <a:t>New total = $110</a:t>
            </a:r>
          </a:p>
          <a:p>
            <a:pPr marL="0" indent="0">
              <a:buNone/>
            </a:pPr>
            <a:endParaRPr lang="en-US" sz="2400" dirty="0">
              <a:latin typeface="Myriad Pro" panose="020B0503030403020204"/>
            </a:endParaRPr>
          </a:p>
          <a:p>
            <a:pPr marL="0" indent="0">
              <a:buNone/>
            </a:pPr>
            <a:r>
              <a:rPr lang="en-US" sz="2400" dirty="0">
                <a:latin typeface="Myriad Pro" panose="020B0503030403020204"/>
              </a:rPr>
              <a:t>OCTOBER</a:t>
            </a:r>
          </a:p>
          <a:p>
            <a:pPr marL="0" indent="0">
              <a:buNone/>
            </a:pPr>
            <a:r>
              <a:rPr lang="en-US" sz="2400" dirty="0">
                <a:latin typeface="Myriad Pro" panose="020B0503030403020204"/>
              </a:rPr>
              <a:t>You put in $100 </a:t>
            </a:r>
            <a:r>
              <a:rPr lang="en-US" sz="2400" dirty="0">
                <a:latin typeface="Myriad Pro" panose="020B0503030403020204"/>
                <a:sym typeface="Wingdings" panose="05000000000000000000" pitchFamily="2" charset="2"/>
              </a:rPr>
              <a:t> $210 in account</a:t>
            </a:r>
            <a:endParaRPr lang="en-US" sz="2400" dirty="0">
              <a:latin typeface="Myriad Pro" panose="020B0503030403020204"/>
            </a:endParaRPr>
          </a:p>
          <a:p>
            <a:pPr marL="0" indent="0">
              <a:buNone/>
            </a:pPr>
            <a:r>
              <a:rPr lang="en-US" sz="2400" dirty="0">
                <a:latin typeface="Myriad Pro" panose="020B0503030403020204"/>
              </a:rPr>
              <a:t>Your mom </a:t>
            </a:r>
            <a:r>
              <a:rPr lang="en-US" sz="2400" dirty="0" smtClean="0">
                <a:latin typeface="Myriad Pro" panose="020B0503030403020204"/>
              </a:rPr>
              <a:t>puts in </a:t>
            </a:r>
            <a:r>
              <a:rPr lang="en-US" sz="2400" dirty="0">
                <a:latin typeface="Myriad Pro" panose="020B0503030403020204"/>
              </a:rPr>
              <a:t>10% of $210</a:t>
            </a:r>
          </a:p>
          <a:p>
            <a:pPr marL="0" indent="0">
              <a:buNone/>
            </a:pPr>
            <a:r>
              <a:rPr lang="en-US" sz="2400" dirty="0">
                <a:latin typeface="Myriad Pro" panose="020B0503030403020204"/>
              </a:rPr>
              <a:t>	= $21</a:t>
            </a:r>
          </a:p>
          <a:p>
            <a:pPr marL="0" indent="0">
              <a:buNone/>
            </a:pPr>
            <a:r>
              <a:rPr lang="en-US" sz="2400" dirty="0">
                <a:latin typeface="Myriad Pro" panose="020B0503030403020204"/>
              </a:rPr>
              <a:t>New total = $231</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smtClean="0">
                <a:solidFill>
                  <a:schemeClr val="bg1"/>
                </a:solidFill>
                <a:latin typeface="Myriad Pro" panose="020B0503030403020204" pitchFamily="34" charset="0"/>
              </a:rPr>
              <a:t>Let’s look at an example where savings are compounded monthly</a:t>
            </a:r>
            <a:endParaRPr lang="en-US" sz="44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28577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77040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Regular </a:t>
            </a:r>
          </a:p>
          <a:p>
            <a:r>
              <a:rPr lang="en-US" sz="6000" b="1" dirty="0" smtClean="0">
                <a:solidFill>
                  <a:schemeClr val="bg1"/>
                </a:solidFill>
                <a:latin typeface="Myriad Pro" pitchFamily="34" charset="0"/>
              </a:rPr>
              <a:t>vs. Compound</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974985"/>
            <a:ext cx="5141343" cy="3946639"/>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latin typeface="Myriad Pro" panose="020B0503030403020204"/>
              </a:rPr>
              <a:t>REGULAR INTEREST</a:t>
            </a:r>
          </a:p>
          <a:p>
            <a:pPr marL="0" indent="0">
              <a:buNone/>
            </a:pPr>
            <a:r>
              <a:rPr lang="en-US" sz="2400" dirty="0" smtClean="0">
                <a:latin typeface="Myriad Pro" panose="020B0503030403020204"/>
              </a:rPr>
              <a:t>If your mom pays interest only on your contributions, you would have </a:t>
            </a:r>
            <a:r>
              <a:rPr lang="en-US" sz="2400" b="1" dirty="0" smtClean="0">
                <a:latin typeface="Myriad Pro" panose="020B0503030403020204"/>
              </a:rPr>
              <a:t>$220 </a:t>
            </a:r>
            <a:r>
              <a:rPr lang="en-US" sz="2400" dirty="0" smtClean="0">
                <a:latin typeface="Myriad Pro" panose="020B0503030403020204"/>
              </a:rPr>
              <a:t>after two months.</a:t>
            </a:r>
          </a:p>
          <a:p>
            <a:pPr marL="0" indent="0">
              <a:buNone/>
            </a:pPr>
            <a:endParaRPr lang="en-US" sz="2400" dirty="0" smtClean="0">
              <a:latin typeface="Myriad Pro" panose="020B0503030403020204"/>
            </a:endParaRPr>
          </a:p>
          <a:p>
            <a:pPr marL="0" indent="0">
              <a:buNone/>
            </a:pPr>
            <a:r>
              <a:rPr lang="en-US" sz="2400" dirty="0" smtClean="0">
                <a:latin typeface="Myriad Pro" panose="020B0503030403020204"/>
              </a:rPr>
              <a:t>COMPOUND INTEREST</a:t>
            </a:r>
            <a:endParaRPr lang="en-US" sz="2400" dirty="0">
              <a:latin typeface="Myriad Pro" panose="020B0503030403020204"/>
            </a:endParaRPr>
          </a:p>
          <a:p>
            <a:pPr marL="0" indent="0">
              <a:buNone/>
            </a:pPr>
            <a:r>
              <a:rPr lang="en-US" sz="2400" dirty="0" smtClean="0">
                <a:latin typeface="Myriad Pro" panose="020B0503030403020204"/>
              </a:rPr>
              <a:t>By your mom paying interest on the account balance at the end of each month, you have </a:t>
            </a:r>
            <a:r>
              <a:rPr lang="en-US" sz="2400" b="1" dirty="0" smtClean="0">
                <a:latin typeface="Myriad Pro" panose="020B0503030403020204"/>
              </a:rPr>
              <a:t>$231 </a:t>
            </a:r>
            <a:r>
              <a:rPr lang="en-US" sz="2400" dirty="0" smtClean="0">
                <a:latin typeface="Myriad Pro" panose="020B0503030403020204"/>
              </a:rPr>
              <a:t>after two months.</a:t>
            </a:r>
          </a:p>
          <a:p>
            <a:pPr marL="0" indent="0">
              <a:buNone/>
            </a:pPr>
            <a:endParaRPr lang="en-US" sz="2400" dirty="0">
              <a:latin typeface="Myriad Pro" panose="020B0503030403020204"/>
            </a:endParaRPr>
          </a:p>
        </p:txBody>
      </p:sp>
      <p:sp>
        <p:nvSpPr>
          <p:cNvPr id="2" name="TextBox 1"/>
          <p:cNvSpPr txBox="1"/>
          <p:nvPr/>
        </p:nvSpPr>
        <p:spPr>
          <a:xfrm>
            <a:off x="6300551" y="5116922"/>
            <a:ext cx="5141343" cy="1077218"/>
          </a:xfrm>
          <a:prstGeom prst="rect">
            <a:avLst/>
          </a:prstGeom>
          <a:noFill/>
        </p:spPr>
        <p:txBody>
          <a:bodyPr wrap="square" rtlCol="0">
            <a:spAutoFit/>
          </a:bodyPr>
          <a:lstStyle/>
          <a:p>
            <a:pPr algn="ctr"/>
            <a:r>
              <a:rPr lang="en-US" sz="3200" b="1" dirty="0">
                <a:latin typeface="Myriad Pro" panose="020B0503030403020204"/>
              </a:rPr>
              <a:t>After nine months:</a:t>
            </a:r>
          </a:p>
          <a:p>
            <a:pPr algn="ctr"/>
            <a:r>
              <a:rPr lang="en-US" sz="3200" b="1" dirty="0">
                <a:latin typeface="Myriad Pro" panose="020B0503030403020204"/>
              </a:rPr>
              <a:t>$990 vs. $</a:t>
            </a:r>
            <a:r>
              <a:rPr lang="en-US" sz="3200" b="1" dirty="0" smtClean="0">
                <a:latin typeface="Myriad Pro" panose="020B0503030403020204"/>
              </a:rPr>
              <a:t>1,493</a:t>
            </a:r>
            <a:endParaRPr lang="en-US" sz="3200" b="1" dirty="0">
              <a:latin typeface="Myriad Pro" panose="020B0503030403020204"/>
            </a:endParaRPr>
          </a:p>
        </p:txBody>
      </p:sp>
    </p:spTree>
    <p:extLst>
      <p:ext uri="{BB962C8B-B14F-4D97-AF65-F5344CB8AC3E}">
        <p14:creationId xmlns:p14="http://schemas.microsoft.com/office/powerpoint/2010/main" val="3171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smtClean="0">
                <a:solidFill>
                  <a:schemeClr val="bg1"/>
                </a:solidFill>
                <a:latin typeface="Myriad Pro" pitchFamily="34" charset="0"/>
              </a:rPr>
              <a:t>Another example</a:t>
            </a:r>
            <a:endParaRPr lang="en-US" sz="7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300871" cy="423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smtClean="0">
                <a:latin typeface="Myriad Pro" panose="020B0503030403020204"/>
              </a:rPr>
              <a:t>You </a:t>
            </a:r>
            <a:r>
              <a:rPr lang="en-US" sz="2400" dirty="0">
                <a:latin typeface="Myriad Pro" panose="020B0503030403020204"/>
              </a:rPr>
              <a:t>invest $1,000/month for 10 years (total invested: $120,000)</a:t>
            </a:r>
          </a:p>
          <a:p>
            <a:pPr lvl="0"/>
            <a:r>
              <a:rPr lang="en-US" sz="2400" dirty="0">
                <a:latin typeface="Myriad Pro" panose="020B0503030403020204"/>
              </a:rPr>
              <a:t>The compound interest rate is </a:t>
            </a:r>
            <a:r>
              <a:rPr lang="en-US" sz="2400" dirty="0" smtClean="0">
                <a:latin typeface="Myriad Pro" panose="020B0503030403020204"/>
              </a:rPr>
              <a:t>7% annually</a:t>
            </a:r>
            <a:endParaRPr lang="en-US" sz="2400" dirty="0">
              <a:latin typeface="Myriad Pro" panose="020B0503030403020204"/>
            </a:endParaRPr>
          </a:p>
          <a:p>
            <a:pPr lvl="0"/>
            <a:r>
              <a:rPr lang="en-US" sz="2400" dirty="0">
                <a:latin typeface="Myriad Pro" panose="020B0503030403020204"/>
              </a:rPr>
              <a:t>The balance you will have at age 65 depends on when you started saving </a:t>
            </a:r>
          </a:p>
          <a:p>
            <a:r>
              <a:rPr lang="en-US" sz="2400" dirty="0">
                <a:latin typeface="Myriad Pro" panose="020B0503030403020204"/>
              </a:rPr>
              <a:t>How much </a:t>
            </a:r>
            <a:r>
              <a:rPr lang="en-US" sz="2400" dirty="0" smtClean="0">
                <a:latin typeface="Myriad Pro" panose="020B0503030403020204"/>
              </a:rPr>
              <a:t>does getting an earlier start matter to the bottom line?</a:t>
            </a:r>
            <a:endParaRPr lang="en-US" sz="2400" dirty="0">
              <a:solidFill>
                <a:schemeClr val="tx1">
                  <a:lumMod val="75000"/>
                  <a:lumOff val="25000"/>
                </a:schemeClr>
              </a:solidFill>
              <a:latin typeface="Myriad Pro" panose="020B0503030403020204"/>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Rectangle 2"/>
          <p:cNvSpPr/>
          <p:nvPr/>
        </p:nvSpPr>
        <p:spPr>
          <a:xfrm>
            <a:off x="357809" y="3059668"/>
            <a:ext cx="5257800" cy="1323439"/>
          </a:xfrm>
          <a:prstGeom prst="rect">
            <a:avLst/>
          </a:prstGeom>
        </p:spPr>
        <p:txBody>
          <a:bodyPr wrap="square">
            <a:spAutoFit/>
          </a:bodyPr>
          <a:lstStyle/>
          <a:p>
            <a:pPr lvl="0">
              <a:defRPr/>
            </a:pPr>
            <a:r>
              <a:rPr lang="en-US" sz="4000" dirty="0" smtClean="0">
                <a:solidFill>
                  <a:schemeClr val="bg1"/>
                </a:solidFill>
                <a:latin typeface="Myriad Pro" panose="020B0503030403020204"/>
              </a:rPr>
              <a:t>Saving for retirement for only 10 years</a:t>
            </a:r>
            <a:endParaRPr lang="en-US" sz="4000" dirty="0">
              <a:solidFill>
                <a:schemeClr val="bg1"/>
              </a:solidFill>
              <a:latin typeface="Myriad Pro" panose="020B0503030403020204"/>
            </a:endParaRPr>
          </a:p>
        </p:txBody>
      </p:sp>
    </p:spTree>
    <p:extLst>
      <p:ext uri="{BB962C8B-B14F-4D97-AF65-F5344CB8AC3E}">
        <p14:creationId xmlns:p14="http://schemas.microsoft.com/office/powerpoint/2010/main" val="3752615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4762413"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71864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Starting early makes a big difference</a:t>
            </a:r>
            <a:endParaRPr lang="en-US" sz="6000" b="1" u="sng" dirty="0">
              <a:solidFill>
                <a:schemeClr val="bg1"/>
              </a:solidFill>
              <a:latin typeface="Myriad Pro" pitchFamily="34" charset="0"/>
            </a:endParaRPr>
          </a:p>
        </p:txBody>
      </p:sp>
      <p:sp>
        <p:nvSpPr>
          <p:cNvPr id="3" name="TextBox 2"/>
          <p:cNvSpPr txBox="1"/>
          <p:nvPr/>
        </p:nvSpPr>
        <p:spPr>
          <a:xfrm>
            <a:off x="6096000" y="685800"/>
            <a:ext cx="5513614" cy="1938992"/>
          </a:xfrm>
          <a:prstGeom prst="rect">
            <a:avLst/>
          </a:prstGeom>
          <a:noFill/>
        </p:spPr>
        <p:txBody>
          <a:bodyPr wrap="square" rtlCol="0">
            <a:spAutoFit/>
          </a:bodyPr>
          <a:lstStyle/>
          <a:p>
            <a:r>
              <a:rPr lang="en-US" sz="2400" b="1" dirty="0" smtClean="0">
                <a:latin typeface="Myriad Pro" panose="020B0503030403020204"/>
              </a:rPr>
              <a:t>You could be a millionaire by age 65 by saving $1,000 a month for 10 years</a:t>
            </a:r>
          </a:p>
          <a:p>
            <a:endParaRPr lang="en-US" sz="2400" dirty="0" smtClean="0">
              <a:latin typeface="Myriad Pro" panose="020B0503030403020204"/>
            </a:endParaRPr>
          </a:p>
          <a:p>
            <a:r>
              <a:rPr lang="en-US" sz="2400" dirty="0" smtClean="0">
                <a:latin typeface="Myriad Pro" panose="020B0503030403020204"/>
              </a:rPr>
              <a:t>But only if you start young</a:t>
            </a:r>
            <a:endParaRPr lang="en-US" sz="2400" dirty="0">
              <a:latin typeface="Myriad Pro" panose="020B050303040302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45845"/>
            <a:ext cx="5513614" cy="3214687"/>
          </a:xfrm>
          <a:prstGeom prst="rect">
            <a:avLst/>
          </a:prstGeom>
        </p:spPr>
      </p:pic>
    </p:spTree>
    <p:extLst>
      <p:ext uri="{BB962C8B-B14F-4D97-AF65-F5344CB8AC3E}">
        <p14:creationId xmlns:p14="http://schemas.microsoft.com/office/powerpoint/2010/main" val="250392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8" t="5427" r="2200" b="-891"/>
          <a:stretch/>
        </p:blipFill>
        <p:spPr>
          <a:xfrm>
            <a:off x="-13577" y="-314344"/>
            <a:ext cx="12205577" cy="7384614"/>
          </a:xfrm>
          <a:prstGeom prst="rect">
            <a:avLst/>
          </a:prstGeom>
        </p:spPr>
      </p:pic>
      <p:sp>
        <p:nvSpPr>
          <p:cNvPr id="4" name="Rectangle 3">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F6FC8E8-6DB9-E84C-95A9-B76319B7373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F2547C-1C66-4C4B-8EFF-78B9F6F3CA43}"/>
              </a:ext>
            </a:extLst>
          </p:cNvPr>
          <p:cNvSpPr>
            <a:spLocks noGrp="1"/>
          </p:cNvSpPr>
          <p:nvPr>
            <p:ph type="title"/>
          </p:nvPr>
        </p:nvSpPr>
        <p:spPr>
          <a:xfrm>
            <a:off x="821635" y="1880850"/>
            <a:ext cx="11347450" cy="2629468"/>
          </a:xfrm>
        </p:spPr>
        <p:txBody>
          <a:bodyPr>
            <a:normAutofit/>
          </a:bodyPr>
          <a:lstStyle/>
          <a:p>
            <a:r>
              <a:rPr lang="en-US" sz="7200" b="1" dirty="0" smtClean="0">
                <a:solidFill>
                  <a:schemeClr val="bg1"/>
                </a:solidFill>
                <a:latin typeface="Myriad Pro" pitchFamily="34" charset="0"/>
              </a:rPr>
              <a:t>Financial Planning</a:t>
            </a:r>
            <a:endParaRPr lang="en-US" sz="7200" b="1" dirty="0">
              <a:solidFill>
                <a:schemeClr val="bg1"/>
              </a:solidFill>
              <a:latin typeface="Myriad Pro" pitchFamily="34" charset="0"/>
            </a:endParaRPr>
          </a:p>
        </p:txBody>
      </p:sp>
      <p:sp>
        <p:nvSpPr>
          <p:cNvPr id="3" name="Text Placeholder 2">
            <a:extLst>
              <a:ext uri="{FF2B5EF4-FFF2-40B4-BE49-F238E27FC236}">
                <a16:creationId xmlns:a16="http://schemas.microsoft.com/office/drawing/2014/main" id="{BC0742B7-0CA0-474A-A0AC-ACFE5F61921F}"/>
              </a:ext>
            </a:extLst>
          </p:cNvPr>
          <p:cNvSpPr>
            <a:spLocks noGrp="1"/>
          </p:cNvSpPr>
          <p:nvPr>
            <p:ph type="body" idx="1"/>
          </p:nvPr>
        </p:nvSpPr>
        <p:spPr>
          <a:xfrm>
            <a:off x="869182" y="4654186"/>
            <a:ext cx="11336070" cy="1103146"/>
          </a:xfrm>
        </p:spPr>
        <p:txBody>
          <a:bodyPr>
            <a:noAutofit/>
          </a:bodyPr>
          <a:lstStyle/>
          <a:p>
            <a:r>
              <a:rPr lang="en-US" dirty="0">
                <a:solidFill>
                  <a:schemeClr val="bg1"/>
                </a:solidFill>
                <a:latin typeface="Myriad Pro" panose="020B0503030403020204"/>
              </a:rPr>
              <a:t>Financial planning helps you determine your short- and long-term goals,</a:t>
            </a:r>
          </a:p>
          <a:p>
            <a:pPr>
              <a:spcAft>
                <a:spcPts val="1200"/>
              </a:spcAft>
            </a:pPr>
            <a:r>
              <a:rPr lang="en-US" dirty="0">
                <a:solidFill>
                  <a:schemeClr val="bg1"/>
                </a:solidFill>
                <a:latin typeface="Myriad Pro" panose="020B0503030403020204"/>
              </a:rPr>
              <a:t>and helps you create a plan to meet those goals</a:t>
            </a:r>
          </a:p>
          <a:p>
            <a:r>
              <a:rPr lang="en-US" dirty="0" smtClean="0">
                <a:solidFill>
                  <a:schemeClr val="bg1"/>
                </a:solidFill>
                <a:latin typeface="Myriad Pro" panose="020B0503030403020204"/>
              </a:rPr>
              <a:t>Retirement </a:t>
            </a:r>
            <a:r>
              <a:rPr lang="en-US" dirty="0">
                <a:solidFill>
                  <a:schemeClr val="bg1"/>
                </a:solidFill>
                <a:latin typeface="Myriad Pro" panose="020B0503030403020204"/>
              </a:rPr>
              <a:t>planning is a key component of your overall financial plan</a:t>
            </a:r>
          </a:p>
        </p:txBody>
      </p:sp>
    </p:spTree>
    <p:extLst>
      <p:ext uri="{BB962C8B-B14F-4D97-AF65-F5344CB8AC3E}">
        <p14:creationId xmlns:p14="http://schemas.microsoft.com/office/powerpoint/2010/main" val="716578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r>
              <a:rPr lang="en-US" sz="4400" dirty="0" smtClean="0">
                <a:solidFill>
                  <a:schemeClr val="bg1"/>
                </a:solidFill>
                <a:latin typeface="Myriad Pro" panose="020B0503030403020204"/>
              </a:rPr>
              <a:t>Saving outside of retirement accounts</a:t>
            </a:r>
            <a:endParaRPr lang="en-US" sz="4400" dirty="0">
              <a:solidFill>
                <a:schemeClr val="bg1"/>
              </a:solidFill>
              <a:latin typeface="Myriad Pro" panose="020B0503030403020204"/>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smtClean="0">
                <a:solidFill>
                  <a:schemeClr val="bg1"/>
                </a:solidFill>
                <a:latin typeface="Myriad Pro" pitchFamily="34" charset="0"/>
              </a:rPr>
              <a:t>Other savings</a:t>
            </a:r>
            <a:endParaRPr lang="en-US" sz="7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300871" cy="423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Myriad Pro" panose="020B0503030403020204"/>
              </a:rPr>
              <a:t>Saving money for you to spend in the near future is also important to building up retirement savings!</a:t>
            </a:r>
          </a:p>
          <a:p>
            <a:pPr marL="0" indent="0">
              <a:buNone/>
            </a:pPr>
            <a:r>
              <a:rPr lang="en-US" sz="2400" dirty="0">
                <a:latin typeface="Myriad Pro" panose="020B0503030403020204"/>
              </a:rPr>
              <a:t> </a:t>
            </a:r>
          </a:p>
          <a:p>
            <a:pPr marL="0" indent="0">
              <a:buNone/>
            </a:pPr>
            <a:r>
              <a:rPr lang="en-US" sz="2400" dirty="0">
                <a:latin typeface="Myriad Pro" panose="020B0503030403020204"/>
              </a:rPr>
              <a:t>Financial experts call this your “emergency fund” </a:t>
            </a:r>
            <a:endParaRPr lang="en-US" sz="2400" dirty="0">
              <a:solidFill>
                <a:schemeClr val="tx1">
                  <a:lumMod val="75000"/>
                  <a:lumOff val="25000"/>
                </a:schemeClr>
              </a:solidFill>
              <a:latin typeface="Myriad Pro" panose="020B0503030403020204"/>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Tree>
    <p:extLst>
      <p:ext uri="{BB962C8B-B14F-4D97-AF65-F5344CB8AC3E}">
        <p14:creationId xmlns:p14="http://schemas.microsoft.com/office/powerpoint/2010/main" val="1397360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Emergency fund</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buNone/>
            </a:pPr>
            <a:r>
              <a:rPr lang="en-US" sz="3200" dirty="0">
                <a:latin typeface="Myriad Pro" panose="020B0503030403020204"/>
              </a:rPr>
              <a:t>Money saved to help cover unexpected expenses</a:t>
            </a:r>
            <a:endParaRPr lang="en-US" sz="3200" dirty="0">
              <a:solidFill>
                <a:schemeClr val="tx1">
                  <a:lumMod val="75000"/>
                  <a:lumOff val="25000"/>
                </a:schemeClr>
              </a:solidFill>
              <a:latin typeface="Myriad Pro" panose="020B0503030403020204"/>
            </a:endParaRPr>
          </a:p>
        </p:txBody>
      </p:sp>
      <p:sp>
        <p:nvSpPr>
          <p:cNvPr id="4" name="TextBox 3"/>
          <p:cNvSpPr txBox="1"/>
          <p:nvPr/>
        </p:nvSpPr>
        <p:spPr>
          <a:xfrm>
            <a:off x="838200" y="213360"/>
            <a:ext cx="246888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3570076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Pay Yourself First</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lvl="0" indent="0">
              <a:lnSpc>
                <a:spcPct val="150000"/>
              </a:lnSpc>
              <a:buNone/>
            </a:pPr>
            <a:r>
              <a:rPr lang="en-US" sz="3200" dirty="0">
                <a:latin typeface="Myriad Pro" panose="020B0503030403020204"/>
              </a:rPr>
              <a:t>The idea that consumers should routinely and automatically put money into savings before spending on anything else</a:t>
            </a:r>
            <a:endParaRPr lang="en-US" sz="3200" dirty="0">
              <a:solidFill>
                <a:schemeClr val="tx1">
                  <a:lumMod val="75000"/>
                  <a:lumOff val="25000"/>
                </a:schemeClr>
              </a:solidFill>
              <a:latin typeface="Myriad Pro" panose="020B0503030403020204"/>
            </a:endParaRPr>
          </a:p>
        </p:txBody>
      </p:sp>
      <p:sp>
        <p:nvSpPr>
          <p:cNvPr id="4" name="TextBox 3"/>
          <p:cNvSpPr txBox="1"/>
          <p:nvPr/>
        </p:nvSpPr>
        <p:spPr>
          <a:xfrm>
            <a:off x="827690" y="213360"/>
            <a:ext cx="3489960" cy="738664"/>
          </a:xfrm>
          <a:prstGeom prst="rect">
            <a:avLst/>
          </a:prstGeom>
          <a:noFill/>
        </p:spPr>
        <p:txBody>
          <a:bodyPr wrap="square" rtlCol="0">
            <a:spAutoFit/>
          </a:bodyPr>
          <a:lstStyle/>
          <a:p>
            <a:r>
              <a:rPr lang="en-US" sz="2400" dirty="0">
                <a:solidFill>
                  <a:schemeClr val="bg1"/>
                </a:solidFill>
                <a:latin typeface="Myriad Pro" panose="020B0503030403020204"/>
              </a:rPr>
              <a:t>Vocabulary</a:t>
            </a:r>
          </a:p>
          <a:p>
            <a:endParaRPr lang="en-US" dirty="0"/>
          </a:p>
        </p:txBody>
      </p:sp>
    </p:spTree>
    <p:extLst>
      <p:ext uri="{BB962C8B-B14F-4D97-AF65-F5344CB8AC3E}">
        <p14:creationId xmlns:p14="http://schemas.microsoft.com/office/powerpoint/2010/main" val="610683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14" t="-4127" r="716" b="16605"/>
          <a:stretch/>
        </p:blipFill>
        <p:spPr>
          <a:xfrm>
            <a:off x="-33868" y="-474132"/>
            <a:ext cx="12276667" cy="7281332"/>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30829" y="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869182" y="4654186"/>
            <a:ext cx="11336070" cy="1103146"/>
          </a:xfrm>
        </p:spPr>
        <p:txBody>
          <a:bodyPr>
            <a:normAutofit/>
          </a:bodyPr>
          <a:lstStyle/>
          <a:p>
            <a:r>
              <a:rPr lang="en-US" dirty="0" smtClean="0">
                <a:solidFill>
                  <a:schemeClr val="bg1"/>
                </a:solidFill>
                <a:latin typeface="Myriad Pro" panose="020B0503030403020204" pitchFamily="34" charset="0"/>
              </a:rPr>
              <a:t>Retirement planning takes work, and there are tools to help</a:t>
            </a:r>
            <a:endParaRPr lang="en-US" dirty="0">
              <a:solidFill>
                <a:schemeClr val="bg1"/>
              </a:solidFill>
              <a:latin typeface="Myriad Pro" panose="020B0503030403020204" pitchFamily="34" charset="0"/>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latin typeface="Myriad Pro" pitchFamily="34" charset="0"/>
              </a:rPr>
              <a:t>Key takeaways</a:t>
            </a:r>
            <a:endParaRPr lang="en-US" sz="7200" dirty="0">
              <a:solidFill>
                <a:schemeClr val="bg1"/>
              </a:solidFill>
              <a:latin typeface="Myriad Pro" pitchFamily="34" charset="0"/>
            </a:endParaRPr>
          </a:p>
        </p:txBody>
      </p:sp>
    </p:spTree>
    <p:extLst>
      <p:ext uri="{BB962C8B-B14F-4D97-AF65-F5344CB8AC3E}">
        <p14:creationId xmlns:p14="http://schemas.microsoft.com/office/powerpoint/2010/main" val="107751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14" t="-4127" r="716" b="16605"/>
          <a:stretch/>
        </p:blipFill>
        <p:spPr>
          <a:xfrm>
            <a:off x="-33868" y="-474132"/>
            <a:ext cx="12276667" cy="7281332"/>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30829" y="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571500" y="4654186"/>
            <a:ext cx="11633752" cy="1925034"/>
          </a:xfrm>
        </p:spPr>
        <p:txBody>
          <a:bodyPr>
            <a:noAutofit/>
          </a:bodyPr>
          <a:lstStyle/>
          <a:p>
            <a:pPr>
              <a:spcBef>
                <a:spcPts val="0"/>
              </a:spcBef>
            </a:pPr>
            <a:r>
              <a:rPr lang="en-US" sz="3200" dirty="0" smtClean="0">
                <a:solidFill>
                  <a:schemeClr val="bg1"/>
                </a:solidFill>
                <a:latin typeface="Myriad Pro" panose="020B0503030403020204"/>
              </a:rPr>
              <a:t>Social Security will provide </a:t>
            </a:r>
            <a:r>
              <a:rPr lang="en-US" sz="3200" dirty="0">
                <a:solidFill>
                  <a:schemeClr val="bg1"/>
                </a:solidFill>
                <a:latin typeface="Myriad Pro" panose="020B0503030403020204"/>
              </a:rPr>
              <a:t>a foundation for your retirement income </a:t>
            </a:r>
            <a:r>
              <a:rPr lang="en-US" sz="3200" dirty="0" smtClean="0">
                <a:solidFill>
                  <a:schemeClr val="bg1"/>
                </a:solidFill>
                <a:latin typeface="Myriad Pro" panose="020B0503030403020204"/>
              </a:rPr>
              <a:t>with benefits </a:t>
            </a:r>
            <a:r>
              <a:rPr lang="en-US" sz="3200" dirty="0">
                <a:solidFill>
                  <a:schemeClr val="bg1"/>
                </a:solidFill>
                <a:latin typeface="Myriad Pro" panose="020B0503030403020204"/>
              </a:rPr>
              <a:t>that last a lifetime and grow with </a:t>
            </a:r>
            <a:r>
              <a:rPr lang="en-US" sz="3200" dirty="0" smtClean="0">
                <a:solidFill>
                  <a:schemeClr val="bg1"/>
                </a:solidFill>
                <a:latin typeface="Myriad Pro" panose="020B0503030403020204"/>
              </a:rPr>
              <a:t>inflation.</a:t>
            </a:r>
            <a:endParaRPr lang="en-US" sz="3200" dirty="0">
              <a:solidFill>
                <a:schemeClr val="bg1"/>
              </a:solidFill>
              <a:latin typeface="Myriad Pro" panose="020B0503030403020204"/>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571500" y="1880850"/>
            <a:ext cx="11597585"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Takeaway #1</a:t>
            </a:r>
            <a:endParaRPr lang="en-US" sz="7200" dirty="0">
              <a:solidFill>
                <a:schemeClr val="bg1"/>
              </a:solidFill>
              <a:latin typeface="Myriad Pro" pitchFamily="34" charset="0"/>
            </a:endParaRPr>
          </a:p>
        </p:txBody>
      </p:sp>
    </p:spTree>
    <p:extLst>
      <p:ext uri="{BB962C8B-B14F-4D97-AF65-F5344CB8AC3E}">
        <p14:creationId xmlns:p14="http://schemas.microsoft.com/office/powerpoint/2010/main" val="1698893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14" t="-4127" r="716" b="16605"/>
          <a:stretch/>
        </p:blipFill>
        <p:spPr>
          <a:xfrm>
            <a:off x="-33868" y="-474132"/>
            <a:ext cx="12276667" cy="7281332"/>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30829" y="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571500" y="4654185"/>
            <a:ext cx="11633752" cy="2014243"/>
          </a:xfrm>
        </p:spPr>
        <p:txBody>
          <a:bodyPr>
            <a:noAutofit/>
          </a:bodyPr>
          <a:lstStyle/>
          <a:p>
            <a:pPr>
              <a:spcAft>
                <a:spcPts val="1000"/>
              </a:spcAft>
            </a:pPr>
            <a:r>
              <a:rPr lang="en-US" sz="3200" dirty="0">
                <a:solidFill>
                  <a:schemeClr val="bg1"/>
                </a:solidFill>
                <a:latin typeface="Myriad Pro" panose="020B0503030403020204"/>
              </a:rPr>
              <a:t>Social Security is not enough—it is critical that you also save for </a:t>
            </a:r>
            <a:r>
              <a:rPr lang="en-US" sz="3200" dirty="0" smtClean="0">
                <a:solidFill>
                  <a:schemeClr val="bg1"/>
                </a:solidFill>
                <a:latin typeface="Myriad Pro" panose="020B0503030403020204"/>
              </a:rPr>
              <a:t>retirement. Remember </a:t>
            </a:r>
            <a:r>
              <a:rPr lang="en-US" sz="3200" dirty="0">
                <a:solidFill>
                  <a:schemeClr val="bg1"/>
                </a:solidFill>
                <a:latin typeface="Myriad Pro" panose="020B0503030403020204"/>
              </a:rPr>
              <a:t>the stool—in addition to Social Security take advantage </a:t>
            </a:r>
            <a:r>
              <a:rPr lang="en-US" sz="3200" dirty="0" smtClean="0">
                <a:solidFill>
                  <a:schemeClr val="bg1"/>
                </a:solidFill>
                <a:latin typeface="Myriad Pro" panose="020B0503030403020204"/>
              </a:rPr>
              <a:t>of employer-sponsored </a:t>
            </a:r>
            <a:r>
              <a:rPr lang="en-US" sz="3200" dirty="0">
                <a:solidFill>
                  <a:schemeClr val="bg1"/>
                </a:solidFill>
                <a:latin typeface="Myriad Pro" panose="020B0503030403020204"/>
              </a:rPr>
              <a:t>retirement plans and make it a priority </a:t>
            </a:r>
            <a:r>
              <a:rPr lang="en-US" sz="3200" dirty="0" smtClean="0">
                <a:solidFill>
                  <a:schemeClr val="bg1"/>
                </a:solidFill>
                <a:latin typeface="Myriad Pro" panose="020B0503030403020204"/>
              </a:rPr>
              <a:t>to save </a:t>
            </a:r>
            <a:r>
              <a:rPr lang="en-US" sz="3200" dirty="0">
                <a:solidFill>
                  <a:schemeClr val="bg1"/>
                </a:solidFill>
                <a:latin typeface="Myriad Pro" panose="020B0503030403020204"/>
              </a:rPr>
              <a:t>and invest your own </a:t>
            </a:r>
            <a:r>
              <a:rPr lang="en-US" sz="3200" dirty="0" smtClean="0">
                <a:solidFill>
                  <a:schemeClr val="bg1"/>
                </a:solidFill>
                <a:latin typeface="Myriad Pro" panose="020B0503030403020204"/>
              </a:rPr>
              <a:t>money.</a:t>
            </a:r>
            <a:endParaRPr lang="en-US" sz="3200" dirty="0">
              <a:solidFill>
                <a:schemeClr val="bg1"/>
              </a:solidFill>
              <a:latin typeface="Myriad Pro" panose="020B0503030403020204"/>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571500" y="1880850"/>
            <a:ext cx="11597585"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Takeaway #2</a:t>
            </a:r>
            <a:endParaRPr lang="en-US" sz="7200" dirty="0">
              <a:solidFill>
                <a:schemeClr val="bg1"/>
              </a:solidFill>
              <a:latin typeface="Myriad Pro" pitchFamily="34" charset="0"/>
            </a:endParaRPr>
          </a:p>
        </p:txBody>
      </p:sp>
    </p:spTree>
    <p:extLst>
      <p:ext uri="{BB962C8B-B14F-4D97-AF65-F5344CB8AC3E}">
        <p14:creationId xmlns:p14="http://schemas.microsoft.com/office/powerpoint/2010/main" val="107348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14" t="-4127" r="716" b="16605"/>
          <a:stretch/>
        </p:blipFill>
        <p:spPr>
          <a:xfrm>
            <a:off x="-33868" y="-474132"/>
            <a:ext cx="12276667" cy="7281332"/>
          </a:xfrm>
          <a:prstGeom prst="rect">
            <a:avLst/>
          </a:prstGeom>
        </p:spPr>
      </p:pic>
      <p:sp>
        <p:nvSpPr>
          <p:cNvPr id="6" name="Rectangle 5">
            <a:extLst>
              <a:ext uri="{FF2B5EF4-FFF2-40B4-BE49-F238E27FC236}">
                <a16:creationId xmlns:a16="http://schemas.microsoft.com/office/drawing/2014/main" id="{17C09B9A-FE94-1C49-9FD5-97A367F1D51D}"/>
              </a:ext>
            </a:extLst>
          </p:cNvPr>
          <p:cNvSpPr/>
          <p:nvPr/>
        </p:nvSpPr>
        <p:spPr>
          <a:xfrm>
            <a:off x="-30829" y="0"/>
            <a:ext cx="1223608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CAADD0CF-9BA2-A147-92D3-53709F1F0A59}"/>
              </a:ext>
            </a:extLst>
          </p:cNvPr>
          <p:cNvSpPr>
            <a:spLocks noGrp="1"/>
          </p:cNvSpPr>
          <p:nvPr>
            <p:ph type="body" idx="1"/>
          </p:nvPr>
        </p:nvSpPr>
        <p:spPr>
          <a:xfrm>
            <a:off x="620486" y="4654186"/>
            <a:ext cx="11584766" cy="1103146"/>
          </a:xfrm>
        </p:spPr>
        <p:txBody>
          <a:bodyPr>
            <a:noAutofit/>
          </a:bodyPr>
          <a:lstStyle/>
          <a:p>
            <a:r>
              <a:rPr lang="en-US" sz="3200" dirty="0" smtClean="0">
                <a:solidFill>
                  <a:schemeClr val="bg1"/>
                </a:solidFill>
                <a:latin typeface="Myriad Pro" panose="020B0503030403020204"/>
              </a:rPr>
              <a:t>By starting to save early you can take advantage of the “magic” of compound interest. Albert </a:t>
            </a:r>
            <a:r>
              <a:rPr lang="en-US" sz="3200" dirty="0">
                <a:solidFill>
                  <a:schemeClr val="bg1"/>
                </a:solidFill>
                <a:latin typeface="Myriad Pro" panose="020B0503030403020204"/>
              </a:rPr>
              <a:t>Einstein </a:t>
            </a:r>
            <a:r>
              <a:rPr lang="en-US" sz="3200" dirty="0" smtClean="0">
                <a:solidFill>
                  <a:schemeClr val="bg1"/>
                </a:solidFill>
                <a:latin typeface="Myriad Pro" panose="020B0503030403020204"/>
              </a:rPr>
              <a:t>famously </a:t>
            </a:r>
            <a:r>
              <a:rPr lang="en-US" sz="3200" dirty="0">
                <a:solidFill>
                  <a:schemeClr val="bg1"/>
                </a:solidFill>
                <a:latin typeface="Myriad Pro" panose="020B0503030403020204"/>
              </a:rPr>
              <a:t>said</a:t>
            </a:r>
            <a:r>
              <a:rPr lang="en-US" sz="3200" dirty="0" smtClean="0">
                <a:solidFill>
                  <a:schemeClr val="bg1"/>
                </a:solidFill>
                <a:latin typeface="Myriad Pro" panose="020B0503030403020204"/>
              </a:rPr>
              <a:t>, “</a:t>
            </a:r>
            <a:r>
              <a:rPr lang="en-US" sz="3200" dirty="0">
                <a:solidFill>
                  <a:schemeClr val="bg1"/>
                </a:solidFill>
                <a:latin typeface="Myriad Pro" panose="020B0503030403020204"/>
              </a:rPr>
              <a:t>Compound interest is the greatest mathematical discovery of all </a:t>
            </a:r>
            <a:r>
              <a:rPr lang="en-US" sz="3200" dirty="0" smtClean="0">
                <a:solidFill>
                  <a:schemeClr val="bg1"/>
                </a:solidFill>
                <a:latin typeface="Myriad Pro" panose="020B0503030403020204"/>
              </a:rPr>
              <a:t>time.”</a:t>
            </a:r>
            <a:endParaRPr lang="en-US" sz="3200" dirty="0">
              <a:solidFill>
                <a:schemeClr val="bg1"/>
              </a:solidFill>
              <a:latin typeface="Myriad Pro" panose="020B0503030403020204"/>
            </a:endParaRPr>
          </a:p>
        </p:txBody>
      </p:sp>
      <p:cxnSp>
        <p:nvCxnSpPr>
          <p:cNvPr id="11" name="Straight Connector 10">
            <a:extLst>
              <a:ext uri="{FF2B5EF4-FFF2-40B4-BE49-F238E27FC236}">
                <a16:creationId xmlns:a16="http://schemas.microsoft.com/office/drawing/2014/main" id="{3AD11AEB-0E1A-244E-95F9-7542C107791F}"/>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7CCD5B8-2D6B-144D-872A-F9E13A5ACCB1}"/>
              </a:ext>
            </a:extLst>
          </p:cNvPr>
          <p:cNvSpPr txBox="1">
            <a:spLocks/>
          </p:cNvSpPr>
          <p:nvPr/>
        </p:nvSpPr>
        <p:spPr>
          <a:xfrm>
            <a:off x="620486" y="1880850"/>
            <a:ext cx="11548599"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Takeaway #3</a:t>
            </a:r>
            <a:endParaRPr lang="en-US" sz="7200" dirty="0">
              <a:solidFill>
                <a:schemeClr val="bg1"/>
              </a:solidFill>
              <a:latin typeface="Myriad Pro" pitchFamily="34" charset="0"/>
            </a:endParaRPr>
          </a:p>
        </p:txBody>
      </p:sp>
    </p:spTree>
    <p:extLst>
      <p:ext uri="{BB962C8B-B14F-4D97-AF65-F5344CB8AC3E}">
        <p14:creationId xmlns:p14="http://schemas.microsoft.com/office/powerpoint/2010/main" val="1052215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04" t="6761" r="3154" b="6234"/>
          <a:stretch/>
        </p:blipFill>
        <p:spPr>
          <a:xfrm>
            <a:off x="0" y="-101600"/>
            <a:ext cx="12169085" cy="7095068"/>
          </a:xfrm>
          <a:prstGeom prst="rect">
            <a:avLst/>
          </a:prstGeom>
        </p:spPr>
      </p:pic>
      <p:sp>
        <p:nvSpPr>
          <p:cNvPr id="5" name="Rectangle 4">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8B6AA12-1518-6040-B70E-5F63B43EE9DE}"/>
              </a:ext>
            </a:extLst>
          </p:cNvPr>
          <p:cNvSpPr txBox="1">
            <a:spLocks/>
          </p:cNvSpPr>
          <p:nvPr/>
        </p:nvSpPr>
        <p:spPr>
          <a:xfrm>
            <a:off x="620486" y="1880850"/>
            <a:ext cx="11548599"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This is About</a:t>
            </a:r>
          </a:p>
          <a:p>
            <a:r>
              <a:rPr lang="en-US" sz="7200" b="1" dirty="0" smtClean="0">
                <a:solidFill>
                  <a:schemeClr val="bg1"/>
                </a:solidFill>
                <a:latin typeface="Myriad Pro" pitchFamily="34" charset="0"/>
              </a:rPr>
              <a:t>Your Future</a:t>
            </a:r>
            <a:endParaRPr lang="en-US" sz="7200" b="1" dirty="0">
              <a:solidFill>
                <a:schemeClr val="bg1"/>
              </a:solidFill>
              <a:latin typeface="Myriad Pro" pitchFamily="34" charset="0"/>
            </a:endParaRPr>
          </a:p>
        </p:txBody>
      </p:sp>
      <p:sp>
        <p:nvSpPr>
          <p:cNvPr id="12" name="Text Placeholder 2">
            <a:extLst>
              <a:ext uri="{FF2B5EF4-FFF2-40B4-BE49-F238E27FC236}">
                <a16:creationId xmlns:a16="http://schemas.microsoft.com/office/drawing/2014/main" id="{D1A60026-5BED-6347-85D7-6D0895AD3D3C}"/>
              </a:ext>
            </a:extLst>
          </p:cNvPr>
          <p:cNvSpPr>
            <a:spLocks noGrp="1"/>
          </p:cNvSpPr>
          <p:nvPr>
            <p:ph type="body" idx="1"/>
          </p:nvPr>
        </p:nvSpPr>
        <p:spPr>
          <a:xfrm>
            <a:off x="620486" y="4654186"/>
            <a:ext cx="11584766" cy="1103146"/>
          </a:xfrm>
        </p:spPr>
        <p:txBody>
          <a:bodyPr>
            <a:noAutofit/>
          </a:bodyPr>
          <a:lstStyle/>
          <a:p>
            <a:pPr defTabSz="892175">
              <a:lnSpc>
                <a:spcPct val="100000"/>
              </a:lnSpc>
              <a:spcBef>
                <a:spcPts val="0"/>
              </a:spcBef>
            </a:pPr>
            <a:r>
              <a:rPr lang="en-US" sz="3200" dirty="0">
                <a:solidFill>
                  <a:schemeClr val="bg1"/>
                </a:solidFill>
                <a:latin typeface="Myriad Pro" panose="020B0503030403020204"/>
              </a:rPr>
              <a:t>How great will it </a:t>
            </a:r>
            <a:r>
              <a:rPr lang="en-US" sz="3200" dirty="0" smtClean="0">
                <a:solidFill>
                  <a:schemeClr val="bg1"/>
                </a:solidFill>
                <a:latin typeface="Myriad Pro" panose="020B0503030403020204"/>
              </a:rPr>
              <a:t>feel financially </a:t>
            </a:r>
            <a:r>
              <a:rPr lang="en-US" sz="3200" dirty="0">
                <a:solidFill>
                  <a:schemeClr val="bg1"/>
                </a:solidFill>
                <a:latin typeface="Myriad Pro" panose="020B0503030403020204"/>
              </a:rPr>
              <a:t>security </a:t>
            </a:r>
            <a:r>
              <a:rPr lang="en-US" sz="3200" dirty="0" smtClean="0">
                <a:solidFill>
                  <a:schemeClr val="bg1"/>
                </a:solidFill>
                <a:latin typeface="Myriad Pro" panose="020B0503030403020204"/>
              </a:rPr>
              <a:t>when you stop working? Start </a:t>
            </a:r>
            <a:r>
              <a:rPr lang="en-US" sz="3200" dirty="0">
                <a:solidFill>
                  <a:schemeClr val="bg1"/>
                </a:solidFill>
                <a:latin typeface="Myriad Pro" panose="020B0503030403020204"/>
              </a:rPr>
              <a:t>planning now to make sure you are able to live the life you </a:t>
            </a:r>
            <a:r>
              <a:rPr lang="en-US" sz="3200" dirty="0" smtClean="0">
                <a:solidFill>
                  <a:schemeClr val="bg1"/>
                </a:solidFill>
                <a:latin typeface="Myriad Pro" panose="020B0503030403020204"/>
              </a:rPr>
              <a:t>want in </a:t>
            </a:r>
            <a:r>
              <a:rPr lang="en-US" sz="3200" dirty="0">
                <a:solidFill>
                  <a:schemeClr val="bg1"/>
                </a:solidFill>
                <a:latin typeface="Myriad Pro" panose="020B0503030403020204"/>
              </a:rPr>
              <a:t>retirement!</a:t>
            </a:r>
          </a:p>
        </p:txBody>
      </p:sp>
      <p:cxnSp>
        <p:nvCxnSpPr>
          <p:cNvPr id="13" name="Straight Connector 12">
            <a:extLst>
              <a:ext uri="{FF2B5EF4-FFF2-40B4-BE49-F238E27FC236}">
                <a16:creationId xmlns:a16="http://schemas.microsoft.com/office/drawing/2014/main" id="{EFBD3C5D-DBBB-734F-81B8-0B24988517C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096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r>
              <a:rPr lang="en-US" sz="4400" dirty="0" smtClean="0">
                <a:solidFill>
                  <a:schemeClr val="bg1"/>
                </a:solidFill>
                <a:latin typeface="Myriad Pro" panose="020B0503030403020204"/>
              </a:rPr>
              <a:t>www.lifesmarts.org</a:t>
            </a:r>
            <a:endParaRPr lang="en-US" sz="4400" dirty="0">
              <a:solidFill>
                <a:schemeClr val="bg1"/>
              </a:solidFill>
              <a:latin typeface="Myriad Pro" panose="020B0503030403020204"/>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smtClean="0">
                <a:solidFill>
                  <a:schemeClr val="bg1"/>
                </a:solidFill>
                <a:latin typeface="Myriad Pro" pitchFamily="34" charset="0"/>
              </a:rPr>
              <a:t>About LifeSmarts</a:t>
            </a:r>
            <a:endParaRPr lang="en-US" sz="7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300871"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Myriad Pro" panose="020B0503030403020204"/>
              </a:rPr>
              <a:t>LifeSmarts is the nation’s premier consumer education program teaching teens and tweens important real-life </a:t>
            </a:r>
            <a:r>
              <a:rPr lang="en-US" sz="2400" dirty="0" smtClean="0">
                <a:latin typeface="Myriad Pro" panose="020B0503030403020204"/>
              </a:rPr>
              <a:t>information. </a:t>
            </a:r>
          </a:p>
          <a:p>
            <a:pPr marL="0" indent="0">
              <a:buNone/>
            </a:pPr>
            <a:r>
              <a:rPr lang="en-US" sz="2400" dirty="0" smtClean="0">
                <a:latin typeface="Myriad Pro" panose="020B0503030403020204"/>
              </a:rPr>
              <a:t>LifeSmarts:</a:t>
            </a:r>
            <a:endParaRPr lang="en-US" sz="2400" dirty="0">
              <a:latin typeface="Myriad Pro" panose="020B0503030403020204"/>
            </a:endParaRPr>
          </a:p>
          <a:p>
            <a:pPr lvl="1"/>
            <a:r>
              <a:rPr lang="en-US" dirty="0">
                <a:latin typeface="Myriad Pro" panose="020B0503030403020204"/>
              </a:rPr>
              <a:t>Hosts online and live competitions</a:t>
            </a:r>
          </a:p>
          <a:p>
            <a:pPr lvl="1"/>
            <a:r>
              <a:rPr lang="en-US" dirty="0">
                <a:latin typeface="Myriad Pro" panose="020B0503030403020204"/>
              </a:rPr>
              <a:t>Provides free teaching resources</a:t>
            </a:r>
          </a:p>
          <a:p>
            <a:pPr lvl="1"/>
            <a:r>
              <a:rPr lang="en-US" dirty="0">
                <a:latin typeface="Myriad Pro" panose="020B0503030403020204"/>
              </a:rPr>
              <a:t>Offers many </a:t>
            </a:r>
            <a:r>
              <a:rPr lang="en-US" dirty="0" smtClean="0">
                <a:latin typeface="Myriad Pro" panose="020B0503030403020204"/>
              </a:rPr>
              <a:t>opportunities </a:t>
            </a:r>
            <a:r>
              <a:rPr lang="en-US" dirty="0">
                <a:latin typeface="Myriad Pro" panose="020B0503030403020204"/>
              </a:rPr>
              <a:t>for students including teamwork, leadership, and community service</a:t>
            </a:r>
          </a:p>
          <a:p>
            <a:pPr lvl="1"/>
            <a:r>
              <a:rPr lang="en-US" dirty="0">
                <a:latin typeface="Myriad Pro" panose="020B0503030403020204"/>
              </a:rPr>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Tree>
    <p:extLst>
      <p:ext uri="{BB962C8B-B14F-4D97-AF65-F5344CB8AC3E}">
        <p14:creationId xmlns:p14="http://schemas.microsoft.com/office/powerpoint/2010/main" val="2974242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376807"/>
            <a:ext cx="5373289" cy="4460615"/>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smtClean="0">
                <a:latin typeface="Myriad Pro" panose="020B0503030403020204"/>
              </a:rPr>
              <a:t>LifeSmarts </a:t>
            </a:r>
            <a:r>
              <a:rPr lang="en-US" altLang="en-US" sz="2400" dirty="0">
                <a:latin typeface="Myriad Pro" panose="020B0503030403020204"/>
              </a:rPr>
              <a:t>thanks AARP for an unrestricted </a:t>
            </a:r>
            <a:r>
              <a:rPr lang="en-US" altLang="en-US" sz="2400" dirty="0" smtClean="0">
                <a:latin typeface="Myriad Pro" panose="020B0503030403020204"/>
              </a:rPr>
              <a:t>educational </a:t>
            </a:r>
            <a:r>
              <a:rPr lang="en-US" altLang="en-US" sz="2400" dirty="0">
                <a:latin typeface="Myriad Pro" panose="020B0503030403020204"/>
              </a:rPr>
              <a:t>grant to develop this lesson</a:t>
            </a: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619915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04" t="6761" r="3154" b="6234"/>
          <a:stretch/>
        </p:blipFill>
        <p:spPr>
          <a:xfrm>
            <a:off x="0" y="-101600"/>
            <a:ext cx="12169085" cy="7095068"/>
          </a:xfrm>
          <a:prstGeom prst="rect">
            <a:avLst/>
          </a:prstGeom>
        </p:spPr>
      </p:pic>
      <p:sp>
        <p:nvSpPr>
          <p:cNvPr id="5" name="Rectangle 4">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8B6AA12-1518-6040-B70E-5F63B43EE9DE}"/>
              </a:ext>
            </a:extLst>
          </p:cNvPr>
          <p:cNvSpPr txBox="1">
            <a:spLocks/>
          </p:cNvSpPr>
          <p:nvPr/>
        </p:nvSpPr>
        <p:spPr>
          <a:xfrm>
            <a:off x="821635" y="1880850"/>
            <a:ext cx="11347450" cy="26294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latin typeface="Myriad Pro" panose="020B0503030403020204"/>
              </a:rPr>
              <a:t>What D</a:t>
            </a:r>
            <a:r>
              <a:rPr lang="en-US" sz="7200" b="1" dirty="0" smtClean="0">
                <a:solidFill>
                  <a:schemeClr val="bg1"/>
                </a:solidFill>
                <a:latin typeface="Myriad Pro" panose="020B0503030403020204"/>
              </a:rPr>
              <a:t>oes Financial </a:t>
            </a:r>
            <a:r>
              <a:rPr lang="en-US" sz="7200" b="1" dirty="0">
                <a:solidFill>
                  <a:schemeClr val="bg1"/>
                </a:solidFill>
                <a:latin typeface="Myriad Pro" panose="020B0503030403020204"/>
              </a:rPr>
              <a:t>S</a:t>
            </a:r>
            <a:r>
              <a:rPr lang="en-US" sz="7200" b="1" dirty="0" smtClean="0">
                <a:solidFill>
                  <a:schemeClr val="bg1"/>
                </a:solidFill>
                <a:latin typeface="Myriad Pro" panose="020B0503030403020204"/>
              </a:rPr>
              <a:t>ecurity </a:t>
            </a:r>
            <a:r>
              <a:rPr lang="en-US" sz="7200" b="1" dirty="0">
                <a:solidFill>
                  <a:schemeClr val="bg1"/>
                </a:solidFill>
                <a:latin typeface="Myriad Pro" panose="020B0503030403020204"/>
              </a:rPr>
              <a:t>L</a:t>
            </a:r>
            <a:r>
              <a:rPr lang="en-US" sz="7200" b="1" dirty="0" smtClean="0">
                <a:solidFill>
                  <a:schemeClr val="bg1"/>
                </a:solidFill>
                <a:latin typeface="Myriad Pro" panose="020B0503030403020204"/>
              </a:rPr>
              <a:t>ook </a:t>
            </a:r>
            <a:r>
              <a:rPr lang="en-US" sz="7200" b="1" dirty="0">
                <a:solidFill>
                  <a:schemeClr val="bg1"/>
                </a:solidFill>
                <a:latin typeface="Myriad Pro" panose="020B0503030403020204"/>
              </a:rPr>
              <a:t>L</a:t>
            </a:r>
            <a:r>
              <a:rPr lang="en-US" sz="7200" b="1" dirty="0" smtClean="0">
                <a:solidFill>
                  <a:schemeClr val="bg1"/>
                </a:solidFill>
                <a:latin typeface="Myriad Pro" panose="020B0503030403020204"/>
              </a:rPr>
              <a:t>ike </a:t>
            </a:r>
            <a:r>
              <a:rPr lang="en-US" sz="7200" b="1" dirty="0">
                <a:solidFill>
                  <a:schemeClr val="bg1"/>
                </a:solidFill>
                <a:latin typeface="Myriad Pro" panose="020B0503030403020204"/>
              </a:rPr>
              <a:t>in </a:t>
            </a:r>
            <a:r>
              <a:rPr lang="en-US" sz="7200" b="1" dirty="0" smtClean="0">
                <a:solidFill>
                  <a:schemeClr val="bg1"/>
                </a:solidFill>
                <a:latin typeface="Myriad Pro" panose="020B0503030403020204"/>
              </a:rPr>
              <a:t>Retirement</a:t>
            </a:r>
            <a:r>
              <a:rPr lang="en-US" sz="7200" b="1" dirty="0">
                <a:solidFill>
                  <a:schemeClr val="bg1"/>
                </a:solidFill>
                <a:latin typeface="Myriad Pro" panose="020B0503030403020204"/>
              </a:rPr>
              <a:t>?</a:t>
            </a:r>
          </a:p>
        </p:txBody>
      </p:sp>
      <p:sp>
        <p:nvSpPr>
          <p:cNvPr id="12" name="Text Placeholder 2">
            <a:extLst>
              <a:ext uri="{FF2B5EF4-FFF2-40B4-BE49-F238E27FC236}">
                <a16:creationId xmlns:a16="http://schemas.microsoft.com/office/drawing/2014/main" id="{D1A60026-5BED-6347-85D7-6D0895AD3D3C}"/>
              </a:ext>
            </a:extLst>
          </p:cNvPr>
          <p:cNvSpPr>
            <a:spLocks noGrp="1"/>
          </p:cNvSpPr>
          <p:nvPr>
            <p:ph type="body" idx="1"/>
          </p:nvPr>
        </p:nvSpPr>
        <p:spPr>
          <a:xfrm>
            <a:off x="869182" y="4654186"/>
            <a:ext cx="11336070" cy="1103146"/>
          </a:xfrm>
        </p:spPr>
        <p:txBody>
          <a:bodyPr>
            <a:noAutofit/>
          </a:bodyPr>
          <a:lstStyle/>
          <a:p>
            <a:pPr>
              <a:lnSpc>
                <a:spcPct val="100000"/>
              </a:lnSpc>
            </a:pPr>
            <a:r>
              <a:rPr lang="en-US" sz="2800" dirty="0">
                <a:solidFill>
                  <a:schemeClr val="bg1"/>
                </a:solidFill>
              </a:rPr>
              <a:t>Having confidence that your income will cover your expenses in </a:t>
            </a:r>
            <a:r>
              <a:rPr lang="en-US" sz="2800" dirty="0" smtClean="0">
                <a:solidFill>
                  <a:schemeClr val="bg1"/>
                </a:solidFill>
              </a:rPr>
              <a:t>retirement,</a:t>
            </a:r>
          </a:p>
          <a:p>
            <a:pPr>
              <a:lnSpc>
                <a:spcPct val="100000"/>
              </a:lnSpc>
            </a:pPr>
            <a:r>
              <a:rPr lang="en-US" sz="2800" dirty="0" smtClean="0">
                <a:solidFill>
                  <a:schemeClr val="bg1"/>
                </a:solidFill>
              </a:rPr>
              <a:t>and </a:t>
            </a:r>
            <a:r>
              <a:rPr lang="en-US" sz="2800" dirty="0">
                <a:solidFill>
                  <a:schemeClr val="bg1"/>
                </a:solidFill>
              </a:rPr>
              <a:t>that you can live the kind of life you want when you </a:t>
            </a:r>
            <a:r>
              <a:rPr lang="en-US" sz="2800" dirty="0" smtClean="0">
                <a:solidFill>
                  <a:schemeClr val="bg1"/>
                </a:solidFill>
              </a:rPr>
              <a:t>are no longer working</a:t>
            </a:r>
            <a:endParaRPr lang="en-US" sz="2800" dirty="0">
              <a:solidFill>
                <a:schemeClr val="bg1"/>
              </a:solidFill>
              <a:latin typeface="Myriad Pro" panose="020B0503030403020204" pitchFamily="34" charset="0"/>
            </a:endParaRPr>
          </a:p>
        </p:txBody>
      </p:sp>
      <p:cxnSp>
        <p:nvCxnSpPr>
          <p:cNvPr id="13" name="Straight Connector 12">
            <a:extLst>
              <a:ext uri="{FF2B5EF4-FFF2-40B4-BE49-F238E27FC236}">
                <a16:creationId xmlns:a16="http://schemas.microsoft.com/office/drawing/2014/main" id="{EFBD3C5D-DBBB-734F-81B8-0B24988517C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91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orthcentralus1-mediap.svc.ms/transform/thumbnail?provider=spo&amp;inputFormat=jpg&amp;cs=fFNQTw&amp;docid=https%3A%2F%2Fnationalconsumers-my.sharepoint.com%3A443%2F_api%2Fv2.0%2Fdrives%2Fb!PKDybHghHkep5Jhwnf5ooxNW6XTe-YxEvKAWTm4jV7TRDjyCE2LVRY0DrPhJXq7H%2Fitems%2F01D5G2JSIT3UVWIK6XHBCZM2I6GAVPGKLG%3Fversion%3DPublished&amp;access_token=eyJ0eXAiOiJKV1QiLCJhbGciOiJub25lIn0.eyJhdWQiOiIwMDAwMDAwMy0wMDAwLTBmZjEtY2UwMC0wMDAwMDAwMDAwMDAvbmF0aW9uYWxjb25zdW1lcnMtbXkuc2hhcmVwb2ludC5jb21ANGUxZDJmM2YtZWMwMC00NTk4LTkyNDAtMWI5MDcxYWI2NTgyIiwiaXNzIjoiMDAwMDAwMDMtMDAwMC0wZmYxLWNlMDAtMDAwMDAwMDAwMDAwIiwibmJmIjoiMTU3Mzg0MjA3MiIsImV4cCI6IjE1NzM4NjM2NzIiLCJlbmRwb2ludHVybCI6InpSckJSbDdVTjV1UFBsZklRME1lOEtFemJqUWo1Wm5QcEhOdlgyeW9zMk09IiwiZW5kcG9pbnR1cmxMZW5ndGgiOiIxMjciLCJpc2xvb3BiYWNrIjoiVHJ1ZSIsImNpZCI6Ik9UQXlOekU0T1dZdE9UQmlPUzA1TURBd0xXUXdaVGt0TkRGaFpqa3haREZrWVRJMiIsInZlciI6Imhhc2hlZHByb29mdG9rZW4iLCJzaXRlaWQiOiJObU5tTW1Fd00yTXRNakUzT0MwME56RmxMV0U1WlRRdE9UZzNNRGxrWm1VMk9HRXoiLCJuYW1laWQiOiIwIy5mfG1lbWJlcnNoaXB8dGF1bnNAbmNsbmV0Lm9yZyIsIm5paSI6Im1pY3Jvc29mdC5zaGFyZXBvaW50IiwiaXN1c2VyIjoidHJ1ZSIsImNhY2hla2V5IjoiMGguZnxtZW1iZXJzaGlwfDEwMDMyMDAwMzJiNzUwMWNAbGl2ZS5jb20iLCJ0dCI6IjAiLCJ1c2VQZXJzaXN0ZW50Q29va2llIjoiMiJ9.Yi9lM1NxMHVaMlRJVWI4clc1SkdoZW85aDgzb2cwaUJ5WWdPcSt5a2t5TT0&amp;encodeFailures=1&amp;srcWidth=&amp;srcHeight=&amp;width=1920&amp;height=897&amp;action=Access"/>
          <p:cNvPicPr>
            <a:picLocks noChangeAspect="1" noChangeArrowheads="1"/>
          </p:cNvPicPr>
          <p:nvPr/>
        </p:nvPicPr>
        <p:blipFill rotWithShape="1">
          <a:blip r:embed="rId3">
            <a:extLst>
              <a:ext uri="{28A0092B-C50C-407E-A947-70E740481C1C}">
                <a14:useLocalDpi xmlns:a14="http://schemas.microsoft.com/office/drawing/2010/main" val="0"/>
              </a:ext>
            </a:extLst>
          </a:blip>
          <a:srcRect t="8738" b="8285"/>
          <a:stretch/>
        </p:blipFill>
        <p:spPr bwMode="auto">
          <a:xfrm flipH="1">
            <a:off x="-50787" y="-83127"/>
            <a:ext cx="12811125" cy="70895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66665080-9D8D-674D-B860-36C76AC86605}"/>
              </a:ext>
            </a:extLst>
          </p:cNvPr>
          <p:cNvSpPr txBox="1">
            <a:spLocks/>
          </p:cNvSpPr>
          <p:nvPr/>
        </p:nvSpPr>
        <p:spPr>
          <a:xfrm>
            <a:off x="869182" y="4654186"/>
            <a:ext cx="11336070" cy="11031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200" dirty="0" smtClean="0">
                <a:solidFill>
                  <a:schemeClr val="bg1"/>
                </a:solidFill>
                <a:latin typeface="Myriad Pro" panose="020B0503030403020204" pitchFamily="34" charset="0"/>
              </a:rPr>
              <a:t>I’m 17, why should I care now?</a:t>
            </a:r>
            <a:endParaRPr lang="en-US" sz="3200" dirty="0">
              <a:solidFill>
                <a:schemeClr val="bg1"/>
              </a:solidFill>
              <a:latin typeface="Myriad Pro" panose="020B0503030403020204" pitchFamily="34" charset="0"/>
            </a:endParaRPr>
          </a:p>
        </p:txBody>
      </p:sp>
      <p:cxnSp>
        <p:nvCxnSpPr>
          <p:cNvPr id="11" name="Straight Connector 10">
            <a:extLst>
              <a:ext uri="{FF2B5EF4-FFF2-40B4-BE49-F238E27FC236}">
                <a16:creationId xmlns:a16="http://schemas.microsoft.com/office/drawing/2014/main" id="{5A090AC1-CC26-F544-BA2B-BBC311081227}"/>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57BA22B-1EF6-544D-81B1-6A71EAD47D7A}"/>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Retirement? </a:t>
            </a:r>
            <a:endParaRPr lang="en-US" sz="7200" b="1" dirty="0">
              <a:solidFill>
                <a:schemeClr val="bg1"/>
              </a:solidFill>
              <a:latin typeface="Myriad Pro" pitchFamily="34" charset="0"/>
            </a:endParaRPr>
          </a:p>
        </p:txBody>
      </p:sp>
    </p:spTree>
    <p:extLst>
      <p:ext uri="{BB962C8B-B14F-4D97-AF65-F5344CB8AC3E}">
        <p14:creationId xmlns:p14="http://schemas.microsoft.com/office/powerpoint/2010/main" val="340699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Myriad Pro" pitchFamily="34" charset="0"/>
              </a:rPr>
              <a:t>The Big Question</a:t>
            </a:r>
            <a:endParaRPr lang="en-US" sz="7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yriad Pro" panose="020B0503030403020204"/>
              </a:rPr>
              <a:t>Three factors to consider:</a:t>
            </a:r>
          </a:p>
          <a:p>
            <a:pPr lvl="1"/>
            <a:r>
              <a:rPr lang="en-US" dirty="0">
                <a:latin typeface="Myriad Pro" panose="020B0503030403020204"/>
              </a:rPr>
              <a:t>What lifestyle do you want in retirement?</a:t>
            </a:r>
          </a:p>
          <a:p>
            <a:pPr lvl="1"/>
            <a:r>
              <a:rPr lang="en-US" dirty="0">
                <a:latin typeface="Myriad Pro" panose="020B0503030403020204"/>
              </a:rPr>
              <a:t>What expenses will you have that you don’t have today?</a:t>
            </a:r>
          </a:p>
          <a:p>
            <a:pPr lvl="1"/>
            <a:r>
              <a:rPr lang="en-US" dirty="0">
                <a:latin typeface="Myriad Pro" panose="020B0503030403020204"/>
              </a:rPr>
              <a:t>How many years will your savings need to last?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latin typeface="Myriad Pro" panose="020B0503030403020204" pitchFamily="34" charset="0"/>
              </a:rPr>
              <a:t>How much money will you need when you retire?</a:t>
            </a:r>
          </a:p>
        </p:txBody>
      </p:sp>
    </p:spTree>
    <p:extLst>
      <p:ext uri="{BB962C8B-B14F-4D97-AF65-F5344CB8AC3E}">
        <p14:creationId xmlns:p14="http://schemas.microsoft.com/office/powerpoint/2010/main" val="3793865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78" t="7847" r="-580" b="4070"/>
          <a:stretch/>
        </p:blipFill>
        <p:spPr>
          <a:xfrm>
            <a:off x="36811" y="-135467"/>
            <a:ext cx="12189056" cy="7281334"/>
          </a:xfrm>
          <a:prstGeom prst="rect">
            <a:avLst/>
          </a:prstGeom>
        </p:spPr>
      </p:pic>
      <p:sp>
        <p:nvSpPr>
          <p:cNvPr id="10" name="Rectangle 9">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172BC6FB-3729-4649-9B18-735B0F4D07F9}"/>
              </a:ext>
            </a:extLst>
          </p:cNvPr>
          <p:cNvSpPr>
            <a:spLocks noGrp="1"/>
          </p:cNvSpPr>
          <p:nvPr>
            <p:ph type="body" idx="1"/>
          </p:nvPr>
        </p:nvSpPr>
        <p:spPr>
          <a:xfrm>
            <a:off x="869182" y="4654186"/>
            <a:ext cx="11336070" cy="1103146"/>
          </a:xfrm>
        </p:spPr>
        <p:txBody>
          <a:bodyPr>
            <a:noAutofit/>
          </a:bodyPr>
          <a:lstStyle/>
          <a:p>
            <a:pPr marL="800100" lvl="1" indent="-342900">
              <a:buFont typeface="Arial" panose="020B0604020202020204" pitchFamily="34" charset="0"/>
              <a:buChar char="•"/>
            </a:pPr>
            <a:r>
              <a:rPr lang="en-US" sz="2400" dirty="0">
                <a:solidFill>
                  <a:schemeClr val="bg1"/>
                </a:solidFill>
                <a:latin typeface="Myriad Pro" panose="020B0503030403020204"/>
              </a:rPr>
              <a:t>You may not have enough money to live on or to </a:t>
            </a:r>
            <a:r>
              <a:rPr lang="en-US" sz="2400" dirty="0" smtClean="0">
                <a:solidFill>
                  <a:schemeClr val="bg1"/>
                </a:solidFill>
                <a:latin typeface="Myriad Pro" panose="020B0503030403020204"/>
              </a:rPr>
              <a:t>continue doing </a:t>
            </a:r>
            <a:r>
              <a:rPr lang="en-US" sz="2400" dirty="0">
                <a:solidFill>
                  <a:schemeClr val="bg1"/>
                </a:solidFill>
                <a:latin typeface="Myriad Pro" panose="020B0503030403020204"/>
              </a:rPr>
              <a:t>the things you want to </a:t>
            </a:r>
            <a:r>
              <a:rPr lang="en-US" sz="2400" dirty="0" smtClean="0">
                <a:solidFill>
                  <a:schemeClr val="bg1"/>
                </a:solidFill>
                <a:latin typeface="Myriad Pro" panose="020B0503030403020204"/>
              </a:rPr>
              <a:t>do</a:t>
            </a:r>
          </a:p>
          <a:p>
            <a:pPr marL="800100" lvl="1" indent="-342900">
              <a:buFont typeface="Arial" panose="020B0604020202020204" pitchFamily="34" charset="0"/>
              <a:buChar char="•"/>
            </a:pPr>
            <a:r>
              <a:rPr lang="en-US" sz="2400" dirty="0" smtClean="0">
                <a:solidFill>
                  <a:schemeClr val="bg1"/>
                </a:solidFill>
                <a:latin typeface="Myriad Pro" panose="020B0503030403020204"/>
              </a:rPr>
              <a:t>You </a:t>
            </a:r>
            <a:r>
              <a:rPr lang="en-US" sz="2400" dirty="0">
                <a:solidFill>
                  <a:schemeClr val="bg1"/>
                </a:solidFill>
                <a:latin typeface="Myriad Pro" panose="020B0503030403020204"/>
              </a:rPr>
              <a:t>may outlive your retirement savings </a:t>
            </a:r>
          </a:p>
        </p:txBody>
      </p:sp>
      <p:cxnSp>
        <p:nvCxnSpPr>
          <p:cNvPr id="14" name="Straight Connector 13">
            <a:extLst>
              <a:ext uri="{FF2B5EF4-FFF2-40B4-BE49-F238E27FC236}">
                <a16:creationId xmlns:a16="http://schemas.microsoft.com/office/drawing/2014/main" id="{3A6837EF-3ECC-DB4B-B579-CC178AEE3A31}"/>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7A2E982-FA3A-724D-87B2-122632399D76}"/>
              </a:ext>
            </a:extLst>
          </p:cNvPr>
          <p:cNvSpPr txBox="1">
            <a:spLocks/>
          </p:cNvSpPr>
          <p:nvPr/>
        </p:nvSpPr>
        <p:spPr>
          <a:xfrm>
            <a:off x="821635" y="1880850"/>
            <a:ext cx="11347450"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smtClean="0">
                <a:solidFill>
                  <a:schemeClr val="bg1"/>
                </a:solidFill>
                <a:latin typeface="Myriad Pro" pitchFamily="34" charset="0"/>
              </a:rPr>
              <a:t>What Are the Dangers of Not Planning Ahead?</a:t>
            </a:r>
            <a:endParaRPr lang="en-US" sz="7200" dirty="0">
              <a:solidFill>
                <a:schemeClr val="bg1"/>
              </a:solidFill>
              <a:latin typeface="Myriad Pro" pitchFamily="34" charset="0"/>
            </a:endParaRPr>
          </a:p>
        </p:txBody>
      </p:sp>
    </p:spTree>
    <p:extLst>
      <p:ext uri="{BB962C8B-B14F-4D97-AF65-F5344CB8AC3E}">
        <p14:creationId xmlns:p14="http://schemas.microsoft.com/office/powerpoint/2010/main" val="27879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2207172"/>
            <a:ext cx="10515600" cy="1213951"/>
          </a:xfrm>
        </p:spPr>
        <p:txBody>
          <a:bodyPr>
            <a:normAutofit/>
          </a:bodyPr>
          <a:lstStyle/>
          <a:p>
            <a:pPr algn="ctr"/>
            <a:r>
              <a:rPr lang="en-US" sz="5400" b="1" dirty="0" smtClean="0">
                <a:solidFill>
                  <a:schemeClr val="bg1"/>
                </a:solidFill>
                <a:latin typeface="Myriad Pro" pitchFamily="34" charset="0"/>
              </a:rPr>
              <a:t>Retirement Planning</a:t>
            </a:r>
            <a:endParaRPr lang="en-US" sz="5400" b="1" dirty="0">
              <a:solidFill>
                <a:schemeClr val="bg1"/>
              </a:solidFill>
              <a:latin typeface="Myriad Pro"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Autofit/>
          </a:bodyPr>
          <a:lstStyle/>
          <a:p>
            <a:pPr marL="0" lvl="0" indent="0">
              <a:lnSpc>
                <a:spcPct val="150000"/>
              </a:lnSpc>
              <a:buNone/>
            </a:pPr>
            <a:r>
              <a:rPr lang="en-US" dirty="0">
                <a:latin typeface="Myriad Pro" panose="020B0503030403020204"/>
              </a:rPr>
              <a:t>The process of determining retirement income goals and establishing a plan to meet them. This includes estimating expenses, saving money, and deciding how to invest your </a:t>
            </a:r>
            <a:r>
              <a:rPr lang="en-US" dirty="0" smtClean="0">
                <a:latin typeface="Myriad Pro" panose="020B0503030403020204"/>
              </a:rPr>
              <a:t>savings.</a:t>
            </a:r>
            <a:endParaRPr lang="en-US" dirty="0">
              <a:solidFill>
                <a:schemeClr val="tx1">
                  <a:lumMod val="75000"/>
                  <a:lumOff val="25000"/>
                </a:schemeClr>
              </a:solidFill>
              <a:latin typeface="Myriad Pro" panose="020B0503030403020204"/>
            </a:endParaRPr>
          </a:p>
        </p:txBody>
      </p:sp>
      <p:sp>
        <p:nvSpPr>
          <p:cNvPr id="4" name="TextBox 3"/>
          <p:cNvSpPr txBox="1"/>
          <p:nvPr/>
        </p:nvSpPr>
        <p:spPr>
          <a:xfrm>
            <a:off x="832338" y="222738"/>
            <a:ext cx="1758463" cy="461665"/>
          </a:xfrm>
          <a:prstGeom prst="rect">
            <a:avLst/>
          </a:prstGeom>
          <a:noFill/>
        </p:spPr>
        <p:txBody>
          <a:bodyPr wrap="square" rtlCol="0">
            <a:spAutoFit/>
          </a:bodyPr>
          <a:lstStyle/>
          <a:p>
            <a:r>
              <a:rPr lang="en-US" sz="2400" dirty="0" smtClean="0">
                <a:solidFill>
                  <a:schemeClr val="bg1"/>
                </a:solidFill>
                <a:latin typeface="Myriad Pro" panose="020B0503030403020204"/>
              </a:rPr>
              <a:t>Vocabulary</a:t>
            </a:r>
            <a:endParaRPr lang="en-US" sz="2400" dirty="0">
              <a:solidFill>
                <a:schemeClr val="bg1"/>
              </a:solidFill>
              <a:latin typeface="Myriad Pro" panose="020B0503030403020204"/>
            </a:endParaRPr>
          </a:p>
        </p:txBody>
      </p:sp>
    </p:spTree>
    <p:extLst>
      <p:ext uri="{BB962C8B-B14F-4D97-AF65-F5344CB8AC3E}">
        <p14:creationId xmlns:p14="http://schemas.microsoft.com/office/powerpoint/2010/main" val="231477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Myriad Pro" pitchFamily="34" charset="0"/>
              </a:rPr>
              <a:t>The </a:t>
            </a:r>
            <a:r>
              <a:rPr lang="en-US" sz="7000" b="1" dirty="0" smtClean="0">
                <a:solidFill>
                  <a:schemeClr val="bg1"/>
                </a:solidFill>
                <a:latin typeface="Myriad Pro" pitchFamily="34" charset="0"/>
              </a:rPr>
              <a:t>Stool Analogy</a:t>
            </a:r>
            <a:endParaRPr lang="en-US" sz="7000" dirty="0">
              <a:latin typeface="Myriad Pro"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latin typeface="Myriad Pro" panose="020B0503030403020204"/>
              </a:rPr>
              <a:t>Social Security</a:t>
            </a:r>
          </a:p>
          <a:p>
            <a:pPr lvl="0"/>
            <a:r>
              <a:rPr lang="en-US" sz="2400" dirty="0">
                <a:latin typeface="Myriad Pro" panose="020B0503030403020204"/>
              </a:rPr>
              <a:t>Employer-sponsored retirement plans</a:t>
            </a:r>
          </a:p>
          <a:p>
            <a:r>
              <a:rPr lang="en-US" sz="2400" dirty="0">
                <a:latin typeface="Myriad Pro" panose="020B0503030403020204"/>
              </a:rPr>
              <a:t>Saving and investments</a:t>
            </a:r>
            <a:endParaRPr lang="en-US" sz="2400" dirty="0">
              <a:solidFill>
                <a:schemeClr val="tx1">
                  <a:lumMod val="75000"/>
                  <a:lumOff val="25000"/>
                </a:schemeClr>
              </a:solidFill>
              <a:latin typeface="Myriad Pro" panose="020B0503030403020204"/>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bg1"/>
                </a:solidFill>
                <a:latin typeface="Myriad Pro" panose="020B0503030403020204"/>
              </a:rPr>
              <a:t>Think of retirement planning like a stool. It takes three legs to make a stool </a:t>
            </a:r>
            <a:r>
              <a:rPr lang="en-US" sz="4400" dirty="0" smtClean="0">
                <a:solidFill>
                  <a:schemeClr val="bg1"/>
                </a:solidFill>
                <a:latin typeface="Myriad Pro" panose="020B0503030403020204"/>
              </a:rPr>
              <a:t>stable.</a:t>
            </a:r>
            <a:endParaRPr lang="en-US" sz="4400" dirty="0">
              <a:solidFill>
                <a:schemeClr val="bg1"/>
              </a:solidFill>
              <a:latin typeface="Myriad Pro" panose="020B0503030403020204"/>
            </a:endParaRPr>
          </a:p>
        </p:txBody>
      </p:sp>
    </p:spTree>
    <p:extLst>
      <p:ext uri="{BB962C8B-B14F-4D97-AF65-F5344CB8AC3E}">
        <p14:creationId xmlns:p14="http://schemas.microsoft.com/office/powerpoint/2010/main" val="3545138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CD15D6019EE4ABFD47800E37078AC" ma:contentTypeVersion="12" ma:contentTypeDescription="Create a new document." ma:contentTypeScope="" ma:versionID="f55f5e638aaa5142fb525e32e26472c8">
  <xsd:schema xmlns:xsd="http://www.w3.org/2001/XMLSchema" xmlns:xs="http://www.w3.org/2001/XMLSchema" xmlns:p="http://schemas.microsoft.com/office/2006/metadata/properties" xmlns:ns3="719ab231-1769-43a7-b056-76594d8d6440" xmlns:ns4="6868f0f3-abd3-4c88-9d01-5b29f9f87fd7" targetNamespace="http://schemas.microsoft.com/office/2006/metadata/properties" ma:root="true" ma:fieldsID="865bb3ef7b316d720201c12cc3387008" ns3:_="" ns4:_="">
    <xsd:import namespace="719ab231-1769-43a7-b056-76594d8d6440"/>
    <xsd:import namespace="6868f0f3-abd3-4c88-9d01-5b29f9f87fd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ab231-1769-43a7-b056-76594d8d64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68f0f3-abd3-4c88-9d01-5b29f9f87fd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A1870-F9AD-4F2C-960C-D3D113EF0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ab231-1769-43a7-b056-76594d8d6440"/>
    <ds:schemaRef ds:uri="6868f0f3-abd3-4c88-9d01-5b29f9f87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78A7C6-A9D6-40E5-8605-85C97E162937}">
  <ds:schemaRefs>
    <ds:schemaRef ds:uri="http://schemas.microsoft.com/sharepoint/v3/contenttype/forms"/>
  </ds:schemaRefs>
</ds:datastoreItem>
</file>

<file path=customXml/itemProps3.xml><?xml version="1.0" encoding="utf-8"?>
<ds:datastoreItem xmlns:ds="http://schemas.openxmlformats.org/officeDocument/2006/customXml" ds:itemID="{A8E3E176-ADDE-4DF9-A299-02EEBAAF3671}">
  <ds:schemaRefs>
    <ds:schemaRef ds:uri="http://www.w3.org/XML/1998/namespace"/>
    <ds:schemaRef ds:uri="http://schemas.microsoft.com/office/infopath/2007/PartnerControls"/>
    <ds:schemaRef ds:uri="http://schemas.microsoft.com/office/2006/documentManagement/types"/>
    <ds:schemaRef ds:uri="719ab231-1769-43a7-b056-76594d8d6440"/>
    <ds:schemaRef ds:uri="6868f0f3-abd3-4c88-9d01-5b29f9f87fd7"/>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4579</TotalTime>
  <Words>3893</Words>
  <Application>Microsoft Office PowerPoint</Application>
  <PresentationFormat>Widescreen</PresentationFormat>
  <Paragraphs>346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Myriad Pro</vt:lpstr>
      <vt:lpstr>Wingdings</vt:lpstr>
      <vt:lpstr>Office Theme</vt:lpstr>
      <vt:lpstr>Retirement Planning</vt:lpstr>
      <vt:lpstr>PowerPoint Presentation</vt:lpstr>
      <vt:lpstr>Financial Planning</vt:lpstr>
      <vt:lpstr>PowerPoint Presentation</vt:lpstr>
      <vt:lpstr>PowerPoint Presentation</vt:lpstr>
      <vt:lpstr>The Big Question</vt:lpstr>
      <vt:lpstr>PowerPoint Presentation</vt:lpstr>
      <vt:lpstr>Retirement Planning</vt:lpstr>
      <vt:lpstr>The Stool Analogy</vt:lpstr>
      <vt:lpstr>Social Security</vt:lpstr>
      <vt:lpstr>Social Security</vt:lpstr>
      <vt:lpstr>PowerPoint Presentation</vt:lpstr>
      <vt:lpstr>PowerPoint Presentation</vt:lpstr>
      <vt:lpstr>PowerPoint Presentation</vt:lpstr>
      <vt:lpstr>PowerPoint Presentation</vt:lpstr>
      <vt:lpstr>Pension</vt:lpstr>
      <vt:lpstr>401(k)</vt:lpstr>
      <vt:lpstr>Employee contribution</vt:lpstr>
      <vt:lpstr>Employer match</vt:lpstr>
      <vt:lpstr>PowerPoint Presentation</vt:lpstr>
      <vt:lpstr>PowerPoint Presentation</vt:lpstr>
      <vt:lpstr>Saving</vt:lpstr>
      <vt:lpstr>Investing</vt:lpstr>
      <vt:lpstr>Individual Retirement Account (IRA)</vt:lpstr>
      <vt:lpstr>Compound interest</vt:lpstr>
      <vt:lpstr>What is compounding?</vt:lpstr>
      <vt:lpstr>PowerPoint Presentation</vt:lpstr>
      <vt:lpstr>Another example</vt:lpstr>
      <vt:lpstr>PowerPoint Presentation</vt:lpstr>
      <vt:lpstr>Other savings</vt:lpstr>
      <vt:lpstr>Emergency fund</vt:lpstr>
      <vt:lpstr>Pay Yourself First</vt:lpstr>
      <vt:lpstr>PowerPoint Presentation</vt:lpstr>
      <vt:lpstr>PowerPoint Presentation</vt:lpstr>
      <vt:lpstr>PowerPoint Presentation</vt:lpstr>
      <vt:lpstr>PowerPoint Presentation</vt:lpstr>
      <vt:lpstr>PowerPoint Presentation</vt:lpstr>
      <vt:lpstr>About LifeSmarts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Taun Sterling</dc:creator>
  <cp:lastModifiedBy>Lisa Hertzberg</cp:lastModifiedBy>
  <cp:revision>277</cp:revision>
  <dcterms:created xsi:type="dcterms:W3CDTF">2019-11-13T16:58:33Z</dcterms:created>
  <dcterms:modified xsi:type="dcterms:W3CDTF">2020-10-20T01:29:18Z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0x010100D7BCD15D6019EE4ABFD47800E37078AC</vt:lpwstr>
  </property>
</Properties>
</file>