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4"/>
  </p:notesMasterIdLst>
  <p:sldIdLst>
    <p:sldId id="286" r:id="rId5"/>
    <p:sldId id="287" r:id="rId6"/>
    <p:sldId id="256"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 id="306" r:id="rId26"/>
    <p:sldId id="307" r:id="rId27"/>
    <p:sldId id="308" r:id="rId28"/>
    <p:sldId id="309" r:id="rId29"/>
    <p:sldId id="310" r:id="rId30"/>
    <p:sldId id="311" r:id="rId31"/>
    <p:sldId id="317" r:id="rId32"/>
    <p:sldId id="31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06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701" autoAdjust="0"/>
  </p:normalViewPr>
  <p:slideViewPr>
    <p:cSldViewPr>
      <p:cViewPr>
        <p:scale>
          <a:sx n="70" d="100"/>
          <a:sy n="70" d="100"/>
        </p:scale>
        <p:origin x="-2208" y="-4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slide" Target="slides/slide29.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891945-9A7D-4A6E-8A30-A44EFE93E07D}" type="datetimeFigureOut">
              <a:rPr lang="en-US" smtClean="0"/>
              <a:pPr/>
              <a:t>9/13/13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5E1DC0-005C-4B20-9286-B14DEB9F6200}" type="slidenum">
              <a:rPr lang="en-US" smtClean="0"/>
              <a:pPr/>
              <a:t>‹#›</a:t>
            </a:fld>
            <a:endParaRPr lang="en-US" dirty="0"/>
          </a:p>
        </p:txBody>
      </p:sp>
    </p:spTree>
    <p:extLst>
      <p:ext uri="{BB962C8B-B14F-4D97-AF65-F5344CB8AC3E}">
        <p14:creationId xmlns:p14="http://schemas.microsoft.com/office/powerpoint/2010/main" val="4174414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Edit the topic by double-clicking on </a:t>
            </a:r>
            <a:r>
              <a:rPr lang="en-US" b="1" dirty="0" smtClean="0"/>
              <a:t>Type</a:t>
            </a:r>
            <a:r>
              <a:rPr lang="en-US" b="1" baseline="0" dirty="0" smtClean="0"/>
              <a:t> the topic here</a:t>
            </a:r>
            <a:r>
              <a:rPr lang="en-US" b="0" baseline="0" dirty="0" smtClean="0"/>
              <a:t>.</a:t>
            </a:r>
            <a:endParaRPr lang="en-US" dirty="0"/>
          </a:p>
        </p:txBody>
      </p:sp>
      <p:sp>
        <p:nvSpPr>
          <p:cNvPr id="4" name="Slide Number Placeholder 3"/>
          <p:cNvSpPr>
            <a:spLocks noGrp="1"/>
          </p:cNvSpPr>
          <p:nvPr>
            <p:ph type="sldNum" sz="quarter" idx="10"/>
          </p:nvPr>
        </p:nvSpPr>
        <p:spPr/>
        <p:txBody>
          <a:bodyPr/>
          <a:lstStyle/>
          <a:p>
            <a:fld id="{965E1DC0-005C-4B20-9286-B14DEB9F6200}"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Double-click</a:t>
            </a:r>
            <a:r>
              <a:rPr lang="en-US" baseline="0" dirty="0" smtClean="0"/>
              <a:t> on each topic at the top to edit it.</a:t>
            </a:r>
            <a:endParaRPr lang="en-US" dirty="0" smtClean="0"/>
          </a:p>
          <a:p>
            <a:r>
              <a:rPr lang="en-US" dirty="0" smtClean="0"/>
              <a:t>The numbers are all hyperlinked to the questions.  The hyperlinks only</a:t>
            </a:r>
            <a:r>
              <a:rPr lang="en-US" baseline="0" dirty="0" smtClean="0"/>
              <a:t> work in the Slide Show view, and in PowerPoint 2007 or later.  Type Shift and F5 simultaneously to test your links.</a:t>
            </a:r>
            <a:endParaRPr lang="en-US" dirty="0"/>
          </a:p>
        </p:txBody>
      </p:sp>
      <p:sp>
        <p:nvSpPr>
          <p:cNvPr id="4" name="Slide Number Placeholder 3"/>
          <p:cNvSpPr>
            <a:spLocks noGrp="1"/>
          </p:cNvSpPr>
          <p:nvPr>
            <p:ph type="sldNum" sz="quarter" idx="10"/>
          </p:nvPr>
        </p:nvSpPr>
        <p:spPr/>
        <p:txBody>
          <a:bodyPr/>
          <a:lstStyle/>
          <a:p>
            <a:fld id="{965E1DC0-005C-4B20-9286-B14DEB9F6200}"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each</a:t>
            </a:r>
            <a:r>
              <a:rPr lang="en-US" baseline="0" dirty="0" smtClean="0"/>
              <a:t> question slide, you can double-click the white text to add a question. </a:t>
            </a:r>
          </a:p>
          <a:p>
            <a:r>
              <a:rPr lang="en-US" i="1" baseline="0" dirty="0" smtClean="0"/>
              <a:t>Take special care to not press Delete before editing the text, as it will remove the animations and possibly the formatting. </a:t>
            </a:r>
          </a:p>
          <a:p>
            <a:r>
              <a:rPr lang="en-US" baseline="0" dirty="0" smtClean="0"/>
              <a:t>To insert pictures, shapes, or Clip Art, too, go to the Insert ribbon. </a:t>
            </a:r>
          </a:p>
          <a:p>
            <a:r>
              <a:rPr lang="en-US" baseline="0" dirty="0" smtClean="0"/>
              <a:t>Double-click on the black text to enter the answer. The house in the bottom left corner will allow the students to return to Slide 2, where the question board is found.</a:t>
            </a:r>
          </a:p>
          <a:p>
            <a:r>
              <a:rPr lang="en-US" baseline="0" dirty="0" smtClean="0"/>
              <a:t>Make sure to change your Topic section at the top of your slides, too.</a:t>
            </a:r>
            <a:endParaRPr lang="en-US" dirty="0"/>
          </a:p>
        </p:txBody>
      </p:sp>
      <p:sp>
        <p:nvSpPr>
          <p:cNvPr id="4" name="Slide Number Placeholder 3"/>
          <p:cNvSpPr>
            <a:spLocks noGrp="1"/>
          </p:cNvSpPr>
          <p:nvPr>
            <p:ph type="sldNum" sz="quarter" idx="10"/>
          </p:nvPr>
        </p:nvSpPr>
        <p:spPr/>
        <p:txBody>
          <a:bodyPr/>
          <a:lstStyle/>
          <a:p>
            <a:fld id="{965E1DC0-005C-4B20-9286-B14DEB9F6200}"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5E1DC0-005C-4B20-9286-B14DEB9F6200}" type="slidenum">
              <a:rPr lang="en-US" smtClean="0"/>
              <a:pPr/>
              <a:t>20</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a:t>
            </a:r>
            <a:r>
              <a:rPr lang="en-US" baseline="0" dirty="0" smtClean="0"/>
              <a:t> “Daily Double” slides are linked to the questions. </a:t>
            </a:r>
            <a:endParaRPr lang="en-US" dirty="0"/>
          </a:p>
        </p:txBody>
      </p:sp>
      <p:sp>
        <p:nvSpPr>
          <p:cNvPr id="4" name="Slide Number Placeholder 3"/>
          <p:cNvSpPr>
            <a:spLocks noGrp="1"/>
          </p:cNvSpPr>
          <p:nvPr>
            <p:ph type="sldNum" sz="quarter" idx="10"/>
          </p:nvPr>
        </p:nvSpPr>
        <p:spPr/>
        <p:txBody>
          <a:bodyPr/>
          <a:lstStyle/>
          <a:p>
            <a:fld id="{965E1DC0-005C-4B20-9286-B14DEB9F6200}" type="slidenum">
              <a:rPr lang="en-US" smtClean="0"/>
              <a:pPr/>
              <a:t>28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Template</a:t>
            </a:r>
            <a:r>
              <a:rPr lang="en-US" baseline="0" dirty="0" smtClean="0"/>
              <a:t> designed by Theresa M. Dyson</a:t>
            </a:r>
          </a:p>
          <a:p>
            <a:r>
              <a:rPr lang="en-US" baseline="0" dirty="0" smtClean="0"/>
              <a:t>Computer Resource Specialist, Virginia Beach City Public Schools</a:t>
            </a:r>
          </a:p>
          <a:p>
            <a:r>
              <a:rPr lang="en-US" baseline="0" dirty="0" smtClean="0"/>
              <a:t>Adjunct Professor, Tidewater Community College</a:t>
            </a:r>
            <a:endParaRPr lang="en-US" dirty="0"/>
          </a:p>
        </p:txBody>
      </p:sp>
      <p:sp>
        <p:nvSpPr>
          <p:cNvPr id="4" name="Slide Number Placeholder 3"/>
          <p:cNvSpPr>
            <a:spLocks noGrp="1"/>
          </p:cNvSpPr>
          <p:nvPr>
            <p:ph type="sldNum" sz="quarter" idx="10"/>
          </p:nvPr>
        </p:nvSpPr>
        <p:spPr/>
        <p:txBody>
          <a:bodyPr/>
          <a:lstStyle/>
          <a:p>
            <a:fld id="{965E1DC0-005C-4B20-9286-B14DEB9F6200}" type="slidenum">
              <a:rPr lang="en-US" smtClean="0"/>
              <a:pPr/>
              <a:t>29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F3A93F-B5C8-4375-A449-D575585B7A8E}" type="datetime1">
              <a:rPr lang="en-US" smtClean="0"/>
              <a:t>9/13/13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74FA61-D9E8-435B-B737-91BB2827FDDD}" type="datetime1">
              <a:rPr lang="en-US" smtClean="0"/>
              <a:t>9/13/13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455343-ABC0-4A71-AA10-B81D433809D0}" type="datetime1">
              <a:rPr lang="en-US" smtClean="0"/>
              <a:t>9/13/13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D2CA7B-4447-4747-B892-8A51241A4505}" type="datetime1">
              <a:rPr lang="en-US" smtClean="0"/>
              <a:t>9/13/13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8DC477-387A-4497-A16C-1B0580EB934B}" type="datetime1">
              <a:rPr lang="en-US" smtClean="0"/>
              <a:t>9/13/13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004D60-CE02-4E8B-8E72-538F663995F5}" type="datetime1">
              <a:rPr lang="en-US" smtClean="0"/>
              <a:t>9/13/13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37A28A-1CC2-448A-9046-0AD073391EE8}" type="datetime1">
              <a:rPr lang="en-US" smtClean="0"/>
              <a:t>9/13/13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E8CA1F-5846-455E-B0F2-E0A19D8C8185}" type="datetime1">
              <a:rPr lang="en-US" smtClean="0"/>
              <a:t>9/13/13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DA300-8D13-49BE-860E-86E94855D61D}" type="datetime1">
              <a:rPr lang="en-US" smtClean="0"/>
              <a:t>9/13/13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F7BE75-A363-4D6A-BF97-05A94CC08DBC}" type="datetime1">
              <a:rPr lang="en-US" smtClean="0"/>
              <a:t>9/13/13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41F13F-9A83-4738-86DD-B8075BAE45A3}" type="datetime1">
              <a:rPr lang="en-US" smtClean="0"/>
              <a:t>9/13/13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FC4271-8339-48BA-A0F9-22215CCA4F1A}" type="datetime1">
              <a:rPr lang="en-US" smtClean="0"/>
              <a:t>9/13/13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2D9F60-F67A-4B4E-BDF8-37902935806D}"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2.xml"/></Relationships>
</file>

<file path=ppt/slides/_rels/slide2.xml.rels><?xml version="1.0" encoding="UTF-8" standalone="yes"?>
<Relationships xmlns="http://schemas.openxmlformats.org/package/2006/relationships"><Relationship Id="rId9" Type="http://schemas.openxmlformats.org/officeDocument/2006/relationships/slide" Target="slide9.xml"/><Relationship Id="rId20" Type="http://schemas.openxmlformats.org/officeDocument/2006/relationships/slide" Target="slide16.xml"/><Relationship Id="rId21" Type="http://schemas.openxmlformats.org/officeDocument/2006/relationships/slide" Target="slide21.xml"/><Relationship Id="rId22" Type="http://schemas.openxmlformats.org/officeDocument/2006/relationships/slide" Target="slide26.xml"/><Relationship Id="rId23" Type="http://schemas.openxmlformats.org/officeDocument/2006/relationships/slide" Target="slide7.xml"/><Relationship Id="rId24" Type="http://schemas.openxmlformats.org/officeDocument/2006/relationships/slide" Target="slide12.xml"/><Relationship Id="rId25" Type="http://schemas.openxmlformats.org/officeDocument/2006/relationships/slide" Target="slide17.xml"/><Relationship Id="rId26" Type="http://schemas.openxmlformats.org/officeDocument/2006/relationships/slide" Target="slide22.xml"/><Relationship Id="rId27" Type="http://schemas.openxmlformats.org/officeDocument/2006/relationships/slide" Target="slide27.xml"/><Relationship Id="rId10" Type="http://schemas.openxmlformats.org/officeDocument/2006/relationships/slide" Target="slide14.xml"/><Relationship Id="rId11" Type="http://schemas.openxmlformats.org/officeDocument/2006/relationships/slide" Target="slide19.xml"/><Relationship Id="rId12" Type="http://schemas.openxmlformats.org/officeDocument/2006/relationships/slide" Target="slide24.xml"/><Relationship Id="rId13" Type="http://schemas.openxmlformats.org/officeDocument/2006/relationships/slide" Target="slide5.xml"/><Relationship Id="rId14" Type="http://schemas.openxmlformats.org/officeDocument/2006/relationships/slide" Target="slide10.xml"/><Relationship Id="rId15" Type="http://schemas.openxmlformats.org/officeDocument/2006/relationships/slide" Target="slide15.xml"/><Relationship Id="rId16" Type="http://schemas.openxmlformats.org/officeDocument/2006/relationships/slide" Target="slide20.xml"/><Relationship Id="rId17" Type="http://schemas.openxmlformats.org/officeDocument/2006/relationships/slide" Target="slide25.xml"/><Relationship Id="rId18" Type="http://schemas.openxmlformats.org/officeDocument/2006/relationships/slide" Target="slide6.xml"/><Relationship Id="rId19" Type="http://schemas.openxmlformats.org/officeDocument/2006/relationships/slide" Target="slide29.xml"/><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slide" Target="slide3.xml"/><Relationship Id="rId4" Type="http://schemas.openxmlformats.org/officeDocument/2006/relationships/slide" Target="slide8.xml"/><Relationship Id="rId5" Type="http://schemas.openxmlformats.org/officeDocument/2006/relationships/slide" Target="slide13.xml"/><Relationship Id="rId6" Type="http://schemas.openxmlformats.org/officeDocument/2006/relationships/slide" Target="slide28.xml"/><Relationship Id="rId7" Type="http://schemas.openxmlformats.org/officeDocument/2006/relationships/slide" Target="slide23.xml"/><Relationship Id="rId8" Type="http://schemas.openxmlformats.org/officeDocument/2006/relationships/slide" Target="slide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slide" Target="slid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slide" Target="slide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slide" Target="slid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slide" Target="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3067051"/>
          </a:xfrm>
        </p:spPr>
        <p:txBody>
          <a:bodyPr>
            <a:noAutofit/>
            <a:scene3d>
              <a:camera prst="orthographicFront"/>
              <a:lightRig rig="soft" dir="t">
                <a:rot lat="0" lon="0" rev="10800000"/>
              </a:lightRig>
            </a:scene3d>
            <a:sp3d>
              <a:bevelT w="27940" h="12700"/>
              <a:contourClr>
                <a:srgbClr val="DDDDDD"/>
              </a:contourClr>
            </a:sp3d>
          </a:bodyPr>
          <a:lstStyle/>
          <a:p>
            <a:r>
              <a:rPr lang="en-US" sz="2800" b="1" spc="150" dirty="0" smtClean="0">
                <a:ln w="11430"/>
                <a:solidFill>
                  <a:srgbClr val="F8F8F8"/>
                </a:solidFill>
                <a:effectLst>
                  <a:outerShdw blurRad="25400" algn="tl" rotWithShape="0">
                    <a:srgbClr val="000000">
                      <a:alpha val="43000"/>
                    </a:srgbClr>
                  </a:outerShdw>
                </a:effectLst>
              </a:rPr>
              <a:t/>
            </a:r>
            <a:br>
              <a:rPr lang="en-US" sz="2800" b="1" spc="150" dirty="0" smtClean="0">
                <a:ln w="11430"/>
                <a:solidFill>
                  <a:srgbClr val="F8F8F8"/>
                </a:solidFill>
                <a:effectLst>
                  <a:outerShdw blurRad="25400" algn="tl" rotWithShape="0">
                    <a:srgbClr val="000000">
                      <a:alpha val="43000"/>
                    </a:srgbClr>
                  </a:outerShdw>
                </a:effectLst>
              </a:rPr>
            </a:br>
            <a:r>
              <a:rPr lang="en-US" sz="2800" b="1" spc="150" dirty="0" smtClean="0">
                <a:ln w="11430"/>
                <a:solidFill>
                  <a:srgbClr val="F8F8F8"/>
                </a:solidFill>
                <a:effectLst>
                  <a:outerShdw blurRad="25400" algn="tl" rotWithShape="0">
                    <a:srgbClr val="000000">
                      <a:alpha val="43000"/>
                    </a:srgbClr>
                  </a:outerShdw>
                </a:effectLst>
              </a:rPr>
              <a:t/>
            </a:r>
            <a:br>
              <a:rPr lang="en-US" sz="2800" b="1" spc="150" dirty="0" smtClean="0">
                <a:ln w="11430"/>
                <a:solidFill>
                  <a:srgbClr val="F8F8F8"/>
                </a:solidFill>
                <a:effectLst>
                  <a:outerShdw blurRad="25400" algn="tl" rotWithShape="0">
                    <a:srgbClr val="000000">
                      <a:alpha val="43000"/>
                    </a:srgbClr>
                  </a:outerShdw>
                </a:effectLst>
              </a:rPr>
            </a:br>
            <a:r>
              <a:rPr lang="en-US" sz="2800" b="1" spc="150" dirty="0" smtClean="0">
                <a:ln w="11430"/>
                <a:solidFill>
                  <a:srgbClr val="F8F8F8"/>
                </a:solidFill>
                <a:effectLst>
                  <a:outerShdw blurRad="25400" algn="tl" rotWithShape="0">
                    <a:srgbClr val="000000">
                      <a:alpha val="43000"/>
                    </a:srgbClr>
                  </a:outerShdw>
                </a:effectLst>
              </a:rPr>
              <a:t/>
            </a:r>
            <a:br>
              <a:rPr lang="en-US" sz="2800" b="1" spc="150" dirty="0" smtClean="0">
                <a:ln w="11430"/>
                <a:solidFill>
                  <a:srgbClr val="F8F8F8"/>
                </a:solidFill>
                <a:effectLst>
                  <a:outerShdw blurRad="25400" algn="tl" rotWithShape="0">
                    <a:srgbClr val="000000">
                      <a:alpha val="43000"/>
                    </a:srgbClr>
                  </a:outerShdw>
                </a:effectLst>
              </a:rPr>
            </a:br>
            <a:r>
              <a:rPr lang="en-US" sz="2800" b="1" spc="150" dirty="0" smtClean="0">
                <a:ln w="11430"/>
                <a:solidFill>
                  <a:srgbClr val="F8F8F8"/>
                </a:solidFill>
                <a:effectLst>
                  <a:outerShdw blurRad="25400" algn="tl" rotWithShape="0">
                    <a:srgbClr val="000000">
                      <a:alpha val="43000"/>
                    </a:srgbClr>
                  </a:outerShdw>
                </a:effectLst>
              </a:rPr>
              <a:t>I have the answer, now…</a:t>
            </a:r>
            <a:r>
              <a:rPr lang="en-US" sz="9600" b="1" spc="150" dirty="0" smtClean="0">
                <a:ln w="11430"/>
                <a:solidFill>
                  <a:srgbClr val="F8F8F8"/>
                </a:solidFill>
                <a:effectLst>
                  <a:outerShdw blurRad="25400" algn="tl" rotWithShape="0">
                    <a:srgbClr val="000000">
                      <a:alpha val="43000"/>
                    </a:srgbClr>
                  </a:outerShdw>
                </a:effectLst>
              </a:rPr>
              <a:t/>
            </a:r>
            <a:br>
              <a:rPr lang="en-US" sz="9600" b="1" spc="150" dirty="0" smtClean="0">
                <a:ln w="11430"/>
                <a:solidFill>
                  <a:srgbClr val="F8F8F8"/>
                </a:solidFill>
                <a:effectLst>
                  <a:outerShdw blurRad="25400" algn="tl" rotWithShape="0">
                    <a:srgbClr val="000000">
                      <a:alpha val="43000"/>
                    </a:srgbClr>
                  </a:outerShdw>
                </a:effectLst>
              </a:rPr>
            </a:br>
            <a:r>
              <a:rPr lang="en-US" sz="9600" b="1" spc="150" dirty="0" smtClean="0">
                <a:ln w="11430"/>
                <a:solidFill>
                  <a:srgbClr val="F8F8F8"/>
                </a:solidFill>
                <a:effectLst>
                  <a:outerShdw blurRad="25400" algn="tl" rotWithShape="0">
                    <a:srgbClr val="000000">
                      <a:alpha val="43000"/>
                    </a:srgbClr>
                  </a:outerShdw>
                </a:effectLst>
              </a:rPr>
              <a:t>Tell me the Question</a:t>
            </a:r>
            <a:endParaRPr lang="en-US" sz="9600" b="1" spc="150" dirty="0">
              <a:ln w="11430"/>
              <a:solidFill>
                <a:srgbClr val="F8F8F8"/>
              </a:solidFill>
              <a:effectLst>
                <a:outerShdw blurRad="25400" algn="tl" rotWithShape="0">
                  <a:srgbClr val="000000">
                    <a:alpha val="43000"/>
                  </a:srgbClr>
                </a:outerShdw>
              </a:effectLst>
            </a:endParaRPr>
          </a:p>
        </p:txBody>
      </p:sp>
      <p:sp>
        <p:nvSpPr>
          <p:cNvPr id="3" name="Subtitle 2"/>
          <p:cNvSpPr>
            <a:spLocks noGrp="1"/>
          </p:cNvSpPr>
          <p:nvPr>
            <p:ph type="subTitle" idx="1"/>
          </p:nvPr>
        </p:nvSpPr>
        <p:spPr/>
        <p:txBody>
          <a:bodyPr>
            <a:normAutofit/>
          </a:bodyPr>
          <a:lstStyle/>
          <a:p>
            <a:endParaRPr lang="en-US" dirty="0" smtClean="0"/>
          </a:p>
          <a:p>
            <a:endParaRPr lang="en-US" dirty="0" smtClean="0">
              <a:solidFill>
                <a:srgbClr val="FFFF00"/>
              </a:solidFill>
            </a:endParaRPr>
          </a:p>
          <a:p>
            <a:r>
              <a:rPr lang="en-US" smtClean="0">
                <a:solidFill>
                  <a:srgbClr val="FFFF00"/>
                </a:solidFill>
              </a:rPr>
              <a:t>LifeSmarts: Finance</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672D9F60-F67A-4B4E-BDF8-37902935806D}" type="slidenum">
              <a:rPr lang="en-US" smtClean="0"/>
              <a:pPr/>
              <a:t>1</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rgbClr val="FFFF00"/>
                </a:solidFill>
              </a:rPr>
              <a:t>Credit: 3 points</a:t>
            </a:r>
            <a:endParaRPr lang="en-US" b="1" dirty="0">
              <a:ln w="50800"/>
              <a:solidFill>
                <a:srgbClr val="FFFF00"/>
              </a:solidFill>
            </a:endParaRPr>
          </a:p>
        </p:txBody>
      </p:sp>
      <p:sp>
        <p:nvSpPr>
          <p:cNvPr id="5" name="Content Placeholder 4"/>
          <p:cNvSpPr>
            <a:spLocks noGrp="1"/>
          </p:cNvSpPr>
          <p:nvPr>
            <p:ph sz="half" idx="1"/>
          </p:nvPr>
        </p:nvSpPr>
        <p:spPr>
          <a:xfrm>
            <a:off x="2590800" y="1828800"/>
            <a:ext cx="5029200" cy="2438400"/>
          </a:xfrm>
        </p:spPr>
        <p:txBody>
          <a:bodyPr/>
          <a:lstStyle/>
          <a:p>
            <a:pPr>
              <a:buNone/>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smtClean="0"/>
              <a:t>Anyone to whom you owe money </a:t>
            </a:r>
          </a:p>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lstStyle/>
          <a:p>
            <a:pPr algn="ctr">
              <a:buNone/>
            </a:pPr>
            <a:r>
              <a:rPr lang="en-US" b="1" i="1" dirty="0" smtClean="0">
                <a:solidFill>
                  <a:srgbClr val="FFFF00"/>
                </a:solidFill>
              </a:rPr>
              <a:t>What is a creditor?</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10</a:t>
            </a:fld>
            <a:endParaRPr lang="en-US" dirty="0"/>
          </a:p>
        </p:txBody>
      </p:sp>
    </p:spTree>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rgbClr val="FFFF00"/>
                </a:solidFill>
              </a:rPr>
              <a:t>Credit: 4 points</a:t>
            </a:r>
            <a:endParaRPr lang="en-US" b="1" dirty="0">
              <a:ln w="50800"/>
              <a:solidFill>
                <a:srgbClr val="FFFF00"/>
              </a:solidFill>
            </a:endParaRPr>
          </a:p>
        </p:txBody>
      </p:sp>
      <p:sp>
        <p:nvSpPr>
          <p:cNvPr id="5" name="Content Placeholder 4"/>
          <p:cNvSpPr>
            <a:spLocks noGrp="1"/>
          </p:cNvSpPr>
          <p:nvPr>
            <p:ph sz="half" idx="1"/>
          </p:nvPr>
        </p:nvSpPr>
        <p:spPr>
          <a:xfrm>
            <a:off x="2362200" y="1676400"/>
            <a:ext cx="4800600" cy="2590800"/>
          </a:xfrm>
        </p:spPr>
        <p:txBody>
          <a:bodyPr>
            <a:normAutofit/>
          </a:bodyPr>
          <a:lstStyle/>
          <a:p>
            <a:pPr>
              <a:buNone/>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smtClean="0"/>
              <a:t>A credit card allows you to make charges up to this amount</a:t>
            </a:r>
          </a:p>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endParaRPr lang="en-US" b="1" i="1" dirty="0" smtClean="0">
              <a:solidFill>
                <a:srgbClr val="FFFF00"/>
              </a:solidFill>
            </a:endParaRPr>
          </a:p>
          <a:p>
            <a:pPr algn="ctr">
              <a:buNone/>
            </a:pPr>
            <a:r>
              <a:rPr lang="en-US" b="1" i="1" dirty="0" smtClean="0">
                <a:solidFill>
                  <a:srgbClr val="FFFF00"/>
                </a:solidFill>
              </a:rPr>
              <a:t>What is a credit limit?</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11</a:t>
            </a:fld>
            <a:endParaRPr lang="en-US" dirty="0"/>
          </a:p>
        </p:txBody>
      </p:sp>
    </p:spTree>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3000"/>
                                        <p:tgtEl>
                                          <p:spTgt spid="6">
                                            <p:txEl>
                                              <p:pRg st="1" end="1"/>
                                            </p:txEl>
                                          </p:spTgt>
                                        </p:tgtEl>
                                      </p:cBhvr>
                                    </p:animEffect>
                                    <p:anim calcmode="lin" valueType="num">
                                      <p:cBhvr>
                                        <p:cTn id="12"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rgbClr val="FFFF00"/>
                </a:solidFill>
              </a:rPr>
              <a:t>Credit: 5 points</a:t>
            </a:r>
            <a:endParaRPr lang="en-US" b="1" dirty="0">
              <a:ln w="50800"/>
              <a:solidFill>
                <a:srgbClr val="FFFF00"/>
              </a:solidFill>
            </a:endParaRPr>
          </a:p>
        </p:txBody>
      </p:sp>
      <p:sp>
        <p:nvSpPr>
          <p:cNvPr id="5" name="Content Placeholder 4"/>
          <p:cNvSpPr>
            <a:spLocks noGrp="1"/>
          </p:cNvSpPr>
          <p:nvPr>
            <p:ph sz="half" idx="1"/>
          </p:nvPr>
        </p:nvSpPr>
        <p:spPr>
          <a:xfrm>
            <a:off x="1828800" y="1524000"/>
            <a:ext cx="5715000" cy="2895600"/>
          </a:xfrm>
        </p:spPr>
        <p:txBody>
          <a:bodyPr>
            <a:normAutofit/>
          </a:bodyPr>
          <a:lstStyle/>
          <a:p>
            <a:pPr>
              <a:buNone/>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smtClean="0"/>
              <a:t>After graduation, a Stafford Student Loan allows this six month period before payments begin</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endParaRPr lang="en-US" b="1" i="1" dirty="0" smtClean="0">
              <a:solidFill>
                <a:srgbClr val="FFFF00"/>
              </a:solidFill>
            </a:endParaRPr>
          </a:p>
          <a:p>
            <a:pPr algn="ctr">
              <a:buNone/>
            </a:pPr>
            <a:r>
              <a:rPr lang="en-US" b="1" i="1" dirty="0" smtClean="0">
                <a:solidFill>
                  <a:srgbClr val="FFFF00"/>
                </a:solidFill>
              </a:rPr>
              <a:t>What is a grace period?</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12</a:t>
            </a:fld>
            <a:endParaRPr lang="en-US" dirty="0"/>
          </a:p>
        </p:txBody>
      </p:sp>
    </p:spTree>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3000"/>
                                        <p:tgtEl>
                                          <p:spTgt spid="6">
                                            <p:txEl>
                                              <p:pRg st="1" end="1"/>
                                            </p:txEl>
                                          </p:spTgt>
                                        </p:tgtEl>
                                      </p:cBhvr>
                                    </p:animEffect>
                                    <p:anim calcmode="lin" valueType="num">
                                      <p:cBhvr>
                                        <p:cTn id="12"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rgbClr val="FFFF00"/>
                </a:solidFill>
              </a:rPr>
              <a:t>Insurance: 1 point</a:t>
            </a:r>
            <a:endParaRPr lang="en-US" b="1" dirty="0">
              <a:ln w="50800"/>
              <a:solidFill>
                <a:srgbClr val="FFFF00"/>
              </a:solidFill>
            </a:endParaRPr>
          </a:p>
        </p:txBody>
      </p:sp>
      <p:sp>
        <p:nvSpPr>
          <p:cNvPr id="5" name="Content Placeholder 4"/>
          <p:cNvSpPr>
            <a:spLocks noGrp="1"/>
          </p:cNvSpPr>
          <p:nvPr>
            <p:ph sz="half" idx="1"/>
          </p:nvPr>
        </p:nvSpPr>
        <p:spPr>
          <a:xfrm>
            <a:off x="2743200" y="1524000"/>
            <a:ext cx="4876800" cy="2438400"/>
          </a:xfrm>
        </p:spPr>
        <p:txBody>
          <a:bodyPr>
            <a:normAutofit/>
          </a:bodyPr>
          <a:lstStyle/>
          <a:p>
            <a:pPr>
              <a:buNone/>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smtClean="0"/>
              <a:t>A person who sells insurance policies </a:t>
            </a:r>
          </a:p>
          <a:p>
            <a:pPr>
              <a:buNone/>
            </a:pPr>
            <a:endParaRPr lang="en-US" dirty="0" smtClean="0"/>
          </a:p>
          <a:p>
            <a:pPr>
              <a:buNone/>
            </a:pPr>
            <a:endParaRPr lang="en-US" dirty="0" smtClean="0"/>
          </a:p>
          <a:p>
            <a:pPr>
              <a:buNone/>
            </a:pPr>
            <a:endParaRPr lang="en-US" sz="3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b="1" i="1" dirty="0" smtClean="0">
                <a:solidFill>
                  <a:srgbClr val="FFFF00"/>
                </a:solidFill>
              </a:rPr>
              <a:t>Who is an agent, insurance agent?</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13</a:t>
            </a:fld>
            <a:endParaRPr lang="en-US" dirty="0"/>
          </a:p>
        </p:txBody>
      </p:sp>
    </p:spTree>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rgbClr val="FFFF00"/>
                </a:solidFill>
              </a:rPr>
              <a:t>Insurance: 2 points</a:t>
            </a:r>
            <a:endParaRPr lang="en-US" b="1" dirty="0">
              <a:ln w="50800"/>
              <a:solidFill>
                <a:srgbClr val="FFFF00"/>
              </a:solidFill>
            </a:endParaRPr>
          </a:p>
        </p:txBody>
      </p:sp>
      <p:sp>
        <p:nvSpPr>
          <p:cNvPr id="5" name="Content Placeholder 4"/>
          <p:cNvSpPr>
            <a:spLocks noGrp="1"/>
          </p:cNvSpPr>
          <p:nvPr>
            <p:ph sz="half" idx="1"/>
          </p:nvPr>
        </p:nvSpPr>
        <p:spPr>
          <a:xfrm>
            <a:off x="2667000" y="1524000"/>
            <a:ext cx="4191000" cy="2819400"/>
          </a:xfrm>
        </p:spPr>
        <p:txBody>
          <a:bodyPr>
            <a:normAutofit/>
          </a:bodyPr>
          <a:lstStyle/>
          <a:p>
            <a:pPr>
              <a:buNone/>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smtClean="0"/>
              <a:t>	A document that states the terms of your insurance contract</a:t>
            </a:r>
            <a:endParaRPr lang="en-US" dirty="0"/>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b="1" i="1" dirty="0" smtClean="0">
                <a:solidFill>
                  <a:srgbClr val="FFFF00"/>
                </a:solidFill>
              </a:rPr>
              <a:t>What is a policy?</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14</a:t>
            </a:fld>
            <a:endParaRPr lang="en-US" dirty="0"/>
          </a:p>
        </p:txBody>
      </p:sp>
    </p:spTree>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rgbClr val="FFFF00"/>
                </a:solidFill>
              </a:rPr>
              <a:t>Insurance: 3 points</a:t>
            </a:r>
            <a:endParaRPr lang="en-US" b="1" dirty="0">
              <a:ln w="50800"/>
              <a:solidFill>
                <a:srgbClr val="FFFF00"/>
              </a:solidFill>
            </a:endParaRPr>
          </a:p>
        </p:txBody>
      </p:sp>
      <p:sp>
        <p:nvSpPr>
          <p:cNvPr id="5" name="Content Placeholder 4"/>
          <p:cNvSpPr>
            <a:spLocks noGrp="1"/>
          </p:cNvSpPr>
          <p:nvPr>
            <p:ph sz="half" idx="1"/>
          </p:nvPr>
        </p:nvSpPr>
        <p:spPr>
          <a:xfrm>
            <a:off x="2286000" y="1600200"/>
            <a:ext cx="4495800" cy="2209800"/>
          </a:xfrm>
        </p:spPr>
        <p:txBody>
          <a:bodyPr>
            <a:normAutofit/>
          </a:bodyPr>
          <a:lstStyle/>
          <a:p>
            <a:pPr>
              <a:buNone/>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smtClean="0"/>
              <a:t>Regular payments you make to own an insurance policy </a:t>
            </a:r>
            <a:endParaRPr lang="en-US" dirty="0"/>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b="1" i="1" dirty="0" smtClean="0">
                <a:solidFill>
                  <a:srgbClr val="FFFF00"/>
                </a:solidFill>
              </a:rPr>
              <a:t>What are premiums?</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15</a:t>
            </a:fld>
            <a:endParaRPr lang="en-US" dirty="0"/>
          </a:p>
        </p:txBody>
      </p:sp>
    </p:spTree>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rgbClr val="FFFF00"/>
                </a:solidFill>
              </a:rPr>
              <a:t>Insurance: 4 points</a:t>
            </a:r>
            <a:endParaRPr lang="en-US" b="1" dirty="0">
              <a:ln w="50800"/>
              <a:solidFill>
                <a:srgbClr val="FFFF00"/>
              </a:solidFill>
            </a:endParaRPr>
          </a:p>
        </p:txBody>
      </p:sp>
      <p:sp>
        <p:nvSpPr>
          <p:cNvPr id="5" name="Content Placeholder 4"/>
          <p:cNvSpPr>
            <a:spLocks noGrp="1"/>
          </p:cNvSpPr>
          <p:nvPr>
            <p:ph sz="half" idx="1"/>
          </p:nvPr>
        </p:nvSpPr>
        <p:spPr>
          <a:xfrm>
            <a:off x="2667000" y="1524000"/>
            <a:ext cx="4800600" cy="2667000"/>
          </a:xfrm>
        </p:spPr>
        <p:txBody>
          <a:bodyPr>
            <a:normAutofit/>
          </a:bodyPr>
          <a:lstStyle/>
          <a:p>
            <a:pPr>
              <a:buNone/>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smtClean="0"/>
              <a:t>	The first step in filing a claim for a fender bender</a:t>
            </a:r>
          </a:p>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b="1" i="1" dirty="0" smtClean="0">
                <a:solidFill>
                  <a:srgbClr val="FFFF00"/>
                </a:solidFill>
              </a:rPr>
              <a:t>What is contacting your insurance agent?</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16</a:t>
            </a:fld>
            <a:endParaRPr lang="en-US" dirty="0"/>
          </a:p>
        </p:txBody>
      </p:sp>
    </p:spTree>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rgbClr val="FFFF00"/>
                </a:solidFill>
              </a:rPr>
              <a:t>Insurance: 5 points</a:t>
            </a:r>
            <a:endParaRPr lang="en-US" b="1" dirty="0">
              <a:ln w="50800"/>
              <a:solidFill>
                <a:srgbClr val="FFFF00"/>
              </a:solidFill>
            </a:endParaRPr>
          </a:p>
        </p:txBody>
      </p:sp>
      <p:sp>
        <p:nvSpPr>
          <p:cNvPr id="5" name="Content Placeholder 4"/>
          <p:cNvSpPr>
            <a:spLocks noGrp="1"/>
          </p:cNvSpPr>
          <p:nvPr>
            <p:ph sz="half" idx="1"/>
          </p:nvPr>
        </p:nvSpPr>
        <p:spPr>
          <a:xfrm>
            <a:off x="2667000" y="1524000"/>
            <a:ext cx="5029200" cy="2590800"/>
          </a:xfrm>
        </p:spPr>
        <p:txBody>
          <a:bodyPr>
            <a:normAutofit/>
          </a:bodyPr>
          <a:lstStyle/>
          <a:p>
            <a:pPr>
              <a:buNone/>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smtClean="0"/>
              <a:t>You pay the first $500 for car repairs following an accident</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endParaRPr lang="en-US" b="1" i="1" dirty="0" smtClean="0">
              <a:solidFill>
                <a:srgbClr val="FFFF00"/>
              </a:solidFill>
            </a:endParaRPr>
          </a:p>
          <a:p>
            <a:pPr algn="ctr">
              <a:buNone/>
            </a:pPr>
            <a:r>
              <a:rPr lang="en-US" b="1" i="1" dirty="0" smtClean="0">
                <a:solidFill>
                  <a:srgbClr val="FFFF00"/>
                </a:solidFill>
              </a:rPr>
              <a:t>What is a deductible?</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17</a:t>
            </a:fld>
            <a:endParaRPr lang="en-US" dirty="0"/>
          </a:p>
        </p:txBody>
      </p:sp>
    </p:spTree>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3000"/>
                                        <p:tgtEl>
                                          <p:spTgt spid="6">
                                            <p:txEl>
                                              <p:pRg st="1" end="1"/>
                                            </p:txEl>
                                          </p:spTgt>
                                        </p:tgtEl>
                                      </p:cBhvr>
                                    </p:animEffect>
                                    <p:anim calcmode="lin" valueType="num">
                                      <p:cBhvr>
                                        <p:cTn id="12"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rgbClr val="FFFF00"/>
                </a:solidFill>
              </a:rPr>
              <a:t>Working: 1 point</a:t>
            </a:r>
            <a:endParaRPr lang="en-US" b="1" dirty="0">
              <a:ln w="50800"/>
              <a:solidFill>
                <a:srgbClr val="FFFF00"/>
              </a:solidFill>
            </a:endParaRPr>
          </a:p>
        </p:txBody>
      </p:sp>
      <p:sp>
        <p:nvSpPr>
          <p:cNvPr id="5" name="Content Placeholder 4"/>
          <p:cNvSpPr>
            <a:spLocks noGrp="1"/>
          </p:cNvSpPr>
          <p:nvPr>
            <p:ph sz="half" idx="1"/>
          </p:nvPr>
        </p:nvSpPr>
        <p:spPr>
          <a:xfrm>
            <a:off x="2667000" y="1524000"/>
            <a:ext cx="4572000" cy="2743200"/>
          </a:xfrm>
        </p:spPr>
        <p:txBody>
          <a:bodyPr>
            <a:normAutofit/>
          </a:bodyPr>
          <a:lstStyle/>
          <a:p>
            <a:pPr>
              <a:buNone/>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smtClean="0"/>
              <a:t>	Overtime pay is required after this many hours of work in a workweek</a:t>
            </a:r>
            <a:endParaRPr lang="en-US" dirty="0"/>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endParaRPr lang="en-US" b="1" i="1" dirty="0" smtClean="0">
              <a:solidFill>
                <a:srgbClr val="FFFF00"/>
              </a:solidFill>
            </a:endParaRPr>
          </a:p>
          <a:p>
            <a:pPr algn="ctr">
              <a:buNone/>
            </a:pPr>
            <a:r>
              <a:rPr lang="en-US" b="1" i="1" dirty="0" smtClean="0">
                <a:solidFill>
                  <a:srgbClr val="FFFF00"/>
                </a:solidFill>
              </a:rPr>
              <a:t>What are 40 hours?</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18</a:t>
            </a:fld>
            <a:endParaRPr lang="en-US" dirty="0"/>
          </a:p>
        </p:txBody>
      </p:sp>
    </p:spTree>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3000"/>
                                        <p:tgtEl>
                                          <p:spTgt spid="6">
                                            <p:txEl>
                                              <p:pRg st="1" end="1"/>
                                            </p:txEl>
                                          </p:spTgt>
                                        </p:tgtEl>
                                      </p:cBhvr>
                                    </p:animEffect>
                                    <p:anim calcmode="lin" valueType="num">
                                      <p:cBhvr>
                                        <p:cTn id="12"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rgbClr val="FFFF00"/>
                </a:solidFill>
              </a:rPr>
              <a:t>Working: 2 points</a:t>
            </a:r>
            <a:endParaRPr lang="en-US" b="1" dirty="0">
              <a:ln w="50800"/>
              <a:solidFill>
                <a:srgbClr val="FFFF00"/>
              </a:solidFill>
            </a:endParaRPr>
          </a:p>
        </p:txBody>
      </p:sp>
      <p:sp>
        <p:nvSpPr>
          <p:cNvPr id="5" name="Content Placeholder 4"/>
          <p:cNvSpPr>
            <a:spLocks noGrp="1"/>
          </p:cNvSpPr>
          <p:nvPr>
            <p:ph sz="half" idx="1"/>
          </p:nvPr>
        </p:nvSpPr>
        <p:spPr>
          <a:xfrm>
            <a:off x="2667000" y="1524000"/>
            <a:ext cx="4953000" cy="2667000"/>
          </a:xfrm>
        </p:spPr>
        <p:txBody>
          <a:bodyPr>
            <a:normAutofit/>
          </a:bodyPr>
          <a:lstStyle/>
          <a:p>
            <a:pPr>
              <a:buNone/>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smtClean="0"/>
              <a:t>Your earnings include this type of compensation that is 10 percent of the value of each sale </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endParaRPr lang="en-US" b="1" i="1" dirty="0" smtClean="0">
              <a:solidFill>
                <a:srgbClr val="FFFF00"/>
              </a:solidFill>
            </a:endParaRPr>
          </a:p>
          <a:p>
            <a:pPr algn="ctr">
              <a:buNone/>
            </a:pPr>
            <a:r>
              <a:rPr lang="en-US" b="1" i="1" dirty="0" smtClean="0">
                <a:solidFill>
                  <a:srgbClr val="FFFF00"/>
                </a:solidFill>
              </a:rPr>
              <a:t>What is a commission?</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19</a:t>
            </a:fld>
            <a:endParaRPr lang="en-US" dirty="0"/>
          </a:p>
        </p:txBody>
      </p:sp>
    </p:spTree>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3000"/>
                                        <p:tgtEl>
                                          <p:spTgt spid="6">
                                            <p:txEl>
                                              <p:pRg st="1" end="1"/>
                                            </p:txEl>
                                          </p:spTgt>
                                        </p:tgtEl>
                                      </p:cBhvr>
                                    </p:animEffect>
                                    <p:anim calcmode="lin" valueType="num">
                                      <p:cBhvr>
                                        <p:cTn id="12"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228602"/>
          <a:ext cx="8686800" cy="6400800"/>
        </p:xfrm>
        <a:graphic>
          <a:graphicData uri="http://schemas.openxmlformats.org/drawingml/2006/table">
            <a:tbl>
              <a:tblPr firstRow="1" bandRow="1">
                <a:tableStyleId>{93296810-A885-4BE3-A3E7-6D5BEEA58F35}</a:tableStyleId>
              </a:tblPr>
              <a:tblGrid>
                <a:gridCol w="1737360"/>
                <a:gridCol w="1737360"/>
                <a:gridCol w="1737360"/>
                <a:gridCol w="1737360"/>
                <a:gridCol w="1737360"/>
              </a:tblGrid>
              <a:tr h="1066800">
                <a:tc>
                  <a:txBody>
                    <a:bodyPr/>
                    <a:lstStyle/>
                    <a:p>
                      <a:pPr algn="ctr"/>
                      <a:r>
                        <a:rPr lang="en-US" sz="2200" dirty="0" smtClean="0">
                          <a:effectLst>
                            <a:reflection blurRad="6350" stA="55000" endA="50" endPos="85000" dist="29997" dir="5400000" sy="-100000" algn="bl" rotWithShape="0"/>
                          </a:effectLst>
                        </a:rPr>
                        <a:t>Financial Institutions</a:t>
                      </a:r>
                      <a:endParaRPr lang="en-US" sz="2200" dirty="0">
                        <a:effectLst>
                          <a:reflection blurRad="6350" stA="55000" endA="50" endPos="85000" dist="29997" dir="5400000" sy="-100000" algn="bl" rotWithShape="0"/>
                        </a:effectLst>
                        <a:latin typeface="Franklin Gothic Demi" pitchFamily="34" charset="0"/>
                      </a:endParaRPr>
                    </a:p>
                  </a:txBody>
                  <a:tcPr anchor="ctr">
                    <a:solidFill>
                      <a:schemeClr val="tx1">
                        <a:lumMod val="50000"/>
                      </a:schemeClr>
                    </a:solidFill>
                  </a:tcPr>
                </a:tc>
                <a:tc>
                  <a:txBody>
                    <a:bodyPr/>
                    <a:lstStyle/>
                    <a:p>
                      <a:pPr algn="ctr"/>
                      <a:r>
                        <a:rPr lang="en-US" sz="2400" dirty="0" smtClean="0">
                          <a:effectLst>
                            <a:reflection blurRad="6350" stA="55000" endA="50" endPos="85000" dist="29997" dir="5400000" sy="-100000" algn="bl" rotWithShape="0"/>
                          </a:effectLst>
                        </a:rPr>
                        <a:t>Credit</a:t>
                      </a:r>
                      <a:endParaRPr lang="en-US" sz="2400" dirty="0">
                        <a:effectLst>
                          <a:reflection blurRad="6350" stA="55000" endA="50" endPos="85000" dist="29997" dir="5400000" sy="-100000" algn="bl" rotWithShape="0"/>
                        </a:effectLst>
                        <a:latin typeface="Franklin Gothic Demi" pitchFamily="34" charset="0"/>
                      </a:endParaRPr>
                    </a:p>
                  </a:txBody>
                  <a:tcPr anchor="ctr">
                    <a:solidFill>
                      <a:schemeClr val="tx1">
                        <a:lumMod val="65000"/>
                      </a:schemeClr>
                    </a:solidFill>
                  </a:tcPr>
                </a:tc>
                <a:tc>
                  <a:txBody>
                    <a:bodyPr/>
                    <a:lstStyle/>
                    <a:p>
                      <a:pPr algn="ctr"/>
                      <a:r>
                        <a:rPr lang="en-US" sz="2400" dirty="0" smtClean="0">
                          <a:effectLst>
                            <a:reflection blurRad="6350" stA="55000" endA="50" endPos="85000" dist="29997" dir="5400000" sy="-100000" algn="bl" rotWithShape="0"/>
                          </a:effectLst>
                        </a:rPr>
                        <a:t>Insurance</a:t>
                      </a:r>
                      <a:endParaRPr lang="en-US" sz="2400" dirty="0">
                        <a:effectLst>
                          <a:reflection blurRad="6350" stA="55000" endA="50" endPos="85000" dist="29997" dir="5400000" sy="-100000" algn="bl" rotWithShape="0"/>
                        </a:effectLst>
                        <a:latin typeface="Franklin Gothic Demi" pitchFamily="34" charset="0"/>
                      </a:endParaRPr>
                    </a:p>
                  </a:txBody>
                  <a:tcPr anchor="ctr">
                    <a:solidFill>
                      <a:schemeClr val="tx1">
                        <a:lumMod val="50000"/>
                      </a:schemeClr>
                    </a:solidFill>
                  </a:tcPr>
                </a:tc>
                <a:tc>
                  <a:txBody>
                    <a:bodyPr/>
                    <a:lstStyle/>
                    <a:p>
                      <a:pPr algn="ctr"/>
                      <a:r>
                        <a:rPr lang="en-US" sz="2400" dirty="0" smtClean="0">
                          <a:effectLst>
                            <a:reflection blurRad="6350" stA="55000" endA="50" endPos="85000" dist="29997" dir="5400000" sy="-100000" algn="bl" rotWithShape="0"/>
                          </a:effectLst>
                        </a:rPr>
                        <a:t>Working</a:t>
                      </a:r>
                      <a:endParaRPr lang="en-US" sz="2400" dirty="0">
                        <a:effectLst>
                          <a:reflection blurRad="6350" stA="55000" endA="50" endPos="85000" dist="29997" dir="5400000" sy="-100000" algn="bl" rotWithShape="0"/>
                        </a:effectLst>
                        <a:latin typeface="Franklin Gothic Demi" pitchFamily="34" charset="0"/>
                      </a:endParaRPr>
                    </a:p>
                  </a:txBody>
                  <a:tcPr anchor="ctr">
                    <a:solidFill>
                      <a:schemeClr val="tx1">
                        <a:lumMod val="65000"/>
                      </a:schemeClr>
                    </a:solidFill>
                  </a:tcPr>
                </a:tc>
                <a:tc>
                  <a:txBody>
                    <a:bodyPr/>
                    <a:lstStyle/>
                    <a:p>
                      <a:pPr algn="ctr"/>
                      <a:r>
                        <a:rPr lang="en-US" sz="2400" dirty="0" smtClean="0">
                          <a:effectLst>
                            <a:reflection blurRad="6350" stA="55000" endA="50" endPos="85000" dist="29997" dir="5400000" sy="-100000" algn="bl" rotWithShape="0"/>
                          </a:effectLst>
                        </a:rPr>
                        <a:t>My Money</a:t>
                      </a:r>
                      <a:endParaRPr lang="en-US" sz="2400" dirty="0">
                        <a:effectLst>
                          <a:reflection blurRad="6350" stA="55000" endA="50" endPos="85000" dist="29997" dir="5400000" sy="-100000" algn="bl" rotWithShape="0"/>
                        </a:effectLst>
                        <a:latin typeface="Franklin Gothic Demi" pitchFamily="34" charset="0"/>
                      </a:endParaRPr>
                    </a:p>
                  </a:txBody>
                  <a:tcPr anchor="ctr">
                    <a:solidFill>
                      <a:schemeClr val="tx1">
                        <a:lumMod val="50000"/>
                      </a:schemeClr>
                    </a:solidFill>
                  </a:tcPr>
                </a:tc>
              </a:tr>
              <a:tr h="1066800">
                <a:tc>
                  <a:txBody>
                    <a:bodyPr/>
                    <a:lstStyle/>
                    <a:p>
                      <a:pPr algn="ctr"/>
                      <a:r>
                        <a:rPr lang="en-US" sz="3200" dirty="0" smtClean="0">
                          <a:hlinkClick r:id="rId3" action="ppaction://hlinksldjump"/>
                        </a:rPr>
                        <a:t>1</a:t>
                      </a:r>
                      <a:endParaRPr lang="en-US" sz="3200" b="1" dirty="0">
                        <a:solidFill>
                          <a:schemeClr val="accent4">
                            <a:lumMod val="75000"/>
                          </a:schemeClr>
                        </a:solidFill>
                        <a:latin typeface="Franklin Gothic Demi" pitchFamily="34" charset="0"/>
                      </a:endParaRPr>
                    </a:p>
                  </a:txBody>
                  <a:tcPr anchor="ctr">
                    <a:solidFill>
                      <a:schemeClr val="tx1">
                        <a:lumMod val="85000"/>
                      </a:schemeClr>
                    </a:solidFill>
                  </a:tcPr>
                </a:tc>
                <a:tc>
                  <a:txBody>
                    <a:bodyPr/>
                    <a:lstStyle/>
                    <a:p>
                      <a:pPr algn="ctr"/>
                      <a:r>
                        <a:rPr lang="en-US" sz="3200" dirty="0" smtClean="0">
                          <a:hlinkClick r:id="rId4" action="ppaction://hlinksldjump"/>
                        </a:rPr>
                        <a:t>1</a:t>
                      </a:r>
                      <a:endParaRPr lang="en-US" sz="3200" b="1" dirty="0">
                        <a:solidFill>
                          <a:schemeClr val="accent4">
                            <a:lumMod val="75000"/>
                          </a:schemeClr>
                        </a:solidFill>
                        <a:latin typeface="Franklin Gothic Demi" pitchFamily="34" charset="0"/>
                      </a:endParaRPr>
                    </a:p>
                  </a:txBody>
                  <a:tcPr anchor="ctr">
                    <a:solidFill>
                      <a:schemeClr val="tx1">
                        <a:lumMod val="85000"/>
                      </a:schemeClr>
                    </a:solidFill>
                  </a:tcPr>
                </a:tc>
                <a:tc>
                  <a:txBody>
                    <a:bodyPr/>
                    <a:lstStyle/>
                    <a:p>
                      <a:pPr algn="ctr"/>
                      <a:r>
                        <a:rPr lang="en-US" sz="3200" dirty="0" smtClean="0">
                          <a:hlinkClick r:id="rId5" action="ppaction://hlinksldjump"/>
                        </a:rPr>
                        <a:t>1</a:t>
                      </a:r>
                      <a:endParaRPr lang="en-US" sz="3200" b="1" dirty="0">
                        <a:solidFill>
                          <a:schemeClr val="accent4">
                            <a:lumMod val="75000"/>
                          </a:schemeClr>
                        </a:solidFill>
                        <a:latin typeface="Franklin Gothic Demi" pitchFamily="34" charset="0"/>
                      </a:endParaRPr>
                    </a:p>
                  </a:txBody>
                  <a:tcPr anchor="ctr">
                    <a:solidFill>
                      <a:schemeClr val="tx1">
                        <a:lumMod val="85000"/>
                      </a:schemeClr>
                    </a:solidFill>
                  </a:tcPr>
                </a:tc>
                <a:tc>
                  <a:txBody>
                    <a:bodyPr/>
                    <a:lstStyle/>
                    <a:p>
                      <a:pPr algn="ctr"/>
                      <a:r>
                        <a:rPr lang="en-US" sz="3200" dirty="0" smtClean="0">
                          <a:hlinkClick r:id="rId6" action="ppaction://hlinksldjump"/>
                        </a:rPr>
                        <a:t>1</a:t>
                      </a:r>
                      <a:endParaRPr lang="en-US" sz="3200" b="1" dirty="0">
                        <a:solidFill>
                          <a:schemeClr val="accent4">
                            <a:lumMod val="75000"/>
                          </a:schemeClr>
                        </a:solidFill>
                        <a:latin typeface="Franklin Gothic Demi" pitchFamily="34" charset="0"/>
                      </a:endParaRPr>
                    </a:p>
                  </a:txBody>
                  <a:tcPr anchor="ctr">
                    <a:solidFill>
                      <a:schemeClr val="tx1">
                        <a:lumMod val="85000"/>
                      </a:schemeClr>
                    </a:solidFill>
                  </a:tcPr>
                </a:tc>
                <a:tc>
                  <a:txBody>
                    <a:bodyPr/>
                    <a:lstStyle/>
                    <a:p>
                      <a:pPr algn="ctr"/>
                      <a:r>
                        <a:rPr lang="en-US" sz="3200" dirty="0" smtClean="0">
                          <a:hlinkClick r:id="rId7" action="ppaction://hlinksldjump"/>
                        </a:rPr>
                        <a:t>1</a:t>
                      </a:r>
                      <a:endParaRPr lang="en-US" sz="3200" b="1" dirty="0">
                        <a:solidFill>
                          <a:schemeClr val="accent4">
                            <a:lumMod val="75000"/>
                          </a:schemeClr>
                        </a:solidFill>
                        <a:latin typeface="Franklin Gothic Demi" pitchFamily="34" charset="0"/>
                      </a:endParaRPr>
                    </a:p>
                  </a:txBody>
                  <a:tcPr anchor="ctr">
                    <a:solidFill>
                      <a:schemeClr val="tx1">
                        <a:lumMod val="85000"/>
                      </a:schemeClr>
                    </a:solidFill>
                  </a:tcPr>
                </a:tc>
              </a:tr>
              <a:tr h="1066800">
                <a:tc>
                  <a:txBody>
                    <a:bodyPr/>
                    <a:lstStyle/>
                    <a:p>
                      <a:pPr algn="ctr"/>
                      <a:r>
                        <a:rPr lang="en-US" sz="3200" dirty="0" smtClean="0">
                          <a:hlinkClick r:id="rId8" action="ppaction://hlinksldjump"/>
                        </a:rPr>
                        <a:t>2</a:t>
                      </a:r>
                      <a:endParaRPr lang="en-US" sz="3200" b="1" dirty="0">
                        <a:solidFill>
                          <a:schemeClr val="accent4">
                            <a:lumMod val="75000"/>
                          </a:schemeClr>
                        </a:solidFill>
                        <a:latin typeface="Franklin Gothic Demi" pitchFamily="34" charset="0"/>
                      </a:endParaRPr>
                    </a:p>
                  </a:txBody>
                  <a:tcPr anchor="ctr">
                    <a:solidFill>
                      <a:schemeClr val="tx1">
                        <a:lumMod val="95000"/>
                      </a:schemeClr>
                    </a:solidFill>
                  </a:tcPr>
                </a:tc>
                <a:tc>
                  <a:txBody>
                    <a:bodyPr/>
                    <a:lstStyle/>
                    <a:p>
                      <a:pPr algn="ctr"/>
                      <a:r>
                        <a:rPr lang="en-US" sz="3200" dirty="0" smtClean="0">
                          <a:hlinkClick r:id="rId9" action="ppaction://hlinksldjump"/>
                        </a:rPr>
                        <a:t>2</a:t>
                      </a:r>
                      <a:endParaRPr lang="en-US" sz="3200" b="1" dirty="0">
                        <a:solidFill>
                          <a:schemeClr val="accent4">
                            <a:lumMod val="75000"/>
                          </a:schemeClr>
                        </a:solidFill>
                        <a:latin typeface="Franklin Gothic Demi" pitchFamily="34" charset="0"/>
                      </a:endParaRPr>
                    </a:p>
                  </a:txBody>
                  <a:tcPr anchor="ctr">
                    <a:solidFill>
                      <a:schemeClr val="tx1">
                        <a:lumMod val="95000"/>
                      </a:schemeClr>
                    </a:solidFill>
                  </a:tcPr>
                </a:tc>
                <a:tc>
                  <a:txBody>
                    <a:bodyPr/>
                    <a:lstStyle/>
                    <a:p>
                      <a:pPr algn="ctr"/>
                      <a:r>
                        <a:rPr lang="en-US" sz="3200" dirty="0" smtClean="0">
                          <a:hlinkClick r:id="rId10" action="ppaction://hlinksldjump"/>
                        </a:rPr>
                        <a:t>2</a:t>
                      </a:r>
                      <a:endParaRPr lang="en-US" sz="3200" b="1" dirty="0">
                        <a:solidFill>
                          <a:schemeClr val="accent4">
                            <a:lumMod val="75000"/>
                          </a:schemeClr>
                        </a:solidFill>
                        <a:latin typeface="Franklin Gothic Demi" pitchFamily="34" charset="0"/>
                      </a:endParaRPr>
                    </a:p>
                  </a:txBody>
                  <a:tcPr anchor="ctr">
                    <a:solidFill>
                      <a:schemeClr val="tx1">
                        <a:lumMod val="95000"/>
                      </a:schemeClr>
                    </a:solidFill>
                  </a:tcPr>
                </a:tc>
                <a:tc>
                  <a:txBody>
                    <a:bodyPr/>
                    <a:lstStyle/>
                    <a:p>
                      <a:pPr algn="ctr"/>
                      <a:r>
                        <a:rPr lang="en-US" sz="3200" dirty="0" smtClean="0">
                          <a:hlinkClick r:id="rId11" action="ppaction://hlinksldjump"/>
                        </a:rPr>
                        <a:t>2</a:t>
                      </a:r>
                      <a:endParaRPr lang="en-US" sz="3200" b="1" dirty="0">
                        <a:solidFill>
                          <a:schemeClr val="accent4">
                            <a:lumMod val="75000"/>
                          </a:schemeClr>
                        </a:solidFill>
                        <a:latin typeface="Franklin Gothic Demi" pitchFamily="34" charset="0"/>
                      </a:endParaRPr>
                    </a:p>
                  </a:txBody>
                  <a:tcPr anchor="ctr">
                    <a:solidFill>
                      <a:schemeClr val="tx1">
                        <a:lumMod val="95000"/>
                      </a:schemeClr>
                    </a:solidFill>
                  </a:tcPr>
                </a:tc>
                <a:tc>
                  <a:txBody>
                    <a:bodyPr/>
                    <a:lstStyle/>
                    <a:p>
                      <a:pPr algn="ctr"/>
                      <a:r>
                        <a:rPr lang="en-US" sz="3200" dirty="0" smtClean="0">
                          <a:hlinkClick r:id="rId12" action="ppaction://hlinksldjump"/>
                        </a:rPr>
                        <a:t>2</a:t>
                      </a:r>
                      <a:endParaRPr lang="en-US" sz="3200" b="1" dirty="0">
                        <a:solidFill>
                          <a:schemeClr val="accent4">
                            <a:lumMod val="75000"/>
                          </a:schemeClr>
                        </a:solidFill>
                        <a:latin typeface="Franklin Gothic Demi" pitchFamily="34" charset="0"/>
                      </a:endParaRPr>
                    </a:p>
                  </a:txBody>
                  <a:tcPr anchor="ctr">
                    <a:solidFill>
                      <a:schemeClr val="tx1">
                        <a:lumMod val="95000"/>
                      </a:schemeClr>
                    </a:solidFill>
                  </a:tcPr>
                </a:tc>
              </a:tr>
              <a:tr h="1066800">
                <a:tc>
                  <a:txBody>
                    <a:bodyPr/>
                    <a:lstStyle/>
                    <a:p>
                      <a:pPr algn="ctr"/>
                      <a:r>
                        <a:rPr lang="en-US" sz="3200" dirty="0" smtClean="0">
                          <a:hlinkClick r:id="rId13" action="ppaction://hlinksldjump"/>
                        </a:rPr>
                        <a:t>3</a:t>
                      </a:r>
                      <a:endParaRPr lang="en-US" sz="3200" b="1" dirty="0">
                        <a:solidFill>
                          <a:schemeClr val="accent4">
                            <a:lumMod val="75000"/>
                          </a:schemeClr>
                        </a:solidFill>
                        <a:latin typeface="Franklin Gothic Demi" pitchFamily="34" charset="0"/>
                      </a:endParaRPr>
                    </a:p>
                  </a:txBody>
                  <a:tcPr anchor="ctr">
                    <a:solidFill>
                      <a:schemeClr val="tx1">
                        <a:lumMod val="85000"/>
                      </a:schemeClr>
                    </a:solidFill>
                  </a:tcPr>
                </a:tc>
                <a:tc>
                  <a:txBody>
                    <a:bodyPr/>
                    <a:lstStyle/>
                    <a:p>
                      <a:pPr algn="ctr"/>
                      <a:r>
                        <a:rPr lang="en-US" sz="3200" dirty="0" smtClean="0">
                          <a:hlinkClick r:id="rId14" action="ppaction://hlinksldjump"/>
                        </a:rPr>
                        <a:t>3</a:t>
                      </a:r>
                      <a:endParaRPr lang="en-US" sz="3200" b="1" dirty="0">
                        <a:solidFill>
                          <a:schemeClr val="accent4">
                            <a:lumMod val="75000"/>
                          </a:schemeClr>
                        </a:solidFill>
                        <a:latin typeface="Franklin Gothic Demi" pitchFamily="34" charset="0"/>
                      </a:endParaRPr>
                    </a:p>
                  </a:txBody>
                  <a:tcPr anchor="ctr">
                    <a:solidFill>
                      <a:schemeClr val="tx1">
                        <a:lumMod val="85000"/>
                      </a:schemeClr>
                    </a:solidFill>
                  </a:tcPr>
                </a:tc>
                <a:tc>
                  <a:txBody>
                    <a:bodyPr/>
                    <a:lstStyle/>
                    <a:p>
                      <a:pPr algn="ctr"/>
                      <a:r>
                        <a:rPr lang="en-US" sz="3200" dirty="0" smtClean="0">
                          <a:hlinkClick r:id="rId15" action="ppaction://hlinksldjump"/>
                        </a:rPr>
                        <a:t>3</a:t>
                      </a:r>
                      <a:endParaRPr lang="en-US" sz="3200" b="1" dirty="0">
                        <a:solidFill>
                          <a:schemeClr val="accent4">
                            <a:lumMod val="75000"/>
                          </a:schemeClr>
                        </a:solidFill>
                        <a:latin typeface="Franklin Gothic Demi" pitchFamily="34" charset="0"/>
                      </a:endParaRPr>
                    </a:p>
                  </a:txBody>
                  <a:tcPr anchor="ctr">
                    <a:solidFill>
                      <a:schemeClr val="tx1">
                        <a:lumMod val="85000"/>
                      </a:schemeClr>
                    </a:solidFill>
                  </a:tcPr>
                </a:tc>
                <a:tc>
                  <a:txBody>
                    <a:bodyPr/>
                    <a:lstStyle/>
                    <a:p>
                      <a:pPr algn="ctr"/>
                      <a:r>
                        <a:rPr lang="en-US" sz="3200" dirty="0" smtClean="0">
                          <a:hlinkClick r:id="rId16" action="ppaction://hlinksldjump"/>
                        </a:rPr>
                        <a:t>3</a:t>
                      </a:r>
                      <a:endParaRPr lang="en-US" sz="3200" b="1" dirty="0">
                        <a:solidFill>
                          <a:schemeClr val="accent4">
                            <a:lumMod val="75000"/>
                          </a:schemeClr>
                        </a:solidFill>
                        <a:latin typeface="Franklin Gothic Demi" pitchFamily="34" charset="0"/>
                      </a:endParaRPr>
                    </a:p>
                  </a:txBody>
                  <a:tcPr anchor="ctr">
                    <a:solidFill>
                      <a:schemeClr val="tx1">
                        <a:lumMod val="85000"/>
                      </a:schemeClr>
                    </a:solidFill>
                  </a:tcPr>
                </a:tc>
                <a:tc>
                  <a:txBody>
                    <a:bodyPr/>
                    <a:lstStyle/>
                    <a:p>
                      <a:pPr algn="ctr"/>
                      <a:r>
                        <a:rPr lang="en-US" sz="3200" dirty="0" smtClean="0">
                          <a:hlinkClick r:id="rId17" action="ppaction://hlinksldjump"/>
                        </a:rPr>
                        <a:t>3</a:t>
                      </a:r>
                      <a:endParaRPr lang="en-US" sz="3200" b="1" dirty="0">
                        <a:solidFill>
                          <a:schemeClr val="accent4">
                            <a:lumMod val="75000"/>
                          </a:schemeClr>
                        </a:solidFill>
                        <a:latin typeface="Franklin Gothic Demi" pitchFamily="34" charset="0"/>
                      </a:endParaRPr>
                    </a:p>
                  </a:txBody>
                  <a:tcPr anchor="ctr">
                    <a:solidFill>
                      <a:schemeClr val="tx1">
                        <a:lumMod val="85000"/>
                      </a:schemeClr>
                    </a:solidFill>
                  </a:tcPr>
                </a:tc>
              </a:tr>
              <a:tr h="1066800">
                <a:tc>
                  <a:txBody>
                    <a:bodyPr/>
                    <a:lstStyle/>
                    <a:p>
                      <a:pPr algn="ctr"/>
                      <a:r>
                        <a:rPr lang="en-US" sz="3200" dirty="0" smtClean="0">
                          <a:hlinkClick r:id="rId18" action="ppaction://hlinksldjump"/>
                        </a:rPr>
                        <a:t>4</a:t>
                      </a:r>
                      <a:endParaRPr lang="en-US" sz="3200" b="1" dirty="0">
                        <a:solidFill>
                          <a:schemeClr val="accent4">
                            <a:lumMod val="75000"/>
                          </a:schemeClr>
                        </a:solidFill>
                        <a:latin typeface="Franklin Gothic Demi" pitchFamily="34" charset="0"/>
                      </a:endParaRPr>
                    </a:p>
                  </a:txBody>
                  <a:tcPr anchor="ctr">
                    <a:solidFill>
                      <a:schemeClr val="tx1">
                        <a:lumMod val="95000"/>
                      </a:schemeClr>
                    </a:solidFill>
                  </a:tcPr>
                </a:tc>
                <a:tc>
                  <a:txBody>
                    <a:bodyPr/>
                    <a:lstStyle/>
                    <a:p>
                      <a:pPr algn="ctr"/>
                      <a:r>
                        <a:rPr lang="en-US" sz="3200" dirty="0" smtClean="0">
                          <a:hlinkClick r:id="rId19" action="ppaction://hlinksldjump"/>
                        </a:rPr>
                        <a:t>4</a:t>
                      </a:r>
                      <a:endParaRPr lang="en-US" sz="3200" b="1" dirty="0">
                        <a:solidFill>
                          <a:schemeClr val="accent4">
                            <a:lumMod val="75000"/>
                          </a:schemeClr>
                        </a:solidFill>
                        <a:latin typeface="Franklin Gothic Demi" pitchFamily="34" charset="0"/>
                      </a:endParaRPr>
                    </a:p>
                  </a:txBody>
                  <a:tcPr anchor="ctr">
                    <a:solidFill>
                      <a:schemeClr val="tx1">
                        <a:lumMod val="95000"/>
                      </a:schemeClr>
                    </a:solidFill>
                  </a:tcPr>
                </a:tc>
                <a:tc>
                  <a:txBody>
                    <a:bodyPr/>
                    <a:lstStyle/>
                    <a:p>
                      <a:pPr algn="ctr"/>
                      <a:r>
                        <a:rPr lang="en-US" sz="3200" dirty="0" smtClean="0">
                          <a:hlinkClick r:id="rId20" action="ppaction://hlinksldjump"/>
                        </a:rPr>
                        <a:t>4</a:t>
                      </a:r>
                      <a:endParaRPr lang="en-US" sz="3200" b="1" dirty="0">
                        <a:solidFill>
                          <a:schemeClr val="accent4">
                            <a:lumMod val="75000"/>
                          </a:schemeClr>
                        </a:solidFill>
                        <a:latin typeface="Franklin Gothic Demi" pitchFamily="34" charset="0"/>
                      </a:endParaRPr>
                    </a:p>
                  </a:txBody>
                  <a:tcPr anchor="ctr">
                    <a:solidFill>
                      <a:schemeClr val="tx1">
                        <a:lumMod val="95000"/>
                      </a:schemeClr>
                    </a:solidFill>
                  </a:tcPr>
                </a:tc>
                <a:tc>
                  <a:txBody>
                    <a:bodyPr/>
                    <a:lstStyle/>
                    <a:p>
                      <a:pPr algn="ctr"/>
                      <a:r>
                        <a:rPr lang="en-US" sz="3200" dirty="0" smtClean="0">
                          <a:hlinkClick r:id="rId21" action="ppaction://hlinksldjump"/>
                        </a:rPr>
                        <a:t>4</a:t>
                      </a:r>
                      <a:endParaRPr lang="en-US" sz="3200" b="1" dirty="0">
                        <a:solidFill>
                          <a:schemeClr val="accent4">
                            <a:lumMod val="75000"/>
                          </a:schemeClr>
                        </a:solidFill>
                        <a:latin typeface="Franklin Gothic Demi" pitchFamily="34" charset="0"/>
                      </a:endParaRPr>
                    </a:p>
                  </a:txBody>
                  <a:tcPr anchor="ctr">
                    <a:solidFill>
                      <a:schemeClr val="tx1">
                        <a:lumMod val="95000"/>
                      </a:schemeClr>
                    </a:solidFill>
                  </a:tcPr>
                </a:tc>
                <a:tc>
                  <a:txBody>
                    <a:bodyPr/>
                    <a:lstStyle/>
                    <a:p>
                      <a:pPr algn="ctr"/>
                      <a:r>
                        <a:rPr lang="en-US" sz="3200" dirty="0" smtClean="0">
                          <a:hlinkClick r:id="rId22" action="ppaction://hlinksldjump"/>
                        </a:rPr>
                        <a:t>4</a:t>
                      </a:r>
                      <a:endParaRPr lang="en-US" sz="3200" b="1" dirty="0">
                        <a:solidFill>
                          <a:schemeClr val="accent4">
                            <a:lumMod val="75000"/>
                          </a:schemeClr>
                        </a:solidFill>
                        <a:latin typeface="Franklin Gothic Demi" pitchFamily="34" charset="0"/>
                      </a:endParaRPr>
                    </a:p>
                  </a:txBody>
                  <a:tcPr anchor="ctr">
                    <a:solidFill>
                      <a:schemeClr val="tx1">
                        <a:lumMod val="95000"/>
                      </a:schemeClr>
                    </a:solidFill>
                  </a:tcPr>
                </a:tc>
              </a:tr>
              <a:tr h="1066800">
                <a:tc>
                  <a:txBody>
                    <a:bodyPr/>
                    <a:lstStyle/>
                    <a:p>
                      <a:pPr algn="ctr"/>
                      <a:r>
                        <a:rPr lang="en-US" sz="3200" dirty="0" smtClean="0">
                          <a:hlinkClick r:id="rId23" action="ppaction://hlinksldjump"/>
                        </a:rPr>
                        <a:t>5</a:t>
                      </a:r>
                      <a:endParaRPr lang="en-US" sz="3200" b="1" dirty="0">
                        <a:solidFill>
                          <a:schemeClr val="accent4">
                            <a:lumMod val="75000"/>
                          </a:schemeClr>
                        </a:solidFill>
                        <a:latin typeface="Franklin Gothic Demi" pitchFamily="34" charset="0"/>
                      </a:endParaRPr>
                    </a:p>
                  </a:txBody>
                  <a:tcPr anchor="ctr">
                    <a:solidFill>
                      <a:schemeClr val="tx1">
                        <a:lumMod val="85000"/>
                      </a:schemeClr>
                    </a:solidFill>
                  </a:tcPr>
                </a:tc>
                <a:tc>
                  <a:txBody>
                    <a:bodyPr/>
                    <a:lstStyle/>
                    <a:p>
                      <a:pPr algn="ctr"/>
                      <a:r>
                        <a:rPr lang="en-US" sz="3200" dirty="0" smtClean="0">
                          <a:hlinkClick r:id="rId24" action="ppaction://hlinksldjump"/>
                        </a:rPr>
                        <a:t>5</a:t>
                      </a:r>
                      <a:endParaRPr lang="en-US" sz="3200" b="1" dirty="0">
                        <a:solidFill>
                          <a:schemeClr val="accent4">
                            <a:lumMod val="75000"/>
                          </a:schemeClr>
                        </a:solidFill>
                        <a:latin typeface="Franklin Gothic Demi" pitchFamily="34" charset="0"/>
                      </a:endParaRPr>
                    </a:p>
                  </a:txBody>
                  <a:tcPr anchor="ctr">
                    <a:solidFill>
                      <a:schemeClr val="tx1">
                        <a:lumMod val="85000"/>
                      </a:schemeClr>
                    </a:solidFill>
                  </a:tcPr>
                </a:tc>
                <a:tc>
                  <a:txBody>
                    <a:bodyPr/>
                    <a:lstStyle/>
                    <a:p>
                      <a:pPr algn="ctr"/>
                      <a:r>
                        <a:rPr lang="en-US" sz="3200" dirty="0" smtClean="0">
                          <a:hlinkClick r:id="rId25" action="ppaction://hlinksldjump"/>
                        </a:rPr>
                        <a:t>5</a:t>
                      </a:r>
                      <a:endParaRPr lang="en-US" sz="3200" b="1" dirty="0">
                        <a:solidFill>
                          <a:schemeClr val="accent4">
                            <a:lumMod val="75000"/>
                          </a:schemeClr>
                        </a:solidFill>
                        <a:latin typeface="Franklin Gothic Demi" pitchFamily="34" charset="0"/>
                      </a:endParaRPr>
                    </a:p>
                  </a:txBody>
                  <a:tcPr anchor="ctr">
                    <a:solidFill>
                      <a:schemeClr val="tx1">
                        <a:lumMod val="85000"/>
                      </a:schemeClr>
                    </a:solidFill>
                  </a:tcPr>
                </a:tc>
                <a:tc>
                  <a:txBody>
                    <a:bodyPr/>
                    <a:lstStyle/>
                    <a:p>
                      <a:pPr algn="ctr"/>
                      <a:r>
                        <a:rPr lang="en-US" sz="3200" dirty="0" smtClean="0">
                          <a:hlinkClick r:id="rId26" action="ppaction://hlinksldjump"/>
                        </a:rPr>
                        <a:t>5</a:t>
                      </a:r>
                      <a:endParaRPr lang="en-US" sz="3200" b="1" dirty="0">
                        <a:solidFill>
                          <a:schemeClr val="accent4">
                            <a:lumMod val="75000"/>
                          </a:schemeClr>
                        </a:solidFill>
                        <a:latin typeface="Franklin Gothic Demi" pitchFamily="34" charset="0"/>
                      </a:endParaRPr>
                    </a:p>
                  </a:txBody>
                  <a:tcPr anchor="ctr">
                    <a:solidFill>
                      <a:schemeClr val="tx1">
                        <a:lumMod val="85000"/>
                      </a:schemeClr>
                    </a:solidFill>
                  </a:tcPr>
                </a:tc>
                <a:tc>
                  <a:txBody>
                    <a:bodyPr/>
                    <a:lstStyle/>
                    <a:p>
                      <a:pPr algn="ctr"/>
                      <a:r>
                        <a:rPr lang="en-US" sz="3200" dirty="0" smtClean="0">
                          <a:hlinkClick r:id="rId27" action="ppaction://hlinksldjump"/>
                        </a:rPr>
                        <a:t>5</a:t>
                      </a:r>
                      <a:endParaRPr lang="en-US" sz="3200" b="1" dirty="0">
                        <a:solidFill>
                          <a:schemeClr val="accent4">
                            <a:lumMod val="75000"/>
                          </a:schemeClr>
                        </a:solidFill>
                        <a:latin typeface="Franklin Gothic Demi" pitchFamily="34" charset="0"/>
                      </a:endParaRPr>
                    </a:p>
                  </a:txBody>
                  <a:tcPr anchor="ctr">
                    <a:solidFill>
                      <a:schemeClr val="tx1">
                        <a:lumMod val="85000"/>
                      </a:schemeClr>
                    </a:solidFill>
                  </a:tcPr>
                </a:tc>
              </a:tr>
            </a:tbl>
          </a:graphicData>
        </a:graphic>
      </p:graphicFrame>
      <p:sp>
        <p:nvSpPr>
          <p:cNvPr id="3" name="Slide Number Placeholder 2"/>
          <p:cNvSpPr>
            <a:spLocks noGrp="1"/>
          </p:cNvSpPr>
          <p:nvPr>
            <p:ph type="sldNum" sz="quarter" idx="12"/>
          </p:nvPr>
        </p:nvSpPr>
        <p:spPr/>
        <p:txBody>
          <a:bodyPr/>
          <a:lstStyle/>
          <a:p>
            <a:fld id="{672D9F60-F67A-4B4E-BDF8-37902935806D}" type="slidenum">
              <a:rPr lang="en-US" smtClean="0"/>
              <a:pPr/>
              <a:t>2</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rgbClr val="FFFF00"/>
                </a:solidFill>
              </a:rPr>
              <a:t>Working: 3 points</a:t>
            </a:r>
            <a:endParaRPr lang="en-US" b="1" dirty="0">
              <a:ln w="50800"/>
              <a:solidFill>
                <a:srgbClr val="FFFF00"/>
              </a:solidFill>
            </a:endParaRPr>
          </a:p>
        </p:txBody>
      </p:sp>
      <p:sp>
        <p:nvSpPr>
          <p:cNvPr id="5" name="Content Placeholder 4"/>
          <p:cNvSpPr>
            <a:spLocks noGrp="1"/>
          </p:cNvSpPr>
          <p:nvPr>
            <p:ph sz="half" idx="1"/>
          </p:nvPr>
        </p:nvSpPr>
        <p:spPr>
          <a:xfrm>
            <a:off x="2667000" y="1524000"/>
            <a:ext cx="5410200" cy="2971800"/>
          </a:xfrm>
        </p:spPr>
        <p:txBody>
          <a:bodyPr/>
          <a:lstStyle/>
          <a:p>
            <a:pPr>
              <a:buNone/>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smtClean="0"/>
              <a:t> Any item deducted from gross pay </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038600" y="4495800"/>
            <a:ext cx="4648200" cy="1630363"/>
          </a:xfrm>
        </p:spPr>
        <p:txBody>
          <a:bodyPr/>
          <a:lstStyle/>
          <a:p>
            <a:pPr algn="ctr">
              <a:buNone/>
            </a:pPr>
            <a:endParaRPr lang="en-US" b="1" i="1" dirty="0" smtClean="0">
              <a:solidFill>
                <a:srgbClr val="FFFF00"/>
              </a:solidFill>
            </a:endParaRPr>
          </a:p>
          <a:p>
            <a:pPr algn="ctr">
              <a:buNone/>
            </a:pPr>
            <a:r>
              <a:rPr lang="en-US" b="1" i="1" dirty="0" smtClean="0">
                <a:solidFill>
                  <a:srgbClr val="FFFF00"/>
                </a:solidFill>
              </a:rPr>
              <a:t>What are deductions?</a:t>
            </a:r>
            <a:endParaRPr lang="en-US" b="1" i="1" dirty="0">
              <a:solidFill>
                <a:srgbClr val="FFFF00"/>
              </a:solidFill>
            </a:endParaRPr>
          </a:p>
        </p:txBody>
      </p:sp>
      <p:sp>
        <p:nvSpPr>
          <p:cNvPr id="7" name="Action Button: Home 6">
            <a:hlinkClick r:id="rId3"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20</a:t>
            </a:fld>
            <a:endParaRPr lang="en-US" dirty="0"/>
          </a:p>
        </p:txBody>
      </p:sp>
    </p:spTree>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3000"/>
                                        <p:tgtEl>
                                          <p:spTgt spid="6">
                                            <p:txEl>
                                              <p:pRg st="1" end="1"/>
                                            </p:txEl>
                                          </p:spTgt>
                                        </p:tgtEl>
                                      </p:cBhvr>
                                    </p:animEffect>
                                    <p:anim calcmode="lin" valueType="num">
                                      <p:cBhvr>
                                        <p:cTn id="12"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rgbClr val="FFFF00"/>
                </a:solidFill>
              </a:rPr>
              <a:t>Working: 4 points</a:t>
            </a:r>
            <a:endParaRPr lang="en-US" b="1" dirty="0">
              <a:ln w="50800"/>
              <a:solidFill>
                <a:srgbClr val="FFFF00"/>
              </a:solidFill>
            </a:endParaRPr>
          </a:p>
        </p:txBody>
      </p:sp>
      <p:sp>
        <p:nvSpPr>
          <p:cNvPr id="5" name="Content Placeholder 4"/>
          <p:cNvSpPr>
            <a:spLocks noGrp="1"/>
          </p:cNvSpPr>
          <p:nvPr>
            <p:ph sz="half" idx="1"/>
          </p:nvPr>
        </p:nvSpPr>
        <p:spPr>
          <a:xfrm>
            <a:off x="2667000" y="1600200"/>
            <a:ext cx="5029200" cy="2819400"/>
          </a:xfrm>
        </p:spPr>
        <p:txBody>
          <a:bodyPr/>
          <a:lstStyle/>
          <a:p>
            <a:pPr>
              <a:buNone/>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smtClean="0"/>
              <a:t>The minimum age to work in most retail establishments</a:t>
            </a:r>
          </a:p>
          <a:p>
            <a:pPr>
              <a:buNone/>
            </a:pPr>
            <a:endParaRPr lang="en-US" dirty="0" smtClean="0"/>
          </a:p>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lstStyle/>
          <a:p>
            <a:pPr algn="ctr">
              <a:buNone/>
            </a:pPr>
            <a:r>
              <a:rPr lang="en-US" b="1" i="1" dirty="0" smtClean="0">
                <a:solidFill>
                  <a:srgbClr val="FFFF00"/>
                </a:solidFill>
              </a:rPr>
              <a:t>What is 14?</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21</a:t>
            </a:fld>
            <a:endParaRPr lang="en-US" dirty="0"/>
          </a:p>
        </p:txBody>
      </p:sp>
    </p:spTree>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rgbClr val="FFFF00"/>
                </a:solidFill>
              </a:rPr>
              <a:t>Working: 5 points</a:t>
            </a:r>
            <a:endParaRPr lang="en-US" b="1" dirty="0">
              <a:ln w="50800"/>
              <a:solidFill>
                <a:srgbClr val="FFFF00"/>
              </a:solidFill>
            </a:endParaRPr>
          </a:p>
        </p:txBody>
      </p:sp>
      <p:sp>
        <p:nvSpPr>
          <p:cNvPr id="5" name="Content Placeholder 4"/>
          <p:cNvSpPr>
            <a:spLocks noGrp="1"/>
          </p:cNvSpPr>
          <p:nvPr>
            <p:ph sz="half" idx="1"/>
          </p:nvPr>
        </p:nvSpPr>
        <p:spPr>
          <a:xfrm>
            <a:off x="2133600" y="1219200"/>
            <a:ext cx="5715000" cy="3048000"/>
          </a:xfrm>
        </p:spPr>
        <p:txBody>
          <a:bodyPr>
            <a:normAutofit/>
          </a:bodyPr>
          <a:lstStyle/>
          <a:p>
            <a:pPr>
              <a:buNone/>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p>
          <a:p>
            <a:pPr>
              <a:buNone/>
            </a:pPr>
            <a:r>
              <a:rPr lang="en-US" dirty="0" smtClean="0"/>
              <a:t>	Under federal child labor laws, teenagers may work for any number of hours, after you reach this age</a:t>
            </a:r>
          </a:p>
          <a:p>
            <a:pPr>
              <a:buNone/>
            </a:pPr>
            <a:endParaRPr lang="en-US" sz="33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038600" y="4495800"/>
            <a:ext cx="4648200" cy="1630363"/>
          </a:xfrm>
        </p:spPr>
        <p:txBody>
          <a:bodyPr>
            <a:normAutofit/>
          </a:bodyPr>
          <a:lstStyle/>
          <a:p>
            <a:pPr algn="ctr">
              <a:buNone/>
            </a:pPr>
            <a:r>
              <a:rPr lang="en-US" b="1" i="1" dirty="0" smtClean="0">
                <a:solidFill>
                  <a:srgbClr val="FFFF00"/>
                </a:solidFill>
              </a:rPr>
              <a:t>What is 16?</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22</a:t>
            </a:fld>
            <a:endParaRPr lang="en-US" dirty="0"/>
          </a:p>
        </p:txBody>
      </p:sp>
    </p:spTree>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par>
                                <p:cTn id="7" presetID="6" presetClass="emph" presetSubtype="0" fill="hold" grpId="0" nodeType="withEffect">
                                  <p:stCondLst>
                                    <p:cond delay="0"/>
                                  </p:stCondLst>
                                  <p:childTnLst>
                                    <p:animScale>
                                      <p:cBhvr>
                                        <p:cTn id="8" dur="2000" fill="hold"/>
                                        <p:tgtEl>
                                          <p:spTgt spid="5">
                                            <p:txEl>
                                              <p:pRg st="2" end="2"/>
                                            </p:txEl>
                                          </p:spTgt>
                                        </p:tgtEl>
                                      </p:cBhvr>
                                      <p:by x="150000" y="150000"/>
                                    </p:animScale>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3000"/>
                                        <p:tgtEl>
                                          <p:spTgt spid="6">
                                            <p:txEl>
                                              <p:pRg st="0" end="0"/>
                                            </p:txEl>
                                          </p:spTgt>
                                        </p:tgtEl>
                                      </p:cBhvr>
                                    </p:animEffect>
                                    <p:anim calcmode="lin" valueType="num">
                                      <p:cBhvr>
                                        <p:cTn id="14"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5"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6"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rgbClr val="FFFF00"/>
                </a:solidFill>
              </a:rPr>
              <a:t>My Money: 1 point</a:t>
            </a:r>
            <a:endParaRPr lang="en-US" b="1" dirty="0">
              <a:ln w="50800"/>
              <a:solidFill>
                <a:srgbClr val="FFFF00"/>
              </a:solidFill>
            </a:endParaRPr>
          </a:p>
        </p:txBody>
      </p:sp>
      <p:sp>
        <p:nvSpPr>
          <p:cNvPr id="5" name="Content Placeholder 4"/>
          <p:cNvSpPr>
            <a:spLocks noGrp="1"/>
          </p:cNvSpPr>
          <p:nvPr>
            <p:ph sz="half" idx="1"/>
          </p:nvPr>
        </p:nvSpPr>
        <p:spPr>
          <a:xfrm>
            <a:off x="2743200" y="1600200"/>
            <a:ext cx="4267200" cy="2590800"/>
          </a:xfrm>
        </p:spPr>
        <p:txBody>
          <a:bodyPr>
            <a:normAutofit/>
          </a:bodyPr>
          <a:lstStyle/>
          <a:p>
            <a:pPr>
              <a:buNone/>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smtClean="0"/>
              <a:t>	Another name for a check card </a:t>
            </a:r>
          </a:p>
          <a:p>
            <a:pPr>
              <a:buNone/>
            </a:pPr>
            <a:endParaRPr lang="en-US" dirty="0"/>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b="1" i="1" dirty="0" smtClean="0">
                <a:solidFill>
                  <a:srgbClr val="FFFF00"/>
                </a:solidFill>
              </a:rPr>
              <a:t>What is a debit card?</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23</a:t>
            </a:fld>
            <a:endParaRPr lang="en-US" dirty="0"/>
          </a:p>
        </p:txBody>
      </p:sp>
    </p:spTree>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rgbClr val="FFFF00"/>
                </a:solidFill>
              </a:rPr>
              <a:t>My Money: 2 points</a:t>
            </a:r>
            <a:endParaRPr lang="en-US" b="1" dirty="0">
              <a:ln w="50800"/>
              <a:solidFill>
                <a:srgbClr val="FFFF00"/>
              </a:solidFill>
            </a:endParaRPr>
          </a:p>
        </p:txBody>
      </p:sp>
      <p:sp>
        <p:nvSpPr>
          <p:cNvPr id="5" name="Content Placeholder 4"/>
          <p:cNvSpPr>
            <a:spLocks noGrp="1"/>
          </p:cNvSpPr>
          <p:nvPr>
            <p:ph sz="half" idx="1"/>
          </p:nvPr>
        </p:nvSpPr>
        <p:spPr>
          <a:xfrm>
            <a:off x="2667000" y="1524000"/>
            <a:ext cx="5029200" cy="2667000"/>
          </a:xfrm>
        </p:spPr>
        <p:txBody>
          <a:bodyPr/>
          <a:lstStyle/>
          <a:p>
            <a:pPr>
              <a:buNone/>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smtClean="0"/>
              <a:t>	A person, other than the principal borrower, who signs for a loan and assumes equal liability </a:t>
            </a:r>
          </a:p>
          <a:p>
            <a:pPr>
              <a:buNone/>
            </a:pPr>
            <a:endParaRPr lang="en-US" dirty="0" smtClean="0"/>
          </a:p>
          <a:p>
            <a:pPr>
              <a:buNone/>
            </a:pPr>
            <a:endParaRPr lang="en-US" dirty="0" smtClean="0"/>
          </a:p>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lstStyle/>
          <a:p>
            <a:pPr algn="ctr">
              <a:buNone/>
            </a:pPr>
            <a:endParaRPr lang="en-US" b="1" i="1" dirty="0" smtClean="0">
              <a:solidFill>
                <a:srgbClr val="FFFF00"/>
              </a:solidFill>
            </a:endParaRPr>
          </a:p>
          <a:p>
            <a:pPr algn="ctr">
              <a:buNone/>
            </a:pPr>
            <a:r>
              <a:rPr lang="en-US" b="1" i="1" dirty="0" smtClean="0">
                <a:solidFill>
                  <a:srgbClr val="FFFF00"/>
                </a:solidFill>
              </a:rPr>
              <a:t>What is a cosigner?</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24</a:t>
            </a:fld>
            <a:endParaRPr lang="en-US" dirty="0"/>
          </a:p>
        </p:txBody>
      </p:sp>
    </p:spTree>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3000"/>
                                        <p:tgtEl>
                                          <p:spTgt spid="6">
                                            <p:txEl>
                                              <p:pRg st="1" end="1"/>
                                            </p:txEl>
                                          </p:spTgt>
                                        </p:tgtEl>
                                      </p:cBhvr>
                                    </p:animEffect>
                                    <p:anim calcmode="lin" valueType="num">
                                      <p:cBhvr>
                                        <p:cTn id="12"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rgbClr val="FFFF00"/>
                </a:solidFill>
              </a:rPr>
              <a:t>My Money: 3 points</a:t>
            </a:r>
            <a:endParaRPr lang="en-US" b="1" dirty="0">
              <a:ln w="50800"/>
              <a:solidFill>
                <a:srgbClr val="FFFF00"/>
              </a:solidFill>
            </a:endParaRPr>
          </a:p>
        </p:txBody>
      </p:sp>
      <p:sp>
        <p:nvSpPr>
          <p:cNvPr id="5" name="Content Placeholder 4"/>
          <p:cNvSpPr>
            <a:spLocks noGrp="1"/>
          </p:cNvSpPr>
          <p:nvPr>
            <p:ph sz="half" idx="1"/>
          </p:nvPr>
        </p:nvSpPr>
        <p:spPr>
          <a:xfrm>
            <a:off x="2667000" y="1371600"/>
            <a:ext cx="5334000" cy="2819400"/>
          </a:xfrm>
        </p:spPr>
        <p:txBody>
          <a:bodyPr>
            <a:normAutofit/>
          </a:bodyPr>
          <a:lstStyle/>
          <a:p>
            <a:pPr>
              <a:buNone/>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smtClean="0"/>
              <a:t>You pay for dry cleaning, groceries, and tennis shoes</a:t>
            </a:r>
            <a:r>
              <a:rPr lang="en-US" smtClean="0"/>
              <a:t>; only one </a:t>
            </a:r>
            <a:r>
              <a:rPr lang="en-US" dirty="0" smtClean="0"/>
              <a:t>is a service</a:t>
            </a:r>
          </a:p>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endParaRPr lang="en-US" b="1" i="1" dirty="0" smtClean="0">
              <a:solidFill>
                <a:srgbClr val="FFFF00"/>
              </a:solidFill>
            </a:endParaRPr>
          </a:p>
          <a:p>
            <a:pPr algn="ctr">
              <a:buNone/>
            </a:pPr>
            <a:r>
              <a:rPr lang="en-US" b="1" i="1" dirty="0" smtClean="0">
                <a:solidFill>
                  <a:srgbClr val="FFFF00"/>
                </a:solidFill>
              </a:rPr>
              <a:t>What is dry cleaning?</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25</a:t>
            </a:fld>
            <a:endParaRPr lang="en-US" dirty="0"/>
          </a:p>
        </p:txBody>
      </p:sp>
    </p:spTree>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3000"/>
                                        <p:tgtEl>
                                          <p:spTgt spid="6">
                                            <p:txEl>
                                              <p:pRg st="1" end="1"/>
                                            </p:txEl>
                                          </p:spTgt>
                                        </p:tgtEl>
                                      </p:cBhvr>
                                    </p:animEffect>
                                    <p:anim calcmode="lin" valueType="num">
                                      <p:cBhvr>
                                        <p:cTn id="12"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rgbClr val="FFFF00"/>
                </a:solidFill>
              </a:rPr>
              <a:t>My Money: 4 points</a:t>
            </a:r>
            <a:endParaRPr lang="en-US" b="1" dirty="0">
              <a:ln w="50800"/>
              <a:solidFill>
                <a:srgbClr val="FFFF00"/>
              </a:solidFill>
            </a:endParaRPr>
          </a:p>
        </p:txBody>
      </p:sp>
      <p:sp>
        <p:nvSpPr>
          <p:cNvPr id="5" name="Content Placeholder 4"/>
          <p:cNvSpPr>
            <a:spLocks noGrp="1"/>
          </p:cNvSpPr>
          <p:nvPr>
            <p:ph sz="half" idx="1"/>
          </p:nvPr>
        </p:nvSpPr>
        <p:spPr>
          <a:xfrm>
            <a:off x="2209800" y="1524000"/>
            <a:ext cx="5791200" cy="2743200"/>
          </a:xfrm>
        </p:spPr>
        <p:txBody>
          <a:bodyPr>
            <a:normAutofit lnSpcReduction="10000"/>
          </a:bodyPr>
          <a:lstStyle/>
          <a:p>
            <a:pPr>
              <a:buNone/>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smtClean="0"/>
              <a:t>To avoid ATM fees this is the best strategy</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1"/>
            <a:ext cx="4038600" cy="1371600"/>
          </a:xfrm>
        </p:spPr>
        <p:txBody>
          <a:bodyPr>
            <a:normAutofit lnSpcReduction="10000"/>
          </a:bodyPr>
          <a:lstStyle/>
          <a:p>
            <a:pPr algn="ctr">
              <a:buNone/>
            </a:pPr>
            <a:endParaRPr lang="en-US" b="1" i="1" dirty="0" smtClean="0">
              <a:solidFill>
                <a:srgbClr val="FFFF00"/>
              </a:solidFill>
            </a:endParaRPr>
          </a:p>
          <a:p>
            <a:pPr algn="ctr">
              <a:buNone/>
            </a:pPr>
            <a:r>
              <a:rPr lang="en-US" b="1" i="1" dirty="0" smtClean="0">
                <a:solidFill>
                  <a:srgbClr val="FFFF00"/>
                </a:solidFill>
              </a:rPr>
              <a:t>What is using your bank’s ATMs?</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26</a:t>
            </a:fld>
            <a:endParaRPr lang="en-US" dirty="0"/>
          </a:p>
        </p:txBody>
      </p:sp>
    </p:spTree>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3000"/>
                                        <p:tgtEl>
                                          <p:spTgt spid="6">
                                            <p:txEl>
                                              <p:pRg st="1" end="1"/>
                                            </p:txEl>
                                          </p:spTgt>
                                        </p:tgtEl>
                                      </p:cBhvr>
                                    </p:animEffect>
                                    <p:anim calcmode="lin" valueType="num">
                                      <p:cBhvr>
                                        <p:cTn id="12"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rgbClr val="FFFF00"/>
                </a:solidFill>
              </a:rPr>
              <a:t>My Money: 5 points</a:t>
            </a:r>
            <a:endParaRPr lang="en-US" b="1" dirty="0">
              <a:ln w="50800"/>
              <a:solidFill>
                <a:srgbClr val="FFFF00"/>
              </a:solidFill>
            </a:endParaRPr>
          </a:p>
        </p:txBody>
      </p:sp>
      <p:sp>
        <p:nvSpPr>
          <p:cNvPr id="5" name="Content Placeholder 4"/>
          <p:cNvSpPr>
            <a:spLocks noGrp="1"/>
          </p:cNvSpPr>
          <p:nvPr>
            <p:ph sz="half" idx="1"/>
          </p:nvPr>
        </p:nvSpPr>
        <p:spPr>
          <a:xfrm>
            <a:off x="2743200" y="1371600"/>
            <a:ext cx="5181600" cy="2819400"/>
          </a:xfrm>
        </p:spPr>
        <p:txBody>
          <a:bodyPr>
            <a:normAutofit/>
          </a:bodyPr>
          <a:lstStyle/>
          <a:p>
            <a:pPr>
              <a:buNone/>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smtClean="0"/>
              <a:t>Regular payments that don’t vary in amount </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267200" y="4495800"/>
            <a:ext cx="4419600" cy="1630363"/>
          </a:xfrm>
        </p:spPr>
        <p:txBody>
          <a:bodyPr>
            <a:normAutofit/>
          </a:bodyPr>
          <a:lstStyle/>
          <a:p>
            <a:pPr algn="ctr">
              <a:buNone/>
            </a:pPr>
            <a:endParaRPr lang="en-US" b="1" i="1" smtClean="0">
              <a:solidFill>
                <a:srgbClr val="FFFF00"/>
              </a:solidFill>
            </a:endParaRPr>
          </a:p>
          <a:p>
            <a:pPr algn="ctr">
              <a:buNone/>
            </a:pPr>
            <a:r>
              <a:rPr lang="en-US" b="1" i="1" smtClean="0">
                <a:solidFill>
                  <a:srgbClr val="FFFF00"/>
                </a:solidFill>
              </a:rPr>
              <a:t>What </a:t>
            </a:r>
            <a:r>
              <a:rPr lang="en-US" b="1" i="1" dirty="0" smtClean="0">
                <a:solidFill>
                  <a:srgbClr val="FFFF00"/>
                </a:solidFill>
              </a:rPr>
              <a:t>are </a:t>
            </a:r>
            <a:r>
              <a:rPr lang="en-US" b="1" i="1" smtClean="0">
                <a:solidFill>
                  <a:srgbClr val="FFFF00"/>
                </a:solidFill>
              </a:rPr>
              <a:t>fixed expenses?</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27</a:t>
            </a:fld>
            <a:endParaRPr lang="en-US" dirty="0"/>
          </a:p>
        </p:txBody>
      </p:sp>
    </p:spTree>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3000"/>
                                        <p:tgtEl>
                                          <p:spTgt spid="6">
                                            <p:txEl>
                                              <p:pRg st="1" end="1"/>
                                            </p:txEl>
                                          </p:spTgt>
                                        </p:tgtEl>
                                      </p:cBhvr>
                                    </p:animEffect>
                                    <p:anim calcmode="lin" valueType="num">
                                      <p:cBhvr>
                                        <p:cTn id="12"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609600"/>
            <a:ext cx="8229600" cy="3631763"/>
          </a:xfrm>
          <a:prstGeom prst="rect">
            <a:avLst/>
          </a:prstGeom>
          <a:noFill/>
        </p:spPr>
        <p:txBody>
          <a:bodyPr wrap="square" lIns="91440" tIns="45720" rIns="91440" bIns="45720">
            <a:spAutoFit/>
          </a:bodyPr>
          <a:lstStyle/>
          <a:p>
            <a:pPr algn="ctr"/>
            <a:r>
              <a:rPr lang="en-US" sz="115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Daily Double!</a:t>
            </a:r>
            <a:endParaRPr lang="en-US" sz="115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6" name="TextBox 5"/>
          <p:cNvSpPr txBox="1"/>
          <p:nvPr/>
        </p:nvSpPr>
        <p:spPr>
          <a:xfrm>
            <a:off x="1143000" y="5029200"/>
            <a:ext cx="7775398" cy="923330"/>
          </a:xfrm>
          <a:prstGeom prst="rect">
            <a:avLst/>
          </a:prstGeom>
          <a:noFill/>
        </p:spPr>
        <p:txBody>
          <a:bodyPr wrap="none" rtlCol="0">
            <a:spAutoFit/>
          </a:bodyPr>
          <a:lstStyle/>
          <a:p>
            <a:pPr algn="ctr"/>
            <a:r>
              <a:rPr lang="en-US" dirty="0" smtClean="0"/>
              <a:t>As a team, decide how many of the points you already have you wish to wager. </a:t>
            </a:r>
            <a:br>
              <a:rPr lang="en-US" dirty="0" smtClean="0"/>
            </a:br>
            <a:r>
              <a:rPr lang="en-US" dirty="0" smtClean="0"/>
              <a:t>If you get the question correct, you will earn double the points you wagered.</a:t>
            </a:r>
            <a:br>
              <a:rPr lang="en-US" dirty="0" smtClean="0"/>
            </a:br>
            <a:r>
              <a:rPr lang="en-US" dirty="0" smtClean="0"/>
              <a:t>If you get the question incorrect, you will lose the points you wagered. Good luck!</a:t>
            </a:r>
            <a:endParaRPr lang="en-US" dirty="0"/>
          </a:p>
        </p:txBody>
      </p:sp>
      <p:sp>
        <p:nvSpPr>
          <p:cNvPr id="7" name="Action Button: Forward or Next 6">
            <a:hlinkClick r:id="rId3" action="ppaction://hlinksldjump" highlightClick="1"/>
          </p:cNvPr>
          <p:cNvSpPr/>
          <p:nvPr/>
        </p:nvSpPr>
        <p:spPr>
          <a:xfrm>
            <a:off x="3886200" y="4343400"/>
            <a:ext cx="1295400" cy="685800"/>
          </a:xfrm>
          <a:prstGeom prst="actionButtonForwardNex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28</a:t>
            </a:fld>
            <a:endParaRPr lang="en-US" dirty="0"/>
          </a:p>
        </p:txBody>
      </p:sp>
    </p:spTree>
  </p:cSld>
  <p:clrMapOvr>
    <a:masterClrMapping/>
  </p:clrMapOvr>
  <p:transition xmlns:p14="http://schemas.microsoft.com/office/powerpoint/2010/main">
    <p:circle/>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609600"/>
            <a:ext cx="8229600" cy="3631763"/>
          </a:xfrm>
          <a:prstGeom prst="rect">
            <a:avLst/>
          </a:prstGeom>
          <a:noFill/>
        </p:spPr>
        <p:txBody>
          <a:bodyPr wrap="square" lIns="91440" tIns="45720" rIns="91440" bIns="45720">
            <a:spAutoFit/>
          </a:bodyPr>
          <a:lstStyle/>
          <a:p>
            <a:pPr algn="ctr"/>
            <a:r>
              <a:rPr lang="en-US" sz="115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Daily Double!</a:t>
            </a:r>
            <a:endParaRPr lang="en-US" sz="115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6" name="TextBox 5"/>
          <p:cNvSpPr txBox="1"/>
          <p:nvPr/>
        </p:nvSpPr>
        <p:spPr>
          <a:xfrm>
            <a:off x="1143000" y="5029200"/>
            <a:ext cx="7775398" cy="923330"/>
          </a:xfrm>
          <a:prstGeom prst="rect">
            <a:avLst/>
          </a:prstGeom>
          <a:noFill/>
        </p:spPr>
        <p:txBody>
          <a:bodyPr wrap="none" rtlCol="0">
            <a:spAutoFit/>
          </a:bodyPr>
          <a:lstStyle/>
          <a:p>
            <a:pPr algn="ctr"/>
            <a:r>
              <a:rPr lang="en-US" dirty="0" smtClean="0"/>
              <a:t>As a team, decide how many of the points you already have you wish to wager. </a:t>
            </a:r>
            <a:br>
              <a:rPr lang="en-US" dirty="0" smtClean="0"/>
            </a:br>
            <a:r>
              <a:rPr lang="en-US" dirty="0" smtClean="0"/>
              <a:t>If you get the question correct, you will earn double the points you wagered.</a:t>
            </a:r>
            <a:br>
              <a:rPr lang="en-US" dirty="0" smtClean="0"/>
            </a:br>
            <a:r>
              <a:rPr lang="en-US" dirty="0" smtClean="0"/>
              <a:t>If you get the question incorrect, you will lose the points you wagered. Good luck!</a:t>
            </a:r>
            <a:endParaRPr lang="en-US" dirty="0"/>
          </a:p>
        </p:txBody>
      </p:sp>
      <p:sp>
        <p:nvSpPr>
          <p:cNvPr id="4" name="Action Button: Forward or Next 3">
            <a:hlinkClick r:id="rId3" action="ppaction://hlinksldjump" highlightClick="1"/>
          </p:cNvPr>
          <p:cNvSpPr/>
          <p:nvPr/>
        </p:nvSpPr>
        <p:spPr>
          <a:xfrm>
            <a:off x="3733800" y="4267200"/>
            <a:ext cx="1676400" cy="762000"/>
          </a:xfrm>
          <a:prstGeom prst="actionButtonForwardNex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p:txBody>
          <a:bodyPr/>
          <a:lstStyle/>
          <a:p>
            <a:fld id="{672D9F60-F67A-4B4E-BDF8-37902935806D}" type="slidenum">
              <a:rPr lang="en-US" smtClean="0"/>
              <a:pPr/>
              <a:t>29</a:t>
            </a:fld>
            <a:endParaRPr lang="en-US" dirty="0"/>
          </a:p>
        </p:txBody>
      </p:sp>
    </p:spTree>
  </p:cSld>
  <p:clrMapOvr>
    <a:masterClrMapping/>
  </p:clrMapOvr>
  <p:transition xmlns:p14="http://schemas.microsoft.com/office/powerpoint/2010/main">
    <p:circl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rgbClr val="FFFF00"/>
                </a:solidFill>
              </a:rPr>
              <a:t>Financial Institutions: 1 point </a:t>
            </a:r>
            <a:endParaRPr lang="en-US" b="1" dirty="0">
              <a:ln w="50800"/>
              <a:solidFill>
                <a:srgbClr val="FFFF00"/>
              </a:solidFill>
            </a:endParaRPr>
          </a:p>
        </p:txBody>
      </p:sp>
      <p:sp>
        <p:nvSpPr>
          <p:cNvPr id="5" name="Content Placeholder 4"/>
          <p:cNvSpPr>
            <a:spLocks noGrp="1"/>
          </p:cNvSpPr>
          <p:nvPr>
            <p:ph sz="half" idx="1"/>
          </p:nvPr>
        </p:nvSpPr>
        <p:spPr>
          <a:xfrm>
            <a:off x="2743200" y="1524000"/>
            <a:ext cx="4419600" cy="2590800"/>
          </a:xfrm>
        </p:spPr>
        <p:txBody>
          <a:bodyPr/>
          <a:lstStyle/>
          <a:p>
            <a:pPr>
              <a:buNone/>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smtClean="0">
                <a:effectLst>
                  <a:outerShdw blurRad="38100" dist="38100" dir="2700000" algn="tl">
                    <a:srgbClr val="000000">
                      <a:alpha val="43137"/>
                    </a:srgbClr>
                  </a:outerShdw>
                </a:effectLst>
              </a:rPr>
              <a:t>	</a:t>
            </a:r>
            <a:r>
              <a:rPr lang="en-US" dirty="0" smtClean="0"/>
              <a:t>This corporation insures your bank account</a:t>
            </a:r>
          </a:p>
          <a:p>
            <a:pPr>
              <a:buNone/>
            </a:pPr>
            <a:endParaRPr lang="en-US" dirty="0">
              <a:ln w="18415" cmpd="sng">
                <a:solidFill>
                  <a:srgbClr val="FFFFFF"/>
                </a:solidFill>
                <a:prstDash val="solid"/>
              </a:ln>
              <a:solidFill>
                <a:srgbClr val="FFFFFF"/>
              </a:solidFill>
              <a:effectLst>
                <a:outerShdw blurRad="38100" dist="38100" dir="2700000" algn="tl">
                  <a:srgbClr val="000000">
                    <a:alpha val="43137"/>
                  </a:srgbClr>
                </a:outerShdw>
              </a:effectLst>
            </a:endParaRPr>
          </a:p>
        </p:txBody>
      </p:sp>
      <p:sp>
        <p:nvSpPr>
          <p:cNvPr id="6" name="Content Placeholder 5"/>
          <p:cNvSpPr>
            <a:spLocks noGrp="1"/>
          </p:cNvSpPr>
          <p:nvPr>
            <p:ph sz="half" idx="2"/>
          </p:nvPr>
        </p:nvSpPr>
        <p:spPr>
          <a:xfrm>
            <a:off x="4648200" y="4495800"/>
            <a:ext cx="4038600" cy="1630363"/>
          </a:xfrm>
        </p:spPr>
        <p:txBody>
          <a:bodyPr/>
          <a:lstStyle/>
          <a:p>
            <a:pPr algn="ctr">
              <a:buNone/>
            </a:pPr>
            <a:r>
              <a:rPr lang="en-US" b="1" i="1" dirty="0" smtClean="0">
                <a:solidFill>
                  <a:srgbClr val="FFFF00"/>
                </a:solidFill>
              </a:rPr>
              <a:t>What is the Federal Deposit Insurance Corporation, FDIC?</a:t>
            </a:r>
            <a:endParaRPr lang="en-US" b="1" i="1" dirty="0">
              <a:solidFill>
                <a:srgbClr val="FFFF00"/>
              </a:solidFill>
            </a:endParaRPr>
          </a:p>
        </p:txBody>
      </p:sp>
      <p:sp>
        <p:nvSpPr>
          <p:cNvPr id="7" name="Action Button: Home 6">
            <a:hlinkClick r:id="rId3"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3</a:t>
            </a:fld>
            <a:endParaRPr lang="en-US" dirty="0"/>
          </a:p>
        </p:txBody>
      </p:sp>
    </p:spTree>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rgbClr val="FFFF00"/>
                </a:solidFill>
              </a:rPr>
              <a:t>Financial Institutions: 2 points</a:t>
            </a:r>
            <a:endParaRPr lang="en-US" b="1" dirty="0">
              <a:ln w="50800"/>
              <a:solidFill>
                <a:srgbClr val="FFFF00"/>
              </a:solidFill>
            </a:endParaRPr>
          </a:p>
        </p:txBody>
      </p:sp>
      <p:sp>
        <p:nvSpPr>
          <p:cNvPr id="5" name="Content Placeholder 4"/>
          <p:cNvSpPr>
            <a:spLocks noGrp="1"/>
          </p:cNvSpPr>
          <p:nvPr>
            <p:ph sz="half" idx="1"/>
          </p:nvPr>
        </p:nvSpPr>
        <p:spPr>
          <a:xfrm>
            <a:off x="2286000" y="1600200"/>
            <a:ext cx="5181600" cy="2362200"/>
          </a:xfrm>
        </p:spPr>
        <p:txBody>
          <a:bodyPr>
            <a:normAutofit/>
          </a:bodyPr>
          <a:lstStyle/>
          <a:p>
            <a:pPr>
              <a:buNone/>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smtClean="0"/>
              <a:t>This financial institution is </a:t>
            </a:r>
          </a:p>
          <a:p>
            <a:pPr>
              <a:buNone/>
            </a:pPr>
            <a:r>
              <a:rPr lang="en-US" dirty="0" smtClean="0"/>
              <a:t>non-profit and member own</a:t>
            </a:r>
            <a:r>
              <a:rPr lang="en-US" sz="3200" dirty="0" smtClean="0"/>
              <a:t>ed</a:t>
            </a:r>
          </a:p>
          <a:p>
            <a:pPr>
              <a:buNone/>
            </a:pPr>
            <a:endParaRPr lang="en-US" sz="33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b="1" i="1" dirty="0" smtClean="0">
                <a:solidFill>
                  <a:srgbClr val="FFFF00"/>
                </a:solidFill>
              </a:rPr>
              <a:t>What is a credit union?</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4</a:t>
            </a:fld>
            <a:endParaRPr lang="en-US" dirty="0"/>
          </a:p>
        </p:txBody>
      </p:sp>
    </p:spTree>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par>
                                <p:cTn id="7" presetID="6" presetClass="emph" presetSubtype="0" fill="hold" grpId="0" nodeType="withEffect">
                                  <p:stCondLst>
                                    <p:cond delay="0"/>
                                  </p:stCondLst>
                                  <p:childTnLst>
                                    <p:animScale>
                                      <p:cBhvr>
                                        <p:cTn id="8" dur="2000" fill="hold"/>
                                        <p:tgtEl>
                                          <p:spTgt spid="5">
                                            <p:txEl>
                                              <p:pRg st="2" end="2"/>
                                            </p:txEl>
                                          </p:spTgt>
                                        </p:tgtEl>
                                      </p:cBhvr>
                                      <p:by x="150000" y="150000"/>
                                    </p:animScale>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3000"/>
                                        <p:tgtEl>
                                          <p:spTgt spid="6">
                                            <p:txEl>
                                              <p:pRg st="0" end="0"/>
                                            </p:txEl>
                                          </p:spTgt>
                                        </p:tgtEl>
                                      </p:cBhvr>
                                    </p:animEffect>
                                    <p:anim calcmode="lin" valueType="num">
                                      <p:cBhvr>
                                        <p:cTn id="14"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5"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6"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rgbClr val="FFFF00"/>
                </a:solidFill>
              </a:rPr>
              <a:t>Financial Institutions: 3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2743200" y="1600200"/>
            <a:ext cx="4953000" cy="2362200"/>
          </a:xfrm>
        </p:spPr>
        <p:txBody>
          <a:bodyPr>
            <a:normAutofit/>
          </a:bodyPr>
          <a:lstStyle/>
          <a:p>
            <a:pPr>
              <a:buNone/>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smtClean="0"/>
              <a:t>These individuals own most commercial banks</a:t>
            </a:r>
          </a:p>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b="1" i="1" dirty="0" smtClean="0">
                <a:solidFill>
                  <a:srgbClr val="FFFF00"/>
                </a:solidFill>
              </a:rPr>
              <a:t>What are stockholders?</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5</a:t>
            </a:fld>
            <a:endParaRPr lang="en-US" dirty="0"/>
          </a:p>
        </p:txBody>
      </p:sp>
    </p:spTree>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rgbClr val="FFFF00"/>
                </a:solidFill>
              </a:rPr>
              <a:t>Financial Institutions: 4 points</a:t>
            </a:r>
            <a:endParaRPr lang="en-US" b="1" dirty="0">
              <a:ln w="50800"/>
              <a:solidFill>
                <a:srgbClr val="FFFF00"/>
              </a:solidFill>
            </a:endParaRPr>
          </a:p>
        </p:txBody>
      </p:sp>
      <p:sp>
        <p:nvSpPr>
          <p:cNvPr id="5" name="Content Placeholder 4"/>
          <p:cNvSpPr>
            <a:spLocks noGrp="1"/>
          </p:cNvSpPr>
          <p:nvPr>
            <p:ph sz="half" idx="1"/>
          </p:nvPr>
        </p:nvSpPr>
        <p:spPr>
          <a:xfrm>
            <a:off x="2743200" y="1524000"/>
            <a:ext cx="5334000" cy="2590800"/>
          </a:xfrm>
        </p:spPr>
        <p:txBody>
          <a:bodyPr>
            <a:normAutofit/>
          </a:bodyPr>
          <a:lstStyle/>
          <a:p>
            <a:pPr>
              <a:buNone/>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smtClean="0"/>
              <a:t>This financial institution specializes in mortgages and savings deposits</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038600" y="4495800"/>
            <a:ext cx="4648200" cy="1630363"/>
          </a:xfrm>
        </p:spPr>
        <p:txBody>
          <a:bodyPr>
            <a:normAutofit/>
          </a:bodyPr>
          <a:lstStyle/>
          <a:p>
            <a:pPr algn="ctr">
              <a:buNone/>
            </a:pPr>
            <a:endParaRPr lang="en-US" b="1" i="1" dirty="0" smtClean="0">
              <a:solidFill>
                <a:srgbClr val="FFFF00"/>
              </a:solidFill>
            </a:endParaRPr>
          </a:p>
          <a:p>
            <a:pPr algn="ctr">
              <a:buNone/>
            </a:pPr>
            <a:r>
              <a:rPr lang="en-US" b="1" i="1" dirty="0" smtClean="0">
                <a:solidFill>
                  <a:srgbClr val="FFFF00"/>
                </a:solidFill>
              </a:rPr>
              <a:t>What is a savings and loan or thrift?</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6</a:t>
            </a:fld>
            <a:endParaRPr lang="en-US" dirty="0"/>
          </a:p>
        </p:txBody>
      </p:sp>
    </p:spTree>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3000"/>
                                        <p:tgtEl>
                                          <p:spTgt spid="6">
                                            <p:txEl>
                                              <p:pRg st="1" end="1"/>
                                            </p:txEl>
                                          </p:spTgt>
                                        </p:tgtEl>
                                      </p:cBhvr>
                                    </p:animEffect>
                                    <p:anim calcmode="lin" valueType="num">
                                      <p:cBhvr>
                                        <p:cTn id="12"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rgbClr val="FFFF00"/>
                </a:solidFill>
              </a:rPr>
              <a:t>Financial Institutions: 5 points</a:t>
            </a:r>
            <a:endParaRPr lang="en-US" b="1" dirty="0">
              <a:ln w="50800"/>
              <a:solidFill>
                <a:srgbClr val="FFFF00"/>
              </a:solidFill>
            </a:endParaRPr>
          </a:p>
        </p:txBody>
      </p:sp>
      <p:sp>
        <p:nvSpPr>
          <p:cNvPr id="5" name="Content Placeholder 4"/>
          <p:cNvSpPr>
            <a:spLocks noGrp="1"/>
          </p:cNvSpPr>
          <p:nvPr>
            <p:ph sz="half" idx="1"/>
          </p:nvPr>
        </p:nvSpPr>
        <p:spPr>
          <a:xfrm>
            <a:off x="2057400" y="1676400"/>
            <a:ext cx="6172200" cy="2667000"/>
          </a:xfrm>
        </p:spPr>
        <p:txBody>
          <a:bodyPr>
            <a:normAutofit/>
          </a:bodyPr>
          <a:lstStyle/>
          <a:p>
            <a:pPr>
              <a:buNone/>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smtClean="0"/>
              <a:t>This bank has no tellers or branches</a:t>
            </a:r>
            <a:r>
              <a:rPr lang="en-US" sz="3200" dirty="0" smtClean="0"/>
              <a:t> </a:t>
            </a:r>
            <a:endParaRPr lang="en-US" sz="3600" dirty="0" smtClean="0"/>
          </a:p>
          <a:p>
            <a:pPr>
              <a:buNone/>
            </a:pPr>
            <a:endParaRPr lang="en-US" dirty="0"/>
          </a:p>
        </p:txBody>
      </p:sp>
      <p:sp>
        <p:nvSpPr>
          <p:cNvPr id="6" name="Content Placeholder 5"/>
          <p:cNvSpPr>
            <a:spLocks noGrp="1"/>
          </p:cNvSpPr>
          <p:nvPr>
            <p:ph sz="half" idx="2"/>
          </p:nvPr>
        </p:nvSpPr>
        <p:spPr>
          <a:xfrm>
            <a:off x="4648200" y="4800600"/>
            <a:ext cx="4038600" cy="1630363"/>
          </a:xfrm>
        </p:spPr>
        <p:txBody>
          <a:bodyPr>
            <a:normAutofit/>
          </a:bodyPr>
          <a:lstStyle/>
          <a:p>
            <a:pPr algn="ctr">
              <a:buNone/>
            </a:pPr>
            <a:r>
              <a:rPr lang="en-US" b="1" i="1" dirty="0" smtClean="0">
                <a:solidFill>
                  <a:srgbClr val="FFFF00"/>
                </a:solidFill>
              </a:rPr>
              <a:t>What is a cyber bank?</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7</a:t>
            </a:fld>
            <a:endParaRPr lang="en-US" dirty="0"/>
          </a:p>
        </p:txBody>
      </p:sp>
    </p:spTree>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rgbClr val="FFFF00"/>
                </a:solidFill>
              </a:rPr>
              <a:t>Credit: 1 point</a:t>
            </a:r>
            <a:endParaRPr lang="en-US" b="1" dirty="0">
              <a:ln w="50800"/>
              <a:solidFill>
                <a:srgbClr val="FFFF00"/>
              </a:solidFill>
            </a:endParaRPr>
          </a:p>
        </p:txBody>
      </p:sp>
      <p:sp>
        <p:nvSpPr>
          <p:cNvPr id="5" name="Content Placeholder 4"/>
          <p:cNvSpPr>
            <a:spLocks noGrp="1"/>
          </p:cNvSpPr>
          <p:nvPr>
            <p:ph sz="half" idx="1"/>
          </p:nvPr>
        </p:nvSpPr>
        <p:spPr>
          <a:xfrm>
            <a:off x="2438400" y="1524000"/>
            <a:ext cx="4038600" cy="1981200"/>
          </a:xfrm>
        </p:spPr>
        <p:txBody>
          <a:bodyPr>
            <a:normAutofit/>
          </a:bodyPr>
          <a:lstStyle/>
          <a:p>
            <a:pPr>
              <a:buNone/>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smtClean="0"/>
              <a:t>Plastic that allows you to buy items and pay the debt at a later time</a:t>
            </a:r>
          </a:p>
          <a:p>
            <a:pPr>
              <a:buNone/>
            </a:pPr>
            <a:endParaRPr lang="en-US" dirty="0" smtClean="0"/>
          </a:p>
          <a:p>
            <a:pPr>
              <a:buNone/>
            </a:pPr>
            <a:endPar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3352800" y="4495800"/>
            <a:ext cx="5334000" cy="1630363"/>
          </a:xfrm>
        </p:spPr>
        <p:txBody>
          <a:bodyPr>
            <a:normAutofit/>
          </a:bodyPr>
          <a:lstStyle/>
          <a:p>
            <a:pPr algn="ctr">
              <a:buNone/>
            </a:pPr>
            <a:r>
              <a:rPr lang="en-US" b="1" i="1" dirty="0" smtClean="0">
                <a:solidFill>
                  <a:srgbClr val="FFFF00"/>
                </a:solidFill>
              </a:rPr>
              <a:t>What is a credit card?</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8</a:t>
            </a:fld>
            <a:endParaRPr lang="en-US" dirty="0"/>
          </a:p>
        </p:txBody>
      </p:sp>
    </p:spTree>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rgbClr val="FFFF00"/>
                </a:solidFill>
              </a:rPr>
              <a:t>Credit: 2 points</a:t>
            </a:r>
            <a:endParaRPr lang="en-US" b="1" dirty="0">
              <a:ln w="50800"/>
              <a:solidFill>
                <a:srgbClr val="FFFF00"/>
              </a:solidFill>
            </a:endParaRPr>
          </a:p>
        </p:txBody>
      </p:sp>
      <p:sp>
        <p:nvSpPr>
          <p:cNvPr id="5" name="Content Placeholder 4"/>
          <p:cNvSpPr>
            <a:spLocks noGrp="1"/>
          </p:cNvSpPr>
          <p:nvPr>
            <p:ph sz="half" idx="1"/>
          </p:nvPr>
        </p:nvSpPr>
        <p:spPr>
          <a:xfrm>
            <a:off x="2667000" y="1524000"/>
            <a:ext cx="4419600" cy="2438400"/>
          </a:xfrm>
        </p:spPr>
        <p:txBody>
          <a:bodyPr>
            <a:normAutofit/>
          </a:bodyPr>
          <a:lstStyle/>
          <a:p>
            <a:pPr>
              <a:buNone/>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smtClean="0"/>
              <a:t>The date your credit card payment is due to the creditor </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b="1" i="1" dirty="0" smtClean="0">
                <a:solidFill>
                  <a:srgbClr val="FFFF00"/>
                </a:solidFill>
              </a:rPr>
              <a:t>What is a due date?</a:t>
            </a:r>
            <a:endParaRPr lang="en-US" b="1" i="1" dirty="0">
              <a:solidFill>
                <a:srgbClr val="FFFF00"/>
              </a:solidFill>
            </a:endParaRP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9</a:t>
            </a:fld>
            <a:endParaRPr lang="en-US" dirty="0"/>
          </a:p>
        </p:txBody>
      </p:sp>
    </p:spTree>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theme/theme1.xml><?xml version="1.0" encoding="utf-8"?>
<a:theme xmlns:a="http://schemas.openxmlformats.org/drawingml/2006/main" name="TP0300062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file>

<file path=customXml/itemProps1.xml><?xml version="1.0" encoding="utf-8"?>
<ds:datastoreItem xmlns:ds="http://schemas.openxmlformats.org/officeDocument/2006/customXml" ds:itemID="{98FD71D2-D97C-41D1-899F-9FC2A29FC20F}">
  <ds:schemaRefs>
    <ds:schemaRef ds:uri="http://schemas.microsoft.com/office/2006/metadata/contentType"/>
    <ds:schemaRef ds:uri="http://schemas.microsoft.com/office/2006/metadata/properties/metaAttributes"/>
  </ds:schemaRefs>
</ds:datastoreItem>
</file>

<file path=customXml/itemProps2.xml><?xml version="1.0" encoding="utf-8"?>
<ds:datastoreItem xmlns:ds="http://schemas.openxmlformats.org/officeDocument/2006/customXml" ds:itemID="{E82D071A-4291-4200-8CF7-46C77399A127}">
  <ds:schemaRefs>
    <ds:schemaRef ds:uri="http://schemas.microsoft.com/sharepoint/v3/contenttype/forms"/>
  </ds:schemaRefs>
</ds:datastoreItem>
</file>

<file path=customXml/itemProps3.xml><?xml version="1.0" encoding="utf-8"?>
<ds:datastoreItem xmlns:ds="http://schemas.openxmlformats.org/officeDocument/2006/customXml" ds:itemID="{6AE0228E-ACF2-4702-8E06-445B7B125D1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TP030006215</Template>
  <TotalTime>1422</TotalTime>
  <Words>589</Words>
  <Application>Microsoft Macintosh PowerPoint</Application>
  <PresentationFormat>On-screen Show (4:3)</PresentationFormat>
  <Paragraphs>199</Paragraphs>
  <Slides>29</Slides>
  <Notes>6</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TP030006215</vt:lpstr>
      <vt:lpstr>   I have the answer, now… Tell me the Question</vt:lpstr>
      <vt:lpstr>PowerPoint Presentation</vt:lpstr>
      <vt:lpstr>Financial Institutions: 1 point </vt:lpstr>
      <vt:lpstr>Financial Institutions: 2 points</vt:lpstr>
      <vt:lpstr>Financial Institutions: 3 points</vt:lpstr>
      <vt:lpstr>Financial Institutions: 4 points</vt:lpstr>
      <vt:lpstr>Financial Institutions: 5 points</vt:lpstr>
      <vt:lpstr>Credit: 1 point</vt:lpstr>
      <vt:lpstr>Credit: 2 points</vt:lpstr>
      <vt:lpstr>Credit: 3 points</vt:lpstr>
      <vt:lpstr>Credit: 4 points</vt:lpstr>
      <vt:lpstr>Credit: 5 points</vt:lpstr>
      <vt:lpstr>Insurance: 1 point</vt:lpstr>
      <vt:lpstr>Insurance: 2 points</vt:lpstr>
      <vt:lpstr>Insurance: 3 points</vt:lpstr>
      <vt:lpstr>Insurance: 4 points</vt:lpstr>
      <vt:lpstr>Insurance: 5 points</vt:lpstr>
      <vt:lpstr>Working: 1 point</vt:lpstr>
      <vt:lpstr>Working: 2 points</vt:lpstr>
      <vt:lpstr>Working: 3 points</vt:lpstr>
      <vt:lpstr>Working: 4 points</vt:lpstr>
      <vt:lpstr>Working: 5 points</vt:lpstr>
      <vt:lpstr>My Money: 1 point</vt:lpstr>
      <vt:lpstr>My Money: 2 points</vt:lpstr>
      <vt:lpstr>My Money: 3 points</vt:lpstr>
      <vt:lpstr>My Money: 4 points</vt:lpstr>
      <vt:lpstr>My Money: 5 points</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“Jeopardy”</dc:title>
  <dc:creator>Emily</dc:creator>
  <cp:lastModifiedBy>Lisa Hertzberg</cp:lastModifiedBy>
  <cp:revision>108</cp:revision>
  <dcterms:created xsi:type="dcterms:W3CDTF">2010-11-11T01:02:02Z</dcterms:created>
  <dcterms:modified xsi:type="dcterms:W3CDTF">2013-09-13T18:21:26Z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TC300062159990</vt:lpwstr>
  </property>
</Properties>
</file>