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3" r:id="rId3"/>
    <p:sldId id="257" r:id="rId4"/>
    <p:sldId id="271" r:id="rId5"/>
    <p:sldId id="258" r:id="rId6"/>
    <p:sldId id="287" r:id="rId7"/>
    <p:sldId id="260" r:id="rId8"/>
    <p:sldId id="261" r:id="rId9"/>
    <p:sldId id="263" r:id="rId10"/>
    <p:sldId id="264" r:id="rId11"/>
    <p:sldId id="267" r:id="rId12"/>
    <p:sldId id="265" r:id="rId13"/>
    <p:sldId id="268" r:id="rId14"/>
    <p:sldId id="272" r:id="rId15"/>
    <p:sldId id="291" r:id="rId16"/>
    <p:sldId id="269" r:id="rId17"/>
    <p:sldId id="273" r:id="rId18"/>
    <p:sldId id="274" r:id="rId19"/>
    <p:sldId id="282" r:id="rId20"/>
    <p:sldId id="290" r:id="rId21"/>
    <p:sldId id="275" r:id="rId22"/>
    <p:sldId id="276" r:id="rId23"/>
    <p:sldId id="295" r:id="rId24"/>
    <p:sldId id="277" r:id="rId25"/>
    <p:sldId id="289" r:id="rId26"/>
    <p:sldId id="278" r:id="rId27"/>
    <p:sldId id="279" r:id="rId28"/>
    <p:sldId id="280" r:id="rId29"/>
    <p:sldId id="281" r:id="rId30"/>
    <p:sldId id="266" r:id="rId31"/>
    <p:sldId id="283" r:id="rId32"/>
    <p:sldId id="284" r:id="rId33"/>
    <p:sldId id="288" r:id="rId34"/>
    <p:sldId id="292" r:id="rId35"/>
    <p:sldId id="294" r:id="rId36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4" autoAdjust="0"/>
    <p:restoredTop sz="85217" autoAdjust="0"/>
  </p:normalViewPr>
  <p:slideViewPr>
    <p:cSldViewPr>
      <p:cViewPr varScale="1">
        <p:scale>
          <a:sx n="86" d="100"/>
          <a:sy n="86" d="100"/>
        </p:scale>
        <p:origin x="-20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547" y="-96"/>
      </p:cViewPr>
      <p:guideLst>
        <p:guide orient="horz" pos="2952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BFE67-9205-4F31-98D1-6E803329D888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B0E61-9934-4536-ABFE-12381E7A8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CD06E9B9-5FCF-45CD-8765-0BA0945B06DD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354999D-F18B-4F04-86A8-25256B52E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Bike racks</a:t>
            </a:r>
            <a:r>
              <a:rPr lang="en-US" baseline="0" dirty="0" smtClean="0"/>
              <a:t> should be well lit and in plain view of the apartment building.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on bus routes that use that stop and the frequency of buses</a:t>
            </a:r>
            <a:r>
              <a:rPr lang="en-US" baseline="0" dirty="0" smtClean="0"/>
              <a:t> runs.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fire temperature</a:t>
            </a:r>
            <a:r>
              <a:rPr lang="en-US" baseline="0" dirty="0" smtClean="0"/>
              <a:t> </a:t>
            </a:r>
            <a:r>
              <a:rPr lang="en-US" dirty="0" smtClean="0"/>
              <a:t>reaches</a:t>
            </a:r>
            <a:r>
              <a:rPr lang="en-US" baseline="0" dirty="0" smtClean="0"/>
              <a:t> </a:t>
            </a:r>
            <a:r>
              <a:rPr lang="en-US" dirty="0" smtClean="0"/>
              <a:t>the</a:t>
            </a:r>
            <a:r>
              <a:rPr lang="en-US" baseline="0" dirty="0" smtClean="0"/>
              <a:t> ignition point of the materials in the area, spontaneous combustion occurs. This is called flashover and it is deadly. Modern building materials and furnishings frequently reach flashover in 3 to 4 minutes.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Smoke</a:t>
            </a:r>
            <a:r>
              <a:rPr lang="en-US" baseline="0" dirty="0" smtClean="0"/>
              <a:t> and carbon monoxide detectors should be located in or close to the bedrooms. The fire extinguisher should be placed close to an exit.</a:t>
            </a:r>
          </a:p>
          <a:p>
            <a:r>
              <a:rPr lang="en-US" baseline="0" dirty="0" smtClean="0"/>
              <a:t>Ask about the building’s fire safety plan and alarm system. Tenants should remember to test both smoke and carbon monoxide detectors once a month.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Ionization detectors are more sensitive to the flaming stage of a fire,</a:t>
            </a:r>
            <a:r>
              <a:rPr lang="en-US" baseline="0" dirty="0" smtClean="0"/>
              <a:t> while </a:t>
            </a:r>
            <a:r>
              <a:rPr lang="en-US" baseline="0" dirty="0" smtClean="0"/>
              <a:t>photoelectric </a:t>
            </a:r>
            <a:r>
              <a:rPr lang="en-US" dirty="0" smtClean="0"/>
              <a:t>react </a:t>
            </a:r>
            <a:r>
              <a:rPr lang="en-US" dirty="0" smtClean="0"/>
              <a:t>more quickly to smoldering fire. Each floor of your residence should have a fire alarm. In most fire deaths, it is the toxic smoke that is the </a:t>
            </a:r>
            <a:r>
              <a:rPr lang="en-US" dirty="0" smtClean="0"/>
              <a:t>killer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monoxide is known as the “invisible killer.” It is</a:t>
            </a:r>
            <a:r>
              <a:rPr lang="en-US" baseline="0" dirty="0" smtClean="0"/>
              <a:t> an odorless and colorless gas.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for the</a:t>
            </a:r>
            <a:r>
              <a:rPr lang="en-US" baseline="0" dirty="0" smtClean="0"/>
              <a:t> fire safety notices and planned escape routes in the building. Know and practice an escape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Remember, an elevator is NEVER an acceptable emergency exit.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Exit signs in the building hallways</a:t>
            </a:r>
            <a:r>
              <a:rPr lang="en-US" baseline="0" dirty="0" smtClean="0"/>
              <a:t> </a:t>
            </a:r>
            <a:r>
              <a:rPr lang="en-US" dirty="0" smtClean="0"/>
              <a:t>should be lighted.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Room temperatures in a fire can be 100 degrees at floor level and rise to 600 degrees at eye level. Inhaling this super-hot air will scorch your lungs.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a fire extinguisher only when a fire is contained in a small area and not growing.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acronym PASS is a reminder of how to use a fire extinguisher. A</a:t>
            </a:r>
            <a:r>
              <a:rPr lang="en-US" baseline="0" dirty="0" smtClean="0"/>
              <a:t> fire extinguisher should only be used on fires that are contained.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appliances should never be operated with extension</a:t>
            </a:r>
            <a:r>
              <a:rPr lang="en-US" baseline="0" dirty="0" smtClean="0"/>
              <a:t> cords.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 check where and how to turn</a:t>
            </a:r>
            <a:r>
              <a:rPr lang="en-US" baseline="0" dirty="0" smtClean="0"/>
              <a:t> off the apartment’s water and gas.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</a:t>
            </a:r>
            <a:r>
              <a:rPr lang="en-US" baseline="0" dirty="0" smtClean="0"/>
              <a:t> prevention includes never leaving cooking or candles unattended.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Renters insurance is not expensive</a:t>
            </a:r>
            <a:r>
              <a:rPr lang="en-US" baseline="0" dirty="0" smtClean="0"/>
              <a:t> and it protects the tenant in case of theft or for liability when others are injured on your rented property.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Renters</a:t>
            </a:r>
            <a:r>
              <a:rPr lang="en-US" baseline="0" dirty="0" smtClean="0"/>
              <a:t> assume responsibility for their own safety and security and also some responsibility for the apartment building where they live.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important to be a good neighbor and to be considerate of neighbors’ needs for sleep or quiet. It is also good to know the rules about guests</a:t>
            </a:r>
            <a:r>
              <a:rPr lang="en-US" baseline="0" dirty="0" smtClean="0"/>
              <a:t> – </a:t>
            </a:r>
            <a:r>
              <a:rPr lang="en-US" dirty="0" smtClean="0"/>
              <a:t>will you be comfortable living in a building that has</a:t>
            </a:r>
            <a:r>
              <a:rPr lang="en-US" baseline="0" dirty="0" smtClean="0"/>
              <a:t> strangers coming and going 24/7?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with management the processes for normal repairs and for emergencies. Keep emergency numbers in a place where they are easy to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invite thieves</a:t>
            </a:r>
            <a:r>
              <a:rPr lang="en-US" baseline="0" dirty="0" smtClean="0"/>
              <a:t> by posting travel or entertainment plans online. Broadcasting when you will be away from home is not security smart.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many ways</a:t>
            </a:r>
            <a:r>
              <a:rPr lang="en-US" baseline="0" dirty="0" smtClean="0"/>
              <a:t> the landlord can make the property secure, it is handy to use a checklist when comparing potential apartments and their security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key needed to gain entrance to the building?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40460">
              <a:defRPr/>
            </a:pPr>
            <a:r>
              <a:rPr lang="en-US" dirty="0" smtClean="0">
                <a:solidFill>
                  <a:schemeClr val="tx1"/>
                </a:solidFill>
              </a:rPr>
              <a:t>Is the laundry</a:t>
            </a:r>
            <a:r>
              <a:rPr lang="en-US" baseline="0" dirty="0" smtClean="0">
                <a:solidFill>
                  <a:schemeClr val="tx1"/>
                </a:solidFill>
              </a:rPr>
              <a:t> room locked, secure from theft?</a:t>
            </a:r>
            <a:r>
              <a:rPr lang="en-US" dirty="0" smtClean="0">
                <a:solidFill>
                  <a:schemeClr val="tx1"/>
                </a:solidFill>
              </a:rPr>
              <a:t>							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</a:t>
            </a:r>
            <a:r>
              <a:rPr lang="en-US" baseline="0" dirty="0" smtClean="0"/>
              <a:t> should open easily if they are part of the fire escape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last name is enough identification on the mailbox, avoid using</a:t>
            </a:r>
            <a:r>
              <a:rPr lang="en-US" baseline="0" dirty="0" smtClean="0"/>
              <a:t> a full name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and</a:t>
            </a:r>
            <a:r>
              <a:rPr lang="en-US" baseline="0" dirty="0" smtClean="0"/>
              <a:t> how long are the security camera tapes kept?  Should an incident occur, how can a renter get access to the film?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999D-F18B-4F04-86A8-25256B52E2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3C109E6-D28F-4049-B9C6-E27FB0B0BF2E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9111-FE99-4924-8517-AEB27C55EFAE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41F-53EE-4779-9A15-C4E3371CE677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E1D-8597-4EBD-A646-C3E9A290827C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914-8CD5-4EF8-8EEA-AFD6E9E751B5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0AE7-CBD8-4450-8A81-05F09109CF71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97DD23-0875-44FF-9773-B30477EFEA76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6A20D5-5F1B-4B02-9BAD-6867850A0A59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6D6-BFD4-431E-9C9C-46D55356A618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748F-560F-4B71-9B33-A01B1FDEC1E9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D7C8-D6F3-4308-9754-976D70353545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B7C9898B-6024-4BB1-A984-3C030FBCF3E2}" type="datetime1">
              <a:rPr lang="en-US" smtClean="0"/>
              <a:pPr algn="r" eaLnBrk="1" latinLnBrk="0" hangingPunct="1"/>
              <a:t>9/24/2015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smarts.org/resources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ifesmarts.org/resources/safety-smar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1"/>
            <a:ext cx="8610600" cy="381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Apartment Safety &amp; Security 101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49530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Staying safe and secure when moving away from home for the first time.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 descr="1 row_homes.450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28600"/>
            <a:ext cx="9144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Before signing a rental agreement, contact local law enforcement and ask about the safety of the location and the crime rate there.</a:t>
            </a:r>
          </a:p>
          <a:p>
            <a:r>
              <a:rPr lang="en-US" dirty="0" smtClean="0"/>
              <a:t>Also, check into reported crime at online sites like CrimeReport.com.</a:t>
            </a:r>
          </a:p>
          <a:p>
            <a:endParaRPr lang="en-US" dirty="0"/>
          </a:p>
        </p:txBody>
      </p:sp>
      <p:pic>
        <p:nvPicPr>
          <p:cNvPr id="5" name="Content Placeholder 4" descr="8 crime check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3188494"/>
            <a:ext cx="4038600" cy="2647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and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2627376"/>
          </a:xfrm>
        </p:spPr>
        <p:txBody>
          <a:bodyPr/>
          <a:lstStyle/>
          <a:p>
            <a:r>
              <a:rPr lang="en-US" dirty="0" smtClean="0"/>
              <a:t>The perfect apartment may not be so perfect after the sun goes down. Before signing on the dotted line, complete a night time check of the neighborhood, the outside lighting, entrances, and parking.</a:t>
            </a:r>
            <a:endParaRPr lang="en-US" dirty="0"/>
          </a:p>
        </p:txBody>
      </p:sp>
      <p:pic>
        <p:nvPicPr>
          <p:cNvPr id="5122" name="Picture 2" descr="C:\Users\Emily\Downloads\382126652_beac2dff95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3716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2322576"/>
          </a:xfrm>
        </p:spPr>
        <p:txBody>
          <a:bodyPr/>
          <a:lstStyle/>
          <a:p>
            <a:r>
              <a:rPr lang="en-US" dirty="0" smtClean="0"/>
              <a:t>If there is storage space outside the apartment, check to ensure it is secure, well lit, and weatherproof.</a:t>
            </a:r>
            <a:endParaRPr lang="en-US" dirty="0"/>
          </a:p>
        </p:txBody>
      </p:sp>
      <p:pic>
        <p:nvPicPr>
          <p:cNvPr id="5" name="Content Placeholder 4" descr="9 bike rack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6002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9 lock stora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86200" y="3962400"/>
            <a:ext cx="28448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transportation</a:t>
            </a:r>
            <a:endParaRPr lang="en-US" dirty="0"/>
          </a:p>
        </p:txBody>
      </p:sp>
      <p:pic>
        <p:nvPicPr>
          <p:cNvPr id="1028" name="Picture 4" descr="C:\Users\Emily\Dropbox\Lisa &amp; Emily Sharing\UL Project\Apt Safety\PPT Graphic\13 public transport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1600" y="2362200"/>
            <a:ext cx="2590800" cy="34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2286000"/>
            <a:ext cx="4038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Locate the nearest public transportation stop. It should be a safe and reasonable walk at night.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40434" y="1109161"/>
            <a:ext cx="586803" cy="4072440"/>
          </a:xfrm>
          <a:noFill/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324600" y="2438400"/>
            <a:ext cx="2590800" cy="251648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Use your knowledge about safety to determine if the apartment you are considering meets basic safety standards.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12291" name="Picture 3" descr="C:\Users\Emily\Downloads\16233341496_04363b1e5d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38862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minutes or less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772400" cy="1941576"/>
          </a:xfrm>
        </p:spPr>
        <p:txBody>
          <a:bodyPr/>
          <a:lstStyle/>
          <a:p>
            <a:r>
              <a:rPr lang="en-US" dirty="0" smtClean="0"/>
              <a:t>Modern buildings reach the flashover point rapidly.  Know that in case of fire, there is very little time to exit.</a:t>
            </a:r>
            <a:endParaRPr lang="en-US" dirty="0"/>
          </a:p>
        </p:txBody>
      </p:sp>
      <p:pic>
        <p:nvPicPr>
          <p:cNvPr id="8" name="Content Placeholder 7" descr="11240793763_e9b36d0664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38400" y="3200400"/>
            <a:ext cx="4419600" cy="2945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mily\Dropbox\Lisa &amp; Emily Sharing\UL Project\Apt Safety\PPT Graphic\10 smoke_alarms_test.980x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899">
            <a:off x="4648200" y="1219200"/>
            <a:ext cx="3556315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Every apartment should have operational smoke detectors, carbon monoxide detectors, and a fire extinguisher. </a:t>
            </a:r>
            <a:endParaRPr lang="en-US" dirty="0"/>
          </a:p>
        </p:txBody>
      </p:sp>
      <p:pic>
        <p:nvPicPr>
          <p:cNvPr id="2050" name="Picture 2" descr="C:\Users\Emily\Dropbox\Lisa &amp; Emily Sharing\UL Project\Apt Safety\PPT Graphic\10 installalarmh1_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81400"/>
            <a:ext cx="414068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8077200" cy="1179575"/>
          </a:xfrm>
        </p:spPr>
        <p:txBody>
          <a:bodyPr/>
          <a:lstStyle/>
          <a:p>
            <a:r>
              <a:rPr lang="en-US" dirty="0" smtClean="0"/>
              <a:t>There are two types of technology used in residential fire alarms: ionization and photoelectric.</a:t>
            </a:r>
            <a:endParaRPr lang="en-US" dirty="0"/>
          </a:p>
        </p:txBody>
      </p:sp>
      <p:pic>
        <p:nvPicPr>
          <p:cNvPr id="3074" name="Picture 2" descr="C:\Users\Emily\Dropbox\Lisa &amp; Emily Sharing\UL Project\Apt Safety\PPT Graphic\10 fief_smoke_alarm_presentation.400x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6522"/>
          <a:stretch>
            <a:fillRect/>
          </a:stretch>
        </p:blipFill>
        <p:spPr bwMode="auto">
          <a:xfrm>
            <a:off x="1828800" y="3505200"/>
            <a:ext cx="5374641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monoxide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1789176"/>
          </a:xfrm>
        </p:spPr>
        <p:txBody>
          <a:bodyPr/>
          <a:lstStyle/>
          <a:p>
            <a:r>
              <a:rPr lang="en-US" dirty="0" smtClean="0"/>
              <a:t>CO kills. It is created when fuels such as gasoline, wood, coal, natural gas or propane burn incompletely.</a:t>
            </a:r>
            <a:endParaRPr lang="en-US" dirty="0"/>
          </a:p>
        </p:txBody>
      </p:sp>
      <p:pic>
        <p:nvPicPr>
          <p:cNvPr id="4098" name="Picture 2" descr="C:\Users\Emily\Dropbox\Lisa &amp; Emily Sharing\UL Project\Apt Safety\PPT Graphic\14 co_alarm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038600" cy="2687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7848600" cy="1484376"/>
          </a:xfrm>
        </p:spPr>
        <p:txBody>
          <a:bodyPr/>
          <a:lstStyle/>
          <a:p>
            <a:r>
              <a:rPr lang="en-US" dirty="0" smtClean="0"/>
              <a:t>It is a tenant’s responsibility to know and follow the apartment building’s security rules and fire safety plan.</a:t>
            </a:r>
            <a:endParaRPr lang="en-US" dirty="0"/>
          </a:p>
        </p:txBody>
      </p:sp>
      <p:pic>
        <p:nvPicPr>
          <p:cNvPr id="13316" name="Picture 4" descr="C:\Users\Emily\Dropbox\Lisa &amp; Emily Sharing\UL Project\Apt Safety\PPT Graphic\fire escap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600"/>
            <a:ext cx="3810000" cy="2521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2FDE4-A7DD-41A7-A0A6-9B649FB4333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35F0E-2B2F-451F-B202-DDFD19EC81D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lifeSmarts logo 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1772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S icon banner 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562600"/>
            <a:ext cx="4133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51450" y="6486525"/>
            <a:ext cx="403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LifeSmarts is a program of the National Consumers League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3465575"/>
          </a:xfrm>
        </p:spPr>
        <p:txBody>
          <a:bodyPr>
            <a:normAutofit/>
          </a:bodyPr>
          <a:lstStyle/>
          <a:p>
            <a:r>
              <a:rPr lang="en-US" dirty="0" smtClean="0"/>
              <a:t>EDITH stands for exit drills in the home. Know how to exit your apartment in the shortest time possible.</a:t>
            </a:r>
          </a:p>
          <a:p>
            <a:r>
              <a:rPr lang="en-US" dirty="0" smtClean="0"/>
              <a:t>Plan two ways to exit the building and establish a meeting place outdoors with roommates and friends from the building.</a:t>
            </a:r>
            <a:endParaRPr lang="en-US" dirty="0"/>
          </a:p>
        </p:txBody>
      </p:sp>
      <p:pic>
        <p:nvPicPr>
          <p:cNvPr id="5" name="Content Placeholder 4" descr="12 escape_plan.980x7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7432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exit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3733800" cy="2246376"/>
          </a:xfrm>
        </p:spPr>
        <p:txBody>
          <a:bodyPr/>
          <a:lstStyle/>
          <a:p>
            <a:r>
              <a:rPr lang="en-US" dirty="0" smtClean="0"/>
              <a:t>Inside the apartment, plan at least two ways out of every room. </a:t>
            </a:r>
          </a:p>
          <a:p>
            <a:r>
              <a:rPr lang="en-US" dirty="0" smtClean="0"/>
              <a:t>Windows, rope ladders, and exterior fire escapes are possible exits.</a:t>
            </a:r>
            <a:endParaRPr lang="en-US" dirty="0"/>
          </a:p>
        </p:txBody>
      </p:sp>
      <p:pic>
        <p:nvPicPr>
          <p:cNvPr id="5123" name="Picture 3" descr="C:\Users\Emily\Dropbox\Lisa &amp; Emily Sharing\UL Project\Apt Safety\PPT Graphic\12 escape_plan_two_ways.980x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3835400" cy="2876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1331976"/>
          </a:xfrm>
        </p:spPr>
        <p:txBody>
          <a:bodyPr/>
          <a:lstStyle/>
          <a:p>
            <a:r>
              <a:rPr lang="en-US" dirty="0" smtClean="0"/>
              <a:t>Building exit doors should open outward, be unblocked and always unlocked.</a:t>
            </a:r>
            <a:endParaRPr lang="en-US" dirty="0"/>
          </a:p>
        </p:txBody>
      </p:sp>
      <p:pic>
        <p:nvPicPr>
          <p:cNvPr id="6146" name="Picture 2" descr="C:\Users\Emily\Dropbox\Lisa &amp; Emily Sharing\UL Project\Apt Safety\PPT Graphic\13 Ex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125" t="6250" r="3125" b="3125"/>
          <a:stretch>
            <a:fillRect/>
          </a:stretch>
        </p:blipFill>
        <p:spPr bwMode="auto">
          <a:xfrm>
            <a:off x="3810000" y="3505200"/>
            <a:ext cx="45720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“get low and go”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3846575"/>
          </a:xfrm>
        </p:spPr>
        <p:txBody>
          <a:bodyPr>
            <a:normAutofit/>
          </a:bodyPr>
          <a:lstStyle/>
          <a:p>
            <a:r>
              <a:rPr lang="en-US" dirty="0" smtClean="0"/>
              <a:t>Feel the door; if the door is hot, don’t open it. Use your alternate exit.</a:t>
            </a:r>
          </a:p>
          <a:p>
            <a:r>
              <a:rPr lang="en-US" dirty="0" smtClean="0"/>
              <a:t>Leave </a:t>
            </a:r>
            <a:r>
              <a:rPr lang="en-US" dirty="0" smtClean="0"/>
              <a:t>immediately, closing doors behind, and knock on other doors as you exit.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you must escape through smoke, crawl low under the smoke keeping your mouth covered.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" name="Content Placeholder 10" descr="Fires 1.1.11.0 Tab 1 of 4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667000"/>
            <a:ext cx="384048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fire extinguisher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1484376"/>
          </a:xfrm>
        </p:spPr>
        <p:txBody>
          <a:bodyPr/>
          <a:lstStyle/>
          <a:p>
            <a:r>
              <a:rPr lang="en-US" dirty="0" smtClean="0"/>
              <a:t>An ABC (multipurpose) fire extinguisher should be installed close to an exit.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172" name="Picture 4" descr="C:\Users\Emily\Dropbox\Lisa &amp; Emily Sharing\UL Project\Apt Safety\PPT Graphic\18 fireextinguishers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2735601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</a:t>
            </a:r>
            <a:endParaRPr lang="en-US" dirty="0"/>
          </a:p>
        </p:txBody>
      </p:sp>
      <p:pic>
        <p:nvPicPr>
          <p:cNvPr id="5" name="Picture 2" descr="C:\Users\Emily\Dropbox\Lisa &amp; Emily Sharing\UL Project\Apt Safety\PPT Graphic\Fire EX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40698">
            <a:off x="4476680" y="1067297"/>
            <a:ext cx="4409431" cy="53281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5410200" cy="255117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ull the pin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im low at the base of the fire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queeze the lever slowly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weep the nozzle from side to side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outlets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2398776"/>
          </a:xfrm>
        </p:spPr>
        <p:txBody>
          <a:bodyPr/>
          <a:lstStyle/>
          <a:p>
            <a:r>
              <a:rPr lang="en-US" dirty="0" smtClean="0"/>
              <a:t>Check for adequate electrical outlets in each room. </a:t>
            </a:r>
          </a:p>
          <a:p>
            <a:pPr>
              <a:buNone/>
            </a:pPr>
            <a:r>
              <a:rPr lang="en-US" dirty="0" smtClean="0"/>
              <a:t>    This helps avoid the use of extension cords and overloading circuits.</a:t>
            </a:r>
            <a:endParaRPr lang="en-US" dirty="0"/>
          </a:p>
        </p:txBody>
      </p:sp>
      <p:pic>
        <p:nvPicPr>
          <p:cNvPr id="8196" name="Picture 4" descr="C:\Users\Emily\Downloads\4222795245_0fd6ce80ce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434209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195" name="Picture 3" descr="C:\Users\Emily\Dropbox\Lisa &amp; Emily Sharing\UL Project\Apt Safety\PPT Graphic\22 threeprongplug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267200"/>
            <a:ext cx="1371600" cy="2070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3581400" cy="2779775"/>
          </a:xfrm>
        </p:spPr>
        <p:txBody>
          <a:bodyPr/>
          <a:lstStyle/>
          <a:p>
            <a:r>
              <a:rPr lang="en-US" dirty="0" smtClean="0"/>
              <a:t>Know where and how to turn off the electricity. Check that the circuit breakers are clearly labeled.</a:t>
            </a:r>
            <a:endParaRPr lang="en-US" dirty="0"/>
          </a:p>
        </p:txBody>
      </p:sp>
      <p:pic>
        <p:nvPicPr>
          <p:cNvPr id="9218" name="Picture 2" descr="C:\Users\Emily\Dropbox\Lisa &amp; Emily Sharing\UL Project\Apt Safety\PPT Graphic\19 fuse bo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870" t="3173" r="3258" b="4819"/>
          <a:stretch>
            <a:fillRect/>
          </a:stretch>
        </p:blipFill>
        <p:spPr bwMode="auto">
          <a:xfrm>
            <a:off x="3657600" y="3048000"/>
            <a:ext cx="4162096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fire starters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1636776"/>
          </a:xfrm>
        </p:spPr>
        <p:txBody>
          <a:bodyPr/>
          <a:lstStyle/>
          <a:p>
            <a:r>
              <a:rPr lang="en-US" dirty="0" smtClean="0"/>
              <a:t>Cooking, candles, and smoking cause most apartment fires.</a:t>
            </a:r>
            <a:endParaRPr lang="en-US" dirty="0"/>
          </a:p>
        </p:txBody>
      </p:sp>
      <p:pic>
        <p:nvPicPr>
          <p:cNvPr id="10242" name="Picture 2" descr="C:\Users\Emily\Dropbox\Lisa &amp; Emily Sharing\UL Project\Apt Safety\PPT Graphic\21flameless_candle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3162114"/>
            <a:ext cx="4038600" cy="2700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40434" y="1109161"/>
            <a:ext cx="586803" cy="3996239"/>
          </a:xfrm>
          <a:noFill/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324600" y="2438400"/>
            <a:ext cx="2590800" cy="251648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 few additional helpful hints for first time renters.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29</a:t>
            </a:fld>
            <a:endParaRPr kumimoji="0" lang="en-US" dirty="0"/>
          </a:p>
        </p:txBody>
      </p:sp>
      <p:pic>
        <p:nvPicPr>
          <p:cNvPr id="11266" name="Picture 2" descr="C:\Users\Emily\Downloads\4612188594_79313b221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3200400" cy="5128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 out the apartment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0"/>
            <a:ext cx="8458200" cy="1219200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Before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signing a rental agreement, evaluate prospective apartments for safety and security.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066800"/>
          </a:xfrm>
        </p:spPr>
        <p:txBody>
          <a:bodyPr/>
          <a:lstStyle/>
          <a:p>
            <a:r>
              <a:rPr lang="en-US" dirty="0" smtClean="0"/>
              <a:t>renters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7848600" cy="1484376"/>
          </a:xfrm>
        </p:spPr>
        <p:txBody>
          <a:bodyPr/>
          <a:lstStyle/>
          <a:p>
            <a:r>
              <a:rPr lang="en-US" dirty="0" smtClean="0"/>
              <a:t>You need it! The property owner’s insurance does not cover personal property or  liability.</a:t>
            </a:r>
            <a:endParaRPr lang="en-US" dirty="0"/>
          </a:p>
        </p:txBody>
      </p:sp>
      <p:pic>
        <p:nvPicPr>
          <p:cNvPr id="5" name="Content Placeholder 4" descr="6 Renter's Ins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 l="2597" t="1799" r="3896" b="60431"/>
          <a:stretch>
            <a:fillRect/>
          </a:stretch>
        </p:blipFill>
        <p:spPr>
          <a:xfrm>
            <a:off x="1828800" y="3276600"/>
            <a:ext cx="54102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18653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Ask management about the rules concerning noise, quiet hours, guests, and parties. Be sure you can live with those rules before you sign a rental agreement.</a:t>
            </a:r>
            <a:endParaRPr lang="en-US" dirty="0"/>
          </a:p>
        </p:txBody>
      </p:sp>
      <p:pic>
        <p:nvPicPr>
          <p:cNvPr id="14338" name="Picture 2" descr="C:\Users\Emily\Downloads\5389383519_1620359328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957" r="2523" b="5851"/>
          <a:stretch>
            <a:fillRect/>
          </a:stretch>
        </p:blipFill>
        <p:spPr bwMode="auto">
          <a:xfrm>
            <a:off x="5029200" y="2057400"/>
            <a:ext cx="34290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2246376"/>
          </a:xfrm>
        </p:spPr>
        <p:txBody>
          <a:bodyPr/>
          <a:lstStyle/>
          <a:p>
            <a:r>
              <a:rPr lang="en-US" dirty="0" smtClean="0"/>
              <a:t>Keep the name and phone number of the apartment manager handy. Know whom to call for electrical and plumbing repairs and emergencies.</a:t>
            </a:r>
            <a:endParaRPr lang="en-US" dirty="0"/>
          </a:p>
        </p:txBody>
      </p:sp>
      <p:pic>
        <p:nvPicPr>
          <p:cNvPr id="3100" name="Picture 28" descr="C:\Users\Emily\Dropbox\Lisa &amp; Emily Sharing\UL Project\Apt Safety\PPT Graphic\landlor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7592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Never reveal travel or recreation plans on social media. Wait and recount  adventures when back home.</a:t>
            </a:r>
            <a:endParaRPr lang="en-US" dirty="0"/>
          </a:p>
        </p:txBody>
      </p:sp>
      <p:pic>
        <p:nvPicPr>
          <p:cNvPr id="7" name="Picture 3" descr="C:\Users\Emily\AppData\Local\Microsoft\Windows\Temporary Internet Files\Content.IE5\X1WYQKN2\iStock-Social-Medi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948545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5" name="Picture 3" descr="C:\Users\Emily\Downloads\3896862049_524bf6f403_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77089">
            <a:off x="4298610" y="3610005"/>
            <a:ext cx="3600731" cy="2700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sweet home</a:t>
            </a:r>
            <a:endParaRPr lang="en-US" dirty="0"/>
          </a:p>
        </p:txBody>
      </p:sp>
      <p:pic>
        <p:nvPicPr>
          <p:cNvPr id="13" name="Content Placeholder 12" descr="home sweet hom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7601" y="2743200"/>
            <a:ext cx="4495800" cy="3090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2332037"/>
            <a:ext cx="3048000" cy="2620963"/>
          </a:xfrm>
        </p:spPr>
        <p:txBody>
          <a:bodyPr>
            <a:normAutofit/>
          </a:bodyPr>
          <a:lstStyle/>
          <a:p>
            <a:r>
              <a:rPr lang="en-US" dirty="0" smtClean="0"/>
              <a:t>Knowledge and advance planning can help keep you safe and secure.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533400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40578B5-0C90-45E2-A098-E0442C7C48E5}" type="slidenum">
              <a:rPr lang="en-US"/>
              <a:pPr/>
              <a:t>35</a:t>
            </a:fld>
            <a:endParaRPr lang="en-US" dirty="0"/>
          </a:p>
        </p:txBody>
      </p:sp>
      <p:pic>
        <p:nvPicPr>
          <p:cNvPr id="13" name="Picture 4" descr="Lifesmarts icons cir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95250"/>
            <a:ext cx="34671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44513" y="211138"/>
            <a:ext cx="6310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latin typeface="Calibri" pitchFamily="34" charset="0"/>
              </a:rPr>
              <a:t>LifeSmarts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175" y="2176463"/>
            <a:ext cx="8251825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 marL="341313" indent="-341313">
              <a:buFont typeface="Arial" pitchFamily="34" charset="0"/>
              <a:buChar char="•"/>
            </a:pPr>
            <a:r>
              <a:rPr lang="en-US" sz="2400" dirty="0" smtClean="0"/>
              <a:t> An </a:t>
            </a:r>
            <a:r>
              <a:rPr lang="en-US" sz="2400" dirty="0"/>
              <a:t>educational program teaching teens and tweens important real-life knowledge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400" dirty="0" smtClean="0"/>
              <a:t> A </a:t>
            </a:r>
            <a:r>
              <a:rPr lang="en-US" sz="2400" dirty="0"/>
              <a:t>competition – students compete online and in-person 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400" dirty="0" smtClean="0"/>
              <a:t> A </a:t>
            </a:r>
            <a:r>
              <a:rPr lang="en-US" sz="2400" dirty="0"/>
              <a:t>teaching toolbox. </a:t>
            </a:r>
            <a:r>
              <a:rPr lang="en-US" sz="2400" dirty="0">
                <a:hlinkClick r:id="rId3"/>
              </a:rPr>
              <a:t>Check out our resources</a:t>
            </a:r>
            <a:endParaRPr lang="en-US" sz="2400" dirty="0"/>
          </a:p>
          <a:p>
            <a:pPr marL="341313" indent="-341313">
              <a:buFont typeface="Arial" pitchFamily="34" charset="0"/>
              <a:buChar char="•"/>
            </a:pPr>
            <a:r>
              <a:rPr lang="en-US" sz="2400" dirty="0" smtClean="0"/>
              <a:t> An </a:t>
            </a:r>
            <a:r>
              <a:rPr lang="en-US" sz="2400" dirty="0"/>
              <a:t>opportunity for students to gain leadership skills, and fulfill </a:t>
            </a:r>
            <a:r>
              <a:rPr lang="en-US" sz="2400" dirty="0">
                <a:hlinkClick r:id="rId4"/>
              </a:rPr>
              <a:t>community service requirements</a:t>
            </a:r>
            <a:endParaRPr lang="en-US" sz="2400" dirty="0"/>
          </a:p>
          <a:p>
            <a:pPr marL="341313" indent="-341313">
              <a:buFont typeface="Arial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smtClean="0"/>
              <a:t>partner </a:t>
            </a:r>
            <a:r>
              <a:rPr lang="en-US" sz="2400" dirty="0"/>
              <a:t>with national groups such as FBLA and FCCLA</a:t>
            </a:r>
          </a:p>
          <a:p>
            <a:pPr marL="0" lvl="1"/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lvl="4"/>
            <a:endParaRPr lang="en-US" dirty="0"/>
          </a:p>
          <a:p>
            <a:pPr marL="0" lvl="1">
              <a:buFont typeface="Arial" pitchFamily="34" charset="0"/>
              <a:buChar char="•"/>
            </a:pPr>
            <a:endParaRPr lang="en-US" dirty="0"/>
          </a:p>
          <a:p>
            <a:pPr marL="0" lvl="1"/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03250" y="1201738"/>
            <a:ext cx="5187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Learn it. Live it.</a:t>
            </a:r>
          </a:p>
          <a:p>
            <a:endParaRPr lang="en-US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0" y="59531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E7F8D"/>
                </a:solidFill>
              </a:rPr>
              <a:t>Visit </a:t>
            </a:r>
            <a:r>
              <a:rPr lang="en-US" sz="4000" dirty="0">
                <a:solidFill>
                  <a:srgbClr val="2E7F8D"/>
                </a:solidFill>
              </a:rPr>
              <a:t>LifeSmarts at </a:t>
            </a:r>
            <a:r>
              <a:rPr lang="en-US" sz="4000" b="1" dirty="0">
                <a:solidFill>
                  <a:srgbClr val="2E7F8D"/>
                </a:solidFill>
                <a:latin typeface="Calibri" pitchFamily="34" charset="0"/>
              </a:rPr>
              <a:t>www.lifesmarts.org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03250" y="2427288"/>
            <a:ext cx="3675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LifeSmarts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324600" y="2438400"/>
            <a:ext cx="2590800" cy="251648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Check the security of the surrounding area, the apartment building, and the apartment.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4</a:t>
            </a:fld>
            <a:endParaRPr kumimoji="0" lang="en-US" dirty="0"/>
          </a:p>
        </p:txBody>
      </p:sp>
      <p:pic>
        <p:nvPicPr>
          <p:cNvPr id="1026" name="Picture 2" descr="C:\Users\Emily\Downloads\8474113509_20a21c4acb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46482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2855976"/>
          </a:xfrm>
        </p:spPr>
        <p:txBody>
          <a:bodyPr>
            <a:normAutofit/>
          </a:bodyPr>
          <a:lstStyle/>
          <a:p>
            <a:r>
              <a:rPr lang="en-US" dirty="0" smtClean="0"/>
              <a:t>Inspect security lighting.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Look for streetlights and how  the parking area is illuminated at night.</a:t>
            </a:r>
          </a:p>
          <a:p>
            <a:r>
              <a:rPr lang="en-US" dirty="0" smtClean="0"/>
              <a:t>Make sure there is adequate lighting at all the entrances.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Content Placeholder 6" descr="1 Front door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00600" y="1676400"/>
            <a:ext cx="3394472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8001000" cy="1560576"/>
          </a:xfrm>
        </p:spPr>
        <p:txBody>
          <a:bodyPr/>
          <a:lstStyle/>
          <a:p>
            <a:r>
              <a:rPr lang="en-US" dirty="0" smtClean="0"/>
              <a:t>Inspect common spaces such as the laundry room, trash and recycling bins for adequate lighting and security.</a:t>
            </a:r>
          </a:p>
          <a:p>
            <a:endParaRPr lang="en-US" dirty="0"/>
          </a:p>
        </p:txBody>
      </p:sp>
      <p:pic>
        <p:nvPicPr>
          <p:cNvPr id="5" name="Picture 2" descr="C:\Users\Emily\Downloads\5454531293_38121f8dfe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3212" y="3352801"/>
            <a:ext cx="4016187" cy="2666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3733800" cy="2322576"/>
          </a:xfrm>
        </p:spPr>
        <p:txBody>
          <a:bodyPr/>
          <a:lstStyle/>
          <a:p>
            <a:r>
              <a:rPr lang="en-US" dirty="0" smtClean="0"/>
              <a:t>Examine the door locks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Deadbolt locks are the most secure.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Check that the windows lock and that there is a security bar on all sliding glass doors.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3 locks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3169444"/>
            <a:ext cx="4038600" cy="268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3 lock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3000" y="1600200"/>
            <a:ext cx="17145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&amp; package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 mail and package delivery area should be secure.</a:t>
            </a:r>
          </a:p>
          <a:p>
            <a:r>
              <a:rPr lang="en-US" smtClean="0"/>
              <a:t>Peepholes </a:t>
            </a:r>
            <a:r>
              <a:rPr lang="en-US" dirty="0" smtClean="0"/>
              <a:t>in apartment doors provide additional security.</a:t>
            </a:r>
            <a:endParaRPr lang="en-US" dirty="0"/>
          </a:p>
        </p:txBody>
      </p:sp>
      <p:pic>
        <p:nvPicPr>
          <p:cNvPr id="2050" name="Picture 2" descr="C:\Users\Emily\Downloads\2718674745_dd522ae3dd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22860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4 mai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386493">
            <a:off x="2869639" y="3986103"/>
            <a:ext cx="3276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1331976"/>
          </a:xfrm>
        </p:spPr>
        <p:txBody>
          <a:bodyPr/>
          <a:lstStyle/>
          <a:p>
            <a:r>
              <a:rPr lang="en-US" dirty="0" smtClean="0"/>
              <a:t>Look for security cameras and ask the landlord if they are operational.</a:t>
            </a:r>
            <a:endParaRPr lang="en-US" dirty="0"/>
          </a:p>
        </p:txBody>
      </p:sp>
      <p:pic>
        <p:nvPicPr>
          <p:cNvPr id="4098" name="Picture 2" descr="C:\Users\Emily\Downloads\4785848925_d36df85199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905000"/>
            <a:ext cx="3901440" cy="3364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89D-5F50-4E75-B613-B2B48C06019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4737</TotalTime>
  <Words>1490</Words>
  <Application>Microsoft Office PowerPoint</Application>
  <PresentationFormat>On-screen Show (4:3)</PresentationFormat>
  <Paragraphs>194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</vt:lpstr>
      <vt:lpstr>Apartment Safety &amp; Security 101</vt:lpstr>
      <vt:lpstr>Slide 2</vt:lpstr>
      <vt:lpstr>Checking out the apartment</vt:lpstr>
      <vt:lpstr>Security</vt:lpstr>
      <vt:lpstr>entrances</vt:lpstr>
      <vt:lpstr>common areas</vt:lpstr>
      <vt:lpstr>locks</vt:lpstr>
      <vt:lpstr>mail &amp; package delivery</vt:lpstr>
      <vt:lpstr>cameras</vt:lpstr>
      <vt:lpstr>crime check</vt:lpstr>
      <vt:lpstr>night and day</vt:lpstr>
      <vt:lpstr>storage</vt:lpstr>
      <vt:lpstr>public transportation</vt:lpstr>
      <vt:lpstr>Safety</vt:lpstr>
      <vt:lpstr>5 minutes or less</vt:lpstr>
      <vt:lpstr>prevention</vt:lpstr>
      <vt:lpstr>detection</vt:lpstr>
      <vt:lpstr>carbon monoxide alarms</vt:lpstr>
      <vt:lpstr>responsibility</vt:lpstr>
      <vt:lpstr>EDITH</vt:lpstr>
      <vt:lpstr>emergency exit plan</vt:lpstr>
      <vt:lpstr>exits</vt:lpstr>
      <vt:lpstr>“get low and go”</vt:lpstr>
      <vt:lpstr>ABC fire extinguisher </vt:lpstr>
      <vt:lpstr>PASS</vt:lpstr>
      <vt:lpstr>electrical outlets</vt:lpstr>
      <vt:lpstr>electrical panel</vt:lpstr>
      <vt:lpstr>most common fire starters</vt:lpstr>
      <vt:lpstr>ALSO</vt:lpstr>
      <vt:lpstr>renters insurance</vt:lpstr>
      <vt:lpstr>noise</vt:lpstr>
      <vt:lpstr>management</vt:lpstr>
      <vt:lpstr>social media</vt:lpstr>
      <vt:lpstr>home sweet home</vt:lpstr>
      <vt:lpstr>Slide 35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Apartment Safety &amp; Security 101</dc:title>
  <dc:creator>Emily</dc:creator>
  <cp:lastModifiedBy>Lisa</cp:lastModifiedBy>
  <cp:revision>21</cp:revision>
  <dcterms:created xsi:type="dcterms:W3CDTF">2015-09-01T19:24:28Z</dcterms:created>
  <dcterms:modified xsi:type="dcterms:W3CDTF">2015-09-24T16:59:01Z</dcterms:modified>
</cp:coreProperties>
</file>