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3"/>
  </p:notesMasterIdLst>
  <p:handoutMasterIdLst>
    <p:handoutMasterId r:id="rId54"/>
  </p:handoutMasterIdLst>
  <p:sldIdLst>
    <p:sldId id="256" r:id="rId2"/>
    <p:sldId id="277" r:id="rId3"/>
    <p:sldId id="278" r:id="rId4"/>
    <p:sldId id="294" r:id="rId5"/>
    <p:sldId id="295" r:id="rId6"/>
    <p:sldId id="283" r:id="rId7"/>
    <p:sldId id="284" r:id="rId8"/>
    <p:sldId id="296" r:id="rId9"/>
    <p:sldId id="297" r:id="rId10"/>
    <p:sldId id="261" r:id="rId11"/>
    <p:sldId id="262" r:id="rId12"/>
    <p:sldId id="267" r:id="rId13"/>
    <p:sldId id="268" r:id="rId14"/>
    <p:sldId id="285" r:id="rId15"/>
    <p:sldId id="286" r:id="rId16"/>
    <p:sldId id="289" r:id="rId17"/>
    <p:sldId id="291" r:id="rId18"/>
    <p:sldId id="287" r:id="rId19"/>
    <p:sldId id="288" r:id="rId20"/>
    <p:sldId id="292" r:id="rId21"/>
    <p:sldId id="293" r:id="rId22"/>
    <p:sldId id="279" r:id="rId23"/>
    <p:sldId id="280" r:id="rId24"/>
    <p:sldId id="281" r:id="rId25"/>
    <p:sldId id="282" r:id="rId26"/>
    <p:sldId id="275" r:id="rId27"/>
    <p:sldId id="276" r:id="rId28"/>
    <p:sldId id="259" r:id="rId29"/>
    <p:sldId id="260" r:id="rId30"/>
    <p:sldId id="300" r:id="rId31"/>
    <p:sldId id="301" r:id="rId32"/>
    <p:sldId id="302" r:id="rId33"/>
    <p:sldId id="303" r:id="rId34"/>
    <p:sldId id="257" r:id="rId35"/>
    <p:sldId id="258" r:id="rId36"/>
    <p:sldId id="298" r:id="rId37"/>
    <p:sldId id="299" r:id="rId38"/>
    <p:sldId id="269" r:id="rId39"/>
    <p:sldId id="270" r:id="rId40"/>
    <p:sldId id="273" r:id="rId41"/>
    <p:sldId id="274" r:id="rId42"/>
    <p:sldId id="271" r:id="rId43"/>
    <p:sldId id="272" r:id="rId44"/>
    <p:sldId id="306" r:id="rId45"/>
    <p:sldId id="307" r:id="rId46"/>
    <p:sldId id="263" r:id="rId47"/>
    <p:sldId id="264" r:id="rId48"/>
    <p:sldId id="265" r:id="rId49"/>
    <p:sldId id="266" r:id="rId50"/>
    <p:sldId id="304" r:id="rId51"/>
    <p:sldId id="305" r:id="rId5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4" autoAdjust="0"/>
    <p:restoredTop sz="94660"/>
  </p:normalViewPr>
  <p:slideViewPr>
    <p:cSldViewPr>
      <p:cViewPr varScale="1">
        <p:scale>
          <a:sx n="75" d="100"/>
          <a:sy n="75" d="100"/>
        </p:scale>
        <p:origin x="-97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530" y="-9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D5D99A-5486-E44C-9D92-37381BB6D6B5}" type="datetimeFigureOut">
              <a:rPr lang="en-US"/>
              <a:pPr/>
              <a:t>10/21/2013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C2F633-2BEF-C64F-B96D-34740EC8B52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ACB8AAD4-2219-334E-BA92-CCE75776A909}" type="datetimeFigureOut">
              <a:rPr lang="en-US"/>
              <a:pPr/>
              <a:t>10/21/2013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</a:defRPr>
            </a:lvl1pPr>
          </a:lstStyle>
          <a:p>
            <a:fld id="{973F380B-38AA-BA4D-BF6D-64A57C88918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The Visa survey also found that parents are planning to pay for 59% of prom costs, while their </a:t>
            </a:r>
          </a:p>
          <a:p>
            <a:r>
              <a:rPr lang="en-US" dirty="0" smtClean="0"/>
              <a:t>teens are covering the remaining 41%.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380B-38AA-BA4D-BF6D-64A57C88918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380B-38AA-BA4D-BF6D-64A57C88918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7000 high school students drop out of school every day.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380B-38AA-BA4D-BF6D-64A57C88918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 </a:t>
            </a:r>
            <a:r>
              <a:rPr lang="en-US" dirty="0" smtClean="0"/>
              <a:t>15% </a:t>
            </a:r>
            <a:r>
              <a:rPr lang="en-US" dirty="0" smtClean="0"/>
              <a:t>of the American population</a:t>
            </a:r>
            <a:r>
              <a:rPr lang="en-US" baseline="0" dirty="0" smtClean="0"/>
              <a:t> lives at or below the poverty </a:t>
            </a:r>
            <a:r>
              <a:rPr lang="en-US" baseline="0" dirty="0" smtClean="0"/>
              <a:t>threshold and ½ of Americans households have an income of $50,000 or less.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380B-38AA-BA4D-BF6D-64A57C88918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median</a:t>
            </a:r>
            <a:r>
              <a:rPr lang="en-US" baseline="0" dirty="0" smtClean="0"/>
              <a:t> income in Mississippi is less than $42,000 and over $65,000 for New Jersey.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380B-38AA-BA4D-BF6D-64A57C88918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9F12EBE-38A4-BC42-B85D-A31F0C25A372}" type="slidenum">
              <a:rPr lang="en-US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40% live paycheck to paycheck</a:t>
            </a:r>
            <a:r>
              <a:rPr lang="en-US" baseline="0" dirty="0" smtClean="0"/>
              <a:t> every month, while an additional 37% report living that way some months during the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F380B-38AA-BA4D-BF6D-64A57C88918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/>
              <a:t>Cash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3F5F64-1F02-4244-98A7-E08EA09A087C}" type="slidenum">
              <a:rPr lang="en-US"/>
              <a:pPr/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/>
              <a:t>What benefits do teenagers receive from taxpayers being willing to “shoulder the this tax burden?”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63EA-F46E-164E-BDD2-C32F0B838E2C}" type="slidenum">
              <a:rPr lang="en-US"/>
              <a:pPr/>
              <a:t>51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6053138"/>
            <a:ext cx="2239962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075392C-413E-8C40-9BD0-20211F1BAD41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F52955-8F80-A94C-B7D8-1D7F8D92C86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FD0903-56D4-2D48-967D-76BD4C73FE5E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EDD47-54E3-FB4A-B1BB-1936E8F1756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fld id="{29BADCC6-C100-FC47-BFBF-2559C1599FE2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914B8C88-58AE-334A-8258-E02813155AE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048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E7A7E0-630E-7B44-BFB2-8777E566937E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475A-2C22-B340-A748-76B3F798B74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0630-A149-2A4D-968D-36AC80A2D9C3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AE5E7E72-BB41-3045-829F-C17FC3D7975A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FF4034-CEDF-4645-9C66-393F8A017B4B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094FCA-E8F5-734A-A6FE-F6EAA79D0BF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54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EDEB29-375E-244B-8AEF-652205343A42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9801763-3379-C449-A172-917D60C9C75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50417A-C8A3-5944-8464-C4CA3814B381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072BD-9A07-8343-968B-7BB07AD080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D6306E-6FC6-E84A-AC3B-779F2A1C97C3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86516D-183F-DC47-815B-BF6E235214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180FE7-5286-CD4E-BDDB-C6DBE9699526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7F95D-DBB0-7143-9A26-C880EF693D3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fld id="{EBD4B612-5F28-374B-B78F-CD9E00D18FEE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AA1757A5-212B-984E-AA76-B7D5DD651E0D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3048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BFC3C9BA-FAE7-F840-8728-DAE42AD744D0}" type="datetime1">
              <a:rPr lang="en-US"/>
              <a:pPr/>
              <a:t>10/21/2013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B5DA6AD6-E9AE-AF4C-8EFC-F81AD5A8402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9" r:id="rId2"/>
    <p:sldLayoutId id="2147483774" r:id="rId3"/>
    <p:sldLayoutId id="2147483775" r:id="rId4"/>
    <p:sldLayoutId id="2147483776" r:id="rId5"/>
    <p:sldLayoutId id="2147483770" r:id="rId6"/>
    <p:sldLayoutId id="2147483777" r:id="rId7"/>
    <p:sldLayoutId id="2147483771" r:id="rId8"/>
    <p:sldLayoutId id="2147483778" r:id="rId9"/>
    <p:sldLayoutId id="2147483772" r:id="rId10"/>
    <p:sldLayoutId id="214748377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-106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-106" charset="2"/>
        <a:buChar char=""/>
        <a:defRPr sz="26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-106" charset="2"/>
        <a:buChar char=""/>
        <a:defRPr sz="23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-106" charset="2"/>
        <a:buChar char="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-106" charset="2"/>
        <a:buChar char="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362200" y="4953000"/>
            <a:ext cx="4419600" cy="914400"/>
          </a:xfrm>
        </p:spPr>
        <p:txBody>
          <a:bodyPr/>
          <a:lstStyle/>
          <a:p>
            <a:pPr eaLnBrk="1" hangingPunct="1"/>
            <a:r>
              <a:rPr lang="en-US" cap="none" dirty="0"/>
              <a:t>WAY OR NO WAY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6049963"/>
            <a:ext cx="67056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What do you really know about how Americans spend and save their money?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5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11EDCB8A-0184-624D-8762-2E7B31B3A7C8}" type="slidenum">
              <a:rPr lang="en-US" sz="1200"/>
              <a:pPr>
                <a:lnSpc>
                  <a:spcPct val="80000"/>
                </a:lnSpc>
              </a:pPr>
              <a:t>10</a:t>
            </a:fld>
            <a:endParaRPr lang="en-US" sz="1200" dirty="0"/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1"/>
          </p:nvPr>
        </p:nvSpPr>
        <p:spPr>
          <a:xfrm>
            <a:off x="3962400" y="1524000"/>
            <a:ext cx="4572000" cy="36576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Workers with high school diplomas earn, on average, $260,000 more over their working life than workers who have not graduated from high school.</a:t>
            </a:r>
          </a:p>
        </p:txBody>
      </p:sp>
      <p:pic>
        <p:nvPicPr>
          <p:cNvPr id="7173" name="Picture 5" descr="C:\Documents and Settings\Emily\Local Settings\Temporary Internet Files\Content.IE5\WWK9RKL1\MPj0411749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195384"/>
            <a:ext cx="2286000" cy="2224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5-WAY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23FD6B6A-19CF-5743-823C-EB742C685E09}" type="slidenum">
              <a:rPr lang="en-US" sz="1200"/>
              <a:pPr>
                <a:lnSpc>
                  <a:spcPct val="80000"/>
                </a:lnSpc>
              </a:pPr>
              <a:t>11</a:t>
            </a:fld>
            <a:endParaRPr lang="en-US" sz="1200" dirty="0"/>
          </a:p>
        </p:txBody>
      </p:sp>
      <p:sp>
        <p:nvSpPr>
          <p:cNvPr id="19460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9248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In fact, high school dropouts cost society money. They are often the consumers of welfare and public health service. It is estimated that dropouts cost society </a:t>
            </a:r>
            <a:r>
              <a:rPr lang="en-US" dirty="0" smtClean="0"/>
              <a:t>more than $500,000 </a:t>
            </a:r>
            <a:r>
              <a:rPr lang="en-US" dirty="0"/>
              <a:t>over their lifetime.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 Levin-CNBC  2012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6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20483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Nineteen </a:t>
            </a:r>
            <a:r>
              <a:rPr lang="en-US" dirty="0"/>
              <a:t>percent of bankruptcies are filed by people under the age of </a:t>
            </a:r>
            <a:r>
              <a:rPr lang="en-US" dirty="0" smtClean="0"/>
              <a:t>thirty-five</a:t>
            </a:r>
            <a:r>
              <a:rPr lang="en-US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9C1A1071-AF08-F74D-A817-6FBF46448D24}" type="slidenum">
              <a:rPr lang="en-US" sz="1200"/>
              <a:pPr>
                <a:lnSpc>
                  <a:spcPct val="80000"/>
                </a:lnSpc>
              </a:pPr>
              <a:t>12</a:t>
            </a:fld>
            <a:endParaRPr lang="en-US" sz="1200" dirty="0"/>
          </a:p>
        </p:txBody>
      </p:sp>
      <p:pic>
        <p:nvPicPr>
          <p:cNvPr id="13318" name="Picture 6" descr="C:\Documents and Settings\Emily\Local Settings\Temporary Internet Files\Content.IE5\MQKZYPW9\MPj042759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581400" cy="2686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6-WAY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0CBD6C1E-5829-404C-BBAE-BC7AD9D1383D}" type="slidenum">
              <a:rPr lang="en-US" sz="1200"/>
              <a:pPr>
                <a:lnSpc>
                  <a:spcPct val="80000"/>
                </a:lnSpc>
              </a:pPr>
              <a:t>13</a:t>
            </a:fld>
            <a:endParaRPr lang="en-US" sz="1200" dirty="0"/>
          </a:p>
        </p:txBody>
      </p:sp>
      <p:sp>
        <p:nvSpPr>
          <p:cNvPr id="21508" name="Text Placeholder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828800" cy="4343400"/>
          </a:xfrm>
          <a:ln/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FF"/>
                </a:solidFill>
              </a:rPr>
              <a:t>“There </a:t>
            </a:r>
            <a:r>
              <a:rPr lang="en-US" sz="2000" dirty="0">
                <a:solidFill>
                  <a:srgbClr val="FFFFFF"/>
                </a:solidFill>
              </a:rPr>
              <a:t>is no short cut to any place </a:t>
            </a:r>
            <a:r>
              <a:rPr lang="en-US" sz="2000" dirty="0" smtClean="0">
                <a:solidFill>
                  <a:srgbClr val="FFFFFF"/>
                </a:solidFill>
              </a:rPr>
              <a:t>worth going</a:t>
            </a:r>
            <a:r>
              <a:rPr lang="en-US" sz="2000" dirty="0">
                <a:solidFill>
                  <a:srgbClr val="FFFFFF"/>
                </a:solidFill>
              </a:rPr>
              <a:t>.”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rgbClr val="FFFFFF"/>
                </a:solidFill>
              </a:rPr>
              <a:t>— Beverly </a:t>
            </a:r>
            <a:r>
              <a:rPr lang="en-US" sz="1600" dirty="0">
                <a:solidFill>
                  <a:srgbClr val="FFFFFF"/>
                </a:solidFill>
              </a:rPr>
              <a:t>Sills</a:t>
            </a:r>
          </a:p>
        </p:txBody>
      </p:sp>
      <p:sp>
        <p:nvSpPr>
          <p:cNvPr id="21509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524000"/>
            <a:ext cx="6400800" cy="3352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The majority of teens believe there is greater pressure to have things, like computers, cell phones and clothes…than in previous generations.”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2011 </a:t>
            </a:r>
            <a:r>
              <a:rPr lang="en-US" sz="1500" dirty="0"/>
              <a:t>Charles Schwab Teens &amp; Money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/>
              <a:t>7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71C759B2-582B-6A42-9991-0AF4B26D2636}" type="slidenum">
              <a:rPr lang="en-US" sz="1200"/>
              <a:pPr>
                <a:lnSpc>
                  <a:spcPct val="80000"/>
                </a:lnSpc>
              </a:pPr>
              <a:t>14</a:t>
            </a:fld>
            <a:endParaRPr lang="en-US" sz="1200" dirty="0"/>
          </a:p>
        </p:txBody>
      </p:sp>
      <p:sp>
        <p:nvSpPr>
          <p:cNvPr id="22532" name="Text Placeholder 5"/>
          <p:cNvSpPr>
            <a:spLocks noGrp="1"/>
          </p:cNvSpPr>
          <p:nvPr>
            <p:ph type="body" idx="2"/>
          </p:nvPr>
        </p:nvSpPr>
        <p:spPr>
          <a:xfrm>
            <a:off x="7010400" y="1905000"/>
            <a:ext cx="1828800" cy="4343400"/>
          </a:xfrm>
          <a:ln/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“Now Mama said, “There is only so much fortune a man really needs, and the rest is just for showing off.’”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rgbClr val="FFFFFF"/>
                </a:solidFill>
              </a:rPr>
              <a:t>— Forrest </a:t>
            </a:r>
            <a:r>
              <a:rPr lang="en-US" sz="1600" dirty="0">
                <a:solidFill>
                  <a:srgbClr val="FFFFFF"/>
                </a:solidFill>
              </a:rPr>
              <a:t>Gump</a:t>
            </a:r>
          </a:p>
        </p:txBody>
      </p:sp>
      <p:sp>
        <p:nvSpPr>
          <p:cNvPr id="2253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6400800" cy="44196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endParaRPr lang="en-US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Twenty-one percent of American’s say they are not saving enough, while over seventy-five percent feel  their saving level is adequate.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7-NO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F4184EF2-E458-0649-96DE-F849F5ED8C30}" type="slidenum">
              <a:rPr lang="en-US" sz="1200"/>
              <a:pPr>
                <a:lnSpc>
                  <a:spcPct val="80000"/>
                </a:lnSpc>
              </a:pPr>
              <a:t>15</a:t>
            </a:fld>
            <a:endParaRPr lang="en-US" sz="1200" dirty="0"/>
          </a:p>
        </p:txBody>
      </p:sp>
      <p:sp>
        <p:nvSpPr>
          <p:cNvPr id="2355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Reverse those percentages and you have it right. Over 75% of Americans think they are not saving enough and 21% think they have an adequate savings plan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 smtClean="0"/>
              <a:t>	29% of workers in one survey reported having less than $1000 in savings. </a:t>
            </a:r>
            <a:endParaRPr lang="en-US" sz="1600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600" dirty="0" smtClean="0"/>
              <a:t>		</a:t>
            </a:r>
            <a:r>
              <a:rPr lang="en-US" sz="1600" dirty="0" smtClean="0"/>
              <a:t>2013-Employee </a:t>
            </a:r>
            <a:r>
              <a:rPr lang="en-US" sz="1600" dirty="0" smtClean="0"/>
              <a:t>Benefit Research Institute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 smtClean="0"/>
              <a:t>		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8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962400" cy="3352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   Research shows only </a:t>
            </a:r>
            <a:r>
              <a:rPr lang="en-US" dirty="0" smtClean="0"/>
              <a:t>eleven </a:t>
            </a:r>
            <a:r>
              <a:rPr lang="en-US" dirty="0"/>
              <a:t>percent of Americans have an income of </a:t>
            </a:r>
            <a:r>
              <a:rPr lang="en-US" dirty="0" smtClean="0"/>
              <a:t>$100,000 </a:t>
            </a:r>
            <a:r>
              <a:rPr lang="en-US" dirty="0"/>
              <a:t>or more per year.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134C7225-1C54-E948-A9F2-A7750BFD4573}" type="slidenum">
              <a:rPr lang="en-US" sz="1200"/>
              <a:pPr>
                <a:lnSpc>
                  <a:spcPct val="80000"/>
                </a:lnSpc>
              </a:pPr>
              <a:t>16</a:t>
            </a:fld>
            <a:endParaRPr lang="en-US" sz="1200" dirty="0"/>
          </a:p>
        </p:txBody>
      </p:sp>
      <p:pic>
        <p:nvPicPr>
          <p:cNvPr id="35847" name="Picture 7" descr="C:\Documents and Settings\Emily\Local Settings\Temporary Internet Files\Content.IE5\WWK9RKL1\MPj031686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33600"/>
            <a:ext cx="3657600" cy="2432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8-WAY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F2E4F6BB-B2D0-944A-BE0C-E9D71A2F14E1}" type="slidenum">
              <a:rPr lang="en-US" sz="1200"/>
              <a:pPr>
                <a:lnSpc>
                  <a:spcPct val="80000"/>
                </a:lnSpc>
              </a:pPr>
              <a:t>17</a:t>
            </a:fld>
            <a:endParaRPr lang="en-US" sz="1200" dirty="0"/>
          </a:p>
        </p:txBody>
      </p:sp>
      <p:sp>
        <p:nvSpPr>
          <p:cNvPr id="25604" name="Text Placeholder 6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828800" cy="4343400"/>
          </a:xfrm>
          <a:ln/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“Whoever said that money can’t buy happiness simply didn’t know where to go shopping.”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rgbClr val="FFFFFF"/>
                </a:solidFill>
              </a:rPr>
              <a:t>— Bo </a:t>
            </a:r>
            <a:r>
              <a:rPr lang="en-US" sz="1600" dirty="0">
                <a:solidFill>
                  <a:srgbClr val="FFFFFF"/>
                </a:solidFill>
              </a:rPr>
              <a:t>Derek</a:t>
            </a:r>
          </a:p>
        </p:txBody>
      </p:sp>
      <p:sp>
        <p:nvSpPr>
          <p:cNvPr id="25605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524000"/>
            <a:ext cx="6400800" cy="2667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While movies and television present the lifestyles of the rich and famous, </a:t>
            </a:r>
            <a:r>
              <a:rPr lang="en-US" dirty="0" smtClean="0"/>
              <a:t>most  </a:t>
            </a:r>
            <a:r>
              <a:rPr lang="en-US" dirty="0"/>
              <a:t>Americans are not wealthy.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9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CF1D7558-0567-E042-BDE4-844CF2C488D3}" type="slidenum">
              <a:rPr lang="en-US" sz="1200"/>
              <a:pPr>
                <a:lnSpc>
                  <a:spcPct val="80000"/>
                </a:lnSpc>
              </a:pPr>
              <a:t>18</a:t>
            </a:fld>
            <a:endParaRPr lang="en-US" sz="1200" dirty="0"/>
          </a:p>
        </p:txBody>
      </p:sp>
      <p:sp>
        <p:nvSpPr>
          <p:cNvPr id="26628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4000"/>
            <a:ext cx="4191000" cy="2971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endParaRPr lang="en-US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Middle class income for Americans is between $30,000 and $90,000 per year.</a:t>
            </a:r>
          </a:p>
        </p:txBody>
      </p:sp>
      <p:pic>
        <p:nvPicPr>
          <p:cNvPr id="33801" name="Picture 9" descr="C:\Documents and Settings\Emily\Local Settings\Temporary Internet Files\Content.IE5\NFKF9RKY\MPj03088730000[1].jp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762000" y="2063496"/>
            <a:ext cx="3657600" cy="2432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9-WAY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971B655A-3238-3D49-A548-85F342FE0CF5}" type="slidenum">
              <a:rPr lang="en-US" sz="1200"/>
              <a:pPr>
                <a:lnSpc>
                  <a:spcPct val="80000"/>
                </a:lnSpc>
              </a:pPr>
              <a:t>19</a:t>
            </a:fld>
            <a:endParaRPr lang="en-US" sz="1200" dirty="0"/>
          </a:p>
        </p:txBody>
      </p:sp>
      <p:sp>
        <p:nvSpPr>
          <p:cNvPr id="27652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Even though this is a very wide range of income, Americans in this range consider themselves to be middle class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MIT </a:t>
            </a:r>
            <a:r>
              <a:rPr lang="en-US" sz="1500" dirty="0"/>
              <a:t>Economist, Frank Levy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1-Way </a:t>
            </a:r>
            <a:r>
              <a:rPr lang="en-US" dirty="0"/>
              <a:t>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191000" cy="2590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endParaRPr lang="en-US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Only twenty-</a:t>
            </a:r>
            <a:r>
              <a:rPr lang="en-US" dirty="0" smtClean="0"/>
              <a:t>five percent </a:t>
            </a:r>
            <a:r>
              <a:rPr lang="en-US" dirty="0"/>
              <a:t>of Americans report </a:t>
            </a:r>
            <a:r>
              <a:rPr lang="en-US" dirty="0" smtClean="0"/>
              <a:t>they “</a:t>
            </a:r>
            <a:r>
              <a:rPr lang="en-US" dirty="0"/>
              <a:t>always” or “sometimes” worry about money.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636A8CC7-540C-A743-9B26-C9D37CB568A1}" type="slidenum">
              <a:rPr lang="en-US" sz="1200"/>
              <a:pPr>
                <a:lnSpc>
                  <a:spcPct val="80000"/>
                </a:lnSpc>
              </a:pPr>
              <a:t>2</a:t>
            </a:fld>
            <a:endParaRPr lang="en-US" sz="1200" dirty="0"/>
          </a:p>
        </p:txBody>
      </p:sp>
      <p:pic>
        <p:nvPicPr>
          <p:cNvPr id="2051" name="Picture 3" descr="C:\Users\Emily\AppData\Local\Microsoft\Windows\Temporary Internet Files\Content.IE5\XTKIJLJW\MP90042656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362200"/>
            <a:ext cx="3124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10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962400" cy="38862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Over a lifetime of work, a college graduate earns about $400,000 more than a worker with only a high school diploma.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E8AB7C4A-E4C2-004B-AEB5-7059F005E31C}" type="slidenum">
              <a:rPr lang="en-US" sz="1200"/>
              <a:pPr>
                <a:lnSpc>
                  <a:spcPct val="80000"/>
                </a:lnSpc>
              </a:pPr>
              <a:t>20</a:t>
            </a:fld>
            <a:endParaRPr lang="en-US" sz="1200" dirty="0"/>
          </a:p>
        </p:txBody>
      </p:sp>
      <p:pic>
        <p:nvPicPr>
          <p:cNvPr id="37895" name="Picture 7" descr="C:\Documents and Settings\Emily\Local Settings\Temporary Internet Files\Content.IE5\ABO6NXU7\MPj038725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057400"/>
            <a:ext cx="2609088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10-NO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1B7D3D51-3A4A-0E40-9221-CB445D947904}" type="slidenum">
              <a:rPr lang="en-US" sz="1200"/>
              <a:pPr>
                <a:lnSpc>
                  <a:spcPct val="80000"/>
                </a:lnSpc>
              </a:pPr>
              <a:t>21</a:t>
            </a:fld>
            <a:endParaRPr lang="en-US" sz="1200" dirty="0"/>
          </a:p>
        </p:txBody>
      </p:sp>
      <p:sp>
        <p:nvSpPr>
          <p:cNvPr id="2970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The gap in earning potential is much greater</a:t>
            </a:r>
            <a:r>
              <a:rPr lang="en-US" dirty="0" smtClean="0"/>
              <a:t>. A </a:t>
            </a:r>
            <a:r>
              <a:rPr lang="en-US" dirty="0"/>
              <a:t>college graduate often earns $800,000 more during their lifetime than a high school graduate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collegeboard</a:t>
            </a:r>
            <a:r>
              <a:rPr lang="en-US" sz="1500" dirty="0"/>
              <a:t>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5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11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48FBA4B4-E610-8343-AC2F-525C5762662E}" type="slidenum">
              <a:rPr lang="en-US" sz="1200"/>
              <a:pPr>
                <a:lnSpc>
                  <a:spcPct val="80000"/>
                </a:lnSpc>
              </a:pPr>
              <a:t>22</a:t>
            </a:fld>
            <a:endParaRPr lang="en-US" sz="1200" dirty="0"/>
          </a:p>
        </p:txBody>
      </p:sp>
      <p:sp>
        <p:nvSpPr>
          <p:cNvPr id="30724" name="Content Placeholder 6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343400" cy="28194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The median household income in </a:t>
            </a:r>
            <a:r>
              <a:rPr lang="en-US" dirty="0" smtClean="0"/>
              <a:t>2012 </a:t>
            </a:r>
            <a:r>
              <a:rPr lang="en-US" dirty="0"/>
              <a:t>for all households in the United States was </a:t>
            </a:r>
            <a:r>
              <a:rPr lang="en-US" dirty="0" smtClean="0"/>
              <a:t>$</a:t>
            </a:r>
            <a:r>
              <a:rPr lang="en-US" dirty="0" smtClean="0"/>
              <a:t>51,000.</a:t>
            </a:r>
            <a:endParaRPr lang="en-US" dirty="0"/>
          </a:p>
        </p:txBody>
      </p:sp>
      <p:pic>
        <p:nvPicPr>
          <p:cNvPr id="6" name="Picture 5" descr="sb10069496c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2127250"/>
            <a:ext cx="3219450" cy="2139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11-WAY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76D11A8E-7547-8749-8E8C-EF4C55B3C7E3}" type="slidenum">
              <a:rPr lang="en-US" sz="1200"/>
              <a:pPr>
                <a:lnSpc>
                  <a:spcPct val="80000"/>
                </a:lnSpc>
              </a:pPr>
              <a:t>23</a:t>
            </a:fld>
            <a:endParaRPr lang="en-US" sz="1200" dirty="0"/>
          </a:p>
        </p:txBody>
      </p:sp>
      <p:sp>
        <p:nvSpPr>
          <p:cNvPr id="3174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The median income is the center, one-half of the households are below </a:t>
            </a:r>
            <a:r>
              <a:rPr lang="en-US" dirty="0" smtClean="0"/>
              <a:t>$$51,000 </a:t>
            </a:r>
            <a:r>
              <a:rPr lang="en-US" dirty="0"/>
              <a:t>and the other half are above that figure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U</a:t>
            </a:r>
            <a:r>
              <a:rPr lang="en-US" sz="1500" dirty="0"/>
              <a:t>.S. </a:t>
            </a:r>
            <a:r>
              <a:rPr lang="en-US" sz="1500" dirty="0" smtClean="0"/>
              <a:t>Census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12-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58CC55C8-2C7E-8642-A976-0EE59ACB9CFE}" type="slidenum">
              <a:rPr lang="en-US" sz="1200"/>
              <a:pPr>
                <a:lnSpc>
                  <a:spcPct val="80000"/>
                </a:lnSpc>
              </a:pPr>
              <a:t>24</a:t>
            </a:fld>
            <a:endParaRPr lang="en-US" sz="1200" dirty="0"/>
          </a:p>
        </p:txBody>
      </p:sp>
      <p:sp>
        <p:nvSpPr>
          <p:cNvPr id="32772" name="Content Placeholder 4"/>
          <p:cNvSpPr>
            <a:spLocks noGrp="1"/>
          </p:cNvSpPr>
          <p:nvPr>
            <p:ph sz="quarter" idx="1"/>
          </p:nvPr>
        </p:nvSpPr>
        <p:spPr>
          <a:xfrm>
            <a:off x="4724400" y="1524000"/>
            <a:ext cx="4038600" cy="27432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endParaRPr lang="en-US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Approximately seven percent of Americans live in poverty.</a:t>
            </a:r>
          </a:p>
        </p:txBody>
      </p:sp>
      <p:pic>
        <p:nvPicPr>
          <p:cNvPr id="5" name="Picture 6" descr="C:\Documents and Settings\Emily\Local Settings\Temporary Internet Files\Content.IE5\T66E7Q3Z\MPj042763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81200"/>
            <a:ext cx="3429000" cy="34057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12-NO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33795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589088"/>
            <a:ext cx="7696200" cy="2373312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 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 15% </a:t>
            </a:r>
            <a:r>
              <a:rPr lang="en-US" dirty="0"/>
              <a:t>of </a:t>
            </a:r>
            <a:r>
              <a:rPr lang="en-US" dirty="0" smtClean="0"/>
              <a:t>Americans, 46.2 million people, live </a:t>
            </a:r>
            <a:r>
              <a:rPr lang="en-US" dirty="0"/>
              <a:t>below the level of poverty.</a:t>
            </a:r>
            <a:r>
              <a:rPr lang="en-US" dirty="0" smtClean="0"/>
              <a:t> The 2012 poverty </a:t>
            </a:r>
            <a:r>
              <a:rPr lang="en-US" dirty="0"/>
              <a:t>level for a family of </a:t>
            </a:r>
            <a:r>
              <a:rPr lang="en-US" dirty="0" smtClean="0"/>
              <a:t>four, $23,050.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86E2BA70-EFB1-7D4A-BDD9-FC9F30CCB319}" type="slidenum">
              <a:rPr lang="en-US" sz="1200"/>
              <a:pPr>
                <a:lnSpc>
                  <a:spcPct val="80000"/>
                </a:lnSpc>
              </a:pPr>
              <a:t>25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077200" cy="869950"/>
          </a:xfrm>
        </p:spPr>
        <p:txBody>
          <a:bodyPr/>
          <a:lstStyle/>
          <a:p>
            <a:pPr eaLnBrk="1" hangingPunct="1"/>
            <a:r>
              <a:rPr lang="en-US" dirty="0" smtClean="0"/>
              <a:t>13-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99EEF5F0-67B7-BA43-813A-E59AC67A50DC}" type="slidenum">
              <a:rPr lang="en-US" sz="1200"/>
              <a:pPr>
                <a:lnSpc>
                  <a:spcPct val="80000"/>
                </a:lnSpc>
              </a:pPr>
              <a:t>26</a:t>
            </a:fld>
            <a:endParaRPr lang="en-US" sz="1200" dirty="0"/>
          </a:p>
        </p:txBody>
      </p:sp>
      <p:sp>
        <p:nvSpPr>
          <p:cNvPr id="34820" name="Text Placeholder 5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828800" cy="4343400"/>
          </a:xfrm>
          <a:ln/>
        </p:spPr>
        <p:txBody>
          <a:bodyPr/>
          <a:lstStyle/>
          <a:p>
            <a:pPr eaLnBrk="1" hangingPunct="1"/>
            <a:r>
              <a:rPr lang="en-US" sz="2000" dirty="0">
                <a:solidFill>
                  <a:srgbClr val="FFFFFF"/>
                </a:solidFill>
              </a:rPr>
              <a:t>“Never spend money before you have it.”</a:t>
            </a:r>
            <a:endParaRPr lang="en-US" sz="2000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rgbClr val="FFFFFF"/>
                </a:solidFill>
              </a:rPr>
              <a:t>— Thomas </a:t>
            </a:r>
            <a:r>
              <a:rPr lang="en-US" sz="1600" dirty="0">
                <a:solidFill>
                  <a:srgbClr val="FFFFFF"/>
                </a:solidFill>
              </a:rPr>
              <a:t>Jefferson</a:t>
            </a:r>
          </a:p>
        </p:txBody>
      </p:sp>
      <p:sp>
        <p:nvSpPr>
          <p:cNvPr id="34821" name="Content Placeholder 3"/>
          <p:cNvSpPr>
            <a:spLocks noGrp="1"/>
          </p:cNvSpPr>
          <p:nvPr>
            <p:ph sz="quarter" idx="1"/>
          </p:nvPr>
        </p:nvSpPr>
        <p:spPr>
          <a:xfrm>
            <a:off x="2286000" y="1524000"/>
            <a:ext cx="6400800" cy="27432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About 50 percent of Americans spend more money than they earn.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13-WAY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0FD7C066-9D9D-5A49-A917-552273881250}" type="slidenum">
              <a:rPr lang="en-US" sz="1200"/>
              <a:pPr>
                <a:lnSpc>
                  <a:spcPct val="80000"/>
                </a:lnSpc>
              </a:pPr>
              <a:t>27</a:t>
            </a:fld>
            <a:endParaRPr lang="en-US" sz="1200" dirty="0"/>
          </a:p>
        </p:txBody>
      </p:sp>
      <p:sp>
        <p:nvSpPr>
          <p:cNvPr id="3584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924800" cy="4495800"/>
          </a:xfrm>
        </p:spPr>
        <p:txBody>
          <a:bodyPr/>
          <a:lstStyle/>
          <a:p>
            <a:pPr eaLnBrk="1" hangingPunct="1">
              <a:buFont typeface="Wingdings" pitchFamily="-106" charset="2"/>
              <a:buNone/>
            </a:pP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 smtClean="0"/>
              <a:t>	How </a:t>
            </a:r>
            <a:r>
              <a:rPr lang="en-US" dirty="0"/>
              <a:t>does that work</a:t>
            </a:r>
            <a:r>
              <a:rPr lang="en-US" dirty="0" smtClean="0"/>
              <a:t>?</a:t>
            </a:r>
          </a:p>
          <a:p>
            <a:pPr eaLnBrk="1" hangingPunct="1">
              <a:buFont typeface="Wingdings" pitchFamily="-106" charset="2"/>
              <a:buNone/>
            </a:pPr>
            <a:endParaRPr lang="en-US" sz="1200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While 41 % of Americans save regularly 50% of </a:t>
            </a:r>
            <a:r>
              <a:rPr lang="en-US" dirty="0"/>
              <a:t>Americans spend more than they </a:t>
            </a:r>
            <a:r>
              <a:rPr lang="en-US" dirty="0" smtClean="0"/>
              <a:t>make, using credit at least a few months out of the year.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14-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Two thirds of college students graduate from college in debt for their education.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74FEA598-DED6-E240-A3BA-4337EB803B4E}" type="slidenum">
              <a:rPr lang="en-US" sz="1200"/>
              <a:pPr>
                <a:lnSpc>
                  <a:spcPct val="80000"/>
                </a:lnSpc>
              </a:pPr>
              <a:t>28</a:t>
            </a:fld>
            <a:endParaRPr lang="en-US" sz="1200" dirty="0"/>
          </a:p>
        </p:txBody>
      </p:sp>
      <p:pic>
        <p:nvPicPr>
          <p:cNvPr id="5130" name="Picture 10" descr="C:\Documents and Settings\Emily\Local Settings\Temporary Internet Files\Content.IE5\KPTYL084\MPj038728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57400"/>
            <a:ext cx="3657600" cy="260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890" name="Title 4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14-WAY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9D2183A8-EF62-EB47-AB6A-A27CD65A0AE9}" type="slidenum">
              <a:rPr lang="en-US" sz="1200"/>
              <a:pPr>
                <a:lnSpc>
                  <a:spcPct val="80000"/>
                </a:lnSpc>
              </a:pPr>
              <a:t>29</a:t>
            </a:fld>
            <a:endParaRPr lang="en-US" sz="1200" dirty="0"/>
          </a:p>
        </p:txBody>
      </p:sp>
      <p:sp>
        <p:nvSpPr>
          <p:cNvPr id="37892" name="Subtitle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8486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The average student debt for a four year degree is </a:t>
            </a:r>
            <a:r>
              <a:rPr lang="en-US" dirty="0" smtClean="0"/>
              <a:t>$25,250. 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sz="1500" dirty="0" smtClean="0"/>
              <a:t>		— projectonstudentdebt.org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66AC92C1-77E4-4F4B-BDA5-DA92386DC090}" type="slidenum">
              <a:rPr lang="en-US" sz="1200"/>
              <a:pPr>
                <a:lnSpc>
                  <a:spcPct val="80000"/>
                </a:lnSpc>
              </a:pPr>
              <a:t>3</a:t>
            </a:fld>
            <a:endParaRPr lang="en-US" sz="1200" dirty="0"/>
          </a:p>
        </p:txBody>
      </p:sp>
      <p:sp>
        <p:nvSpPr>
          <p:cNvPr id="11268" name="Content Placeholder 2"/>
          <p:cNvSpPr>
            <a:spLocks noGrp="1"/>
          </p:cNvSpPr>
          <p:nvPr>
            <p:ph sz="quarter" idx="1"/>
          </p:nvPr>
        </p:nvSpPr>
        <p:spPr>
          <a:xfrm>
            <a:off x="4343400" y="1524000"/>
            <a:ext cx="4267200" cy="24384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 smtClean="0"/>
              <a:t>	</a:t>
            </a:r>
            <a:r>
              <a:rPr lang="en-US" dirty="0"/>
              <a:t>Over 55% of Americans report they </a:t>
            </a:r>
            <a:r>
              <a:rPr lang="en-US" dirty="0" smtClean="0"/>
              <a:t>worry about </a:t>
            </a:r>
            <a:r>
              <a:rPr lang="en-US" dirty="0"/>
              <a:t>money.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USA </a:t>
            </a:r>
            <a:r>
              <a:rPr lang="en-US" sz="1500" dirty="0"/>
              <a:t>Today</a:t>
            </a:r>
          </a:p>
        </p:txBody>
      </p:sp>
      <p:pic>
        <p:nvPicPr>
          <p:cNvPr id="7" name="Picture 11" descr="C:\Documents and Settings\Emily\Local Settings\Temporary Internet Files\Content.IE5\225L3H42\MPj0428473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958" y="2057400"/>
            <a:ext cx="3644165" cy="23942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15-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DBCF590A-9F03-3B46-BF72-91DA0DC455BC}" type="slidenum">
              <a:rPr lang="en-US" sz="1200"/>
              <a:pPr>
                <a:lnSpc>
                  <a:spcPct val="80000"/>
                </a:lnSpc>
              </a:pPr>
              <a:t>30</a:t>
            </a:fld>
            <a:endParaRPr lang="en-US" sz="1200" dirty="0"/>
          </a:p>
        </p:txBody>
      </p:sp>
      <p:sp>
        <p:nvSpPr>
          <p:cNvPr id="38916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524000"/>
            <a:ext cx="4038600" cy="38862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Nearly one in three Americans -- </a:t>
            </a:r>
            <a:r>
              <a:rPr lang="en-US" dirty="0" smtClean="0"/>
              <a:t>34 </a:t>
            </a:r>
            <a:r>
              <a:rPr lang="en-US" dirty="0" smtClean="0"/>
              <a:t>percent -- said that in some of the past 12 months, they paid only the minimum payment on their credit cards.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8" descr="C:\Documents and Settings\Emily\Local Settings\Temporary Internet Files\Content.IE5\GNNZYVKI\MPj040559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33600"/>
            <a:ext cx="3810000" cy="2549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15-WAY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39939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1524000"/>
            <a:ext cx="7543800" cy="2667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And for many families their credit card debt began with a wage earner losing their job or a medical emergency.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</a:t>
            </a:r>
            <a:r>
              <a:rPr lang="en-US" sz="1500" dirty="0" smtClean="0"/>
              <a:t>FINRA Investor Education Foundation 2013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592903BB-7427-3044-9D4C-4B92F489B3B5}" type="slidenum">
              <a:rPr lang="en-US" sz="1200"/>
              <a:pPr>
                <a:lnSpc>
                  <a:spcPct val="80000"/>
                </a:lnSpc>
              </a:pPr>
              <a:t>31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16-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C2D85D64-D033-CA48-83CF-C734FD025EFF}" type="slidenum">
              <a:rPr lang="en-US" sz="1200"/>
              <a:pPr>
                <a:lnSpc>
                  <a:spcPct val="80000"/>
                </a:lnSpc>
              </a:pPr>
              <a:t>32</a:t>
            </a:fld>
            <a:endParaRPr lang="en-US" sz="1200" dirty="0"/>
          </a:p>
        </p:txBody>
      </p:sp>
      <p:sp>
        <p:nvSpPr>
          <p:cNvPr id="40964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4958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 smtClean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 smtClean="0"/>
              <a:t>	University </a:t>
            </a:r>
            <a:r>
              <a:rPr lang="en-US" dirty="0"/>
              <a:t>administrators say they lose more students to credit card debt than to academic failure.</a:t>
            </a:r>
          </a:p>
        </p:txBody>
      </p:sp>
      <p:pic>
        <p:nvPicPr>
          <p:cNvPr id="6" name="Picture 5" descr="82137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2702" y="2057400"/>
            <a:ext cx="2494498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16-WAY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Only about 26% of college students report making and using a budget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CUNA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4143A84B-F605-B345-8D3A-346967C114BA}" type="slidenum">
              <a:rPr lang="en-US" sz="1200"/>
              <a:pPr>
                <a:lnSpc>
                  <a:spcPct val="80000"/>
                </a:lnSpc>
              </a:pPr>
              <a:t>33</a:t>
            </a:fld>
            <a:endParaRPr lang="en-US" sz="1200" dirty="0"/>
          </a:p>
        </p:txBody>
      </p:sp>
      <p:pic>
        <p:nvPicPr>
          <p:cNvPr id="49158" name="Picture 6" descr="C:\Documents and Settings\Emily\Local Settings\Temporary Internet Files\Content.IE5\MQKZYPW9\MPj038725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657600" cy="2609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17-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DDF8738C-39CD-ED4A-BD3E-80015D96F9A6}" type="slidenum">
              <a:rPr lang="en-US" sz="1200"/>
              <a:pPr>
                <a:lnSpc>
                  <a:spcPct val="80000"/>
                </a:lnSpc>
              </a:pPr>
              <a:t>34</a:t>
            </a:fld>
            <a:endParaRPr lang="en-US" sz="1200" dirty="0"/>
          </a:p>
        </p:txBody>
      </p:sp>
      <p:sp>
        <p:nvSpPr>
          <p:cNvPr id="43012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4000"/>
            <a:ext cx="38100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  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When making the minimum payment it takes eleven years to pay off a $2000 debt on a credit card with an 18.5 percent interest </a:t>
            </a:r>
            <a:r>
              <a:rPr lang="en-US" dirty="0" smtClean="0"/>
              <a:t>rate.</a:t>
            </a:r>
            <a:endParaRPr lang="en-US" dirty="0"/>
          </a:p>
        </p:txBody>
      </p:sp>
      <p:pic>
        <p:nvPicPr>
          <p:cNvPr id="5" name="Picture 6" descr="C:\Documents and Settings\Emily\Local Settings\Temporary Internet Files\Content.IE5\TLTNAAHZ\MPj042234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898" y="1828800"/>
            <a:ext cx="2693715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17-WAY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924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lnSpc>
                <a:spcPct val="90000"/>
              </a:lnSpc>
              <a:buFont typeface="Arial" pitchFamily="-106" charset="0"/>
              <a:buNone/>
            </a:pPr>
            <a:r>
              <a:rPr lang="en-US" dirty="0"/>
              <a:t>	When you make the minimum payment it takes 11 years to pay off a $2000 balance and</a:t>
            </a:r>
            <a:r>
              <a:rPr lang="en-US" dirty="0" smtClean="0"/>
              <a:t> the </a:t>
            </a:r>
            <a:r>
              <a:rPr lang="en-US" dirty="0"/>
              <a:t>interest charges will be almost $1900. Paying only the minimum payment almost doubles the cost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 typeface="Arial" pitchFamily="-106" charset="0"/>
              <a:buNone/>
            </a:pPr>
            <a:r>
              <a:rPr lang="en-US" sz="1500" dirty="0" smtClean="0"/>
              <a:t>		— Sallie </a:t>
            </a:r>
            <a:r>
              <a:rPr lang="en-US" sz="1500" dirty="0"/>
              <a:t>Mae</a:t>
            </a:r>
          </a:p>
          <a:p>
            <a:pPr eaLnBrk="1" hangingPunct="1">
              <a:lnSpc>
                <a:spcPct val="90000"/>
              </a:lnSpc>
              <a:buFont typeface="Arial" pitchFamily="-106" charset="0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F00B50D6-9563-5044-B09C-A46B06F13726}" type="slidenum">
              <a:rPr lang="en-US" sz="1200"/>
              <a:pPr>
                <a:lnSpc>
                  <a:spcPct val="80000"/>
                </a:lnSpc>
              </a:pPr>
              <a:t>35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18-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4505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5052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None/>
            </a:pPr>
            <a:r>
              <a:rPr lang="en-US" dirty="0"/>
              <a:t>	</a:t>
            </a:r>
            <a:r>
              <a:rPr lang="en-US" dirty="0" smtClean="0"/>
              <a:t> More than 54 percent of college freshmen carry a credit card.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C32B8693-89C4-F643-8E9B-8B7EDDE6EEF5}" type="slidenum">
              <a:rPr lang="en-US" sz="1200"/>
              <a:pPr>
                <a:lnSpc>
                  <a:spcPct val="80000"/>
                </a:lnSpc>
              </a:pPr>
              <a:t>36</a:t>
            </a:fld>
            <a:endParaRPr lang="en-US" sz="1200" dirty="0"/>
          </a:p>
        </p:txBody>
      </p:sp>
      <p:pic>
        <p:nvPicPr>
          <p:cNvPr id="1028" name="Picture 4" descr="C:\Users\Emily\AppData\Local\Microsoft\Windows\Temporary Internet Files\Content.IE5\NWH3U62R\MP9004308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3876695" cy="29135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18-WAY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ECF37A12-82A5-C745-84DB-D5429F3CF71A}" type="slidenum">
              <a:rPr lang="en-US" sz="1200"/>
              <a:pPr>
                <a:lnSpc>
                  <a:spcPct val="80000"/>
                </a:lnSpc>
              </a:pPr>
              <a:t>37</a:t>
            </a:fld>
            <a:endParaRPr lang="en-US" sz="1200" dirty="0"/>
          </a:p>
        </p:txBody>
      </p:sp>
      <p:sp>
        <p:nvSpPr>
          <p:cNvPr id="46084" name="Content Placeholder 3"/>
          <p:cNvSpPr>
            <a:spLocks noGrp="1"/>
          </p:cNvSpPr>
          <p:nvPr>
            <p:ph sz="quarter" idx="1"/>
          </p:nvPr>
        </p:nvSpPr>
        <p:spPr>
          <a:xfrm>
            <a:off x="4953000" y="1524000"/>
            <a:ext cx="33528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endParaRPr lang="en-US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Most teenagers access credit cards with help from their parents and often use them for </a:t>
            </a:r>
            <a:r>
              <a:rPr lang="en-US" dirty="0" smtClean="0"/>
              <a:t>school expenses or online </a:t>
            </a:r>
            <a:r>
              <a:rPr lang="en-US" dirty="0"/>
              <a:t>purchases.</a:t>
            </a:r>
          </a:p>
        </p:txBody>
      </p:sp>
      <p:pic>
        <p:nvPicPr>
          <p:cNvPr id="7" name="Picture 9" descr="C:\Documents and Settings\Emily\Local Settings\Temporary Internet Files\Content.IE5\LILX22WO\MPj043081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111514"/>
            <a:ext cx="3886200" cy="2917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19-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EE90AF76-BFA7-B649-9246-E0AB5DEBA754}" type="slidenum">
              <a:rPr lang="en-US" sz="1200"/>
              <a:pPr>
                <a:lnSpc>
                  <a:spcPct val="80000"/>
                </a:lnSpc>
              </a:pPr>
              <a:t>38</a:t>
            </a:fld>
            <a:endParaRPr lang="en-US" sz="1200" dirty="0"/>
          </a:p>
        </p:txBody>
      </p:sp>
      <p:sp>
        <p:nvSpPr>
          <p:cNvPr id="47108" name="Content Placeholder 3"/>
          <p:cNvSpPr>
            <a:spLocks noGrp="1"/>
          </p:cNvSpPr>
          <p:nvPr>
            <p:ph sz="quarter" idx="1"/>
          </p:nvPr>
        </p:nvSpPr>
        <p:spPr>
          <a:xfrm>
            <a:off x="4114800" y="1524000"/>
            <a:ext cx="4572000" cy="2590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Seventy-seven </a:t>
            </a:r>
            <a:r>
              <a:rPr lang="en-US" dirty="0"/>
              <a:t>percent of Americans </a:t>
            </a:r>
            <a:r>
              <a:rPr lang="en-US" dirty="0" smtClean="0"/>
              <a:t>occasionally live </a:t>
            </a:r>
            <a:r>
              <a:rPr lang="en-US" dirty="0"/>
              <a:t>paycheck to paycheck.</a:t>
            </a:r>
          </a:p>
        </p:txBody>
      </p:sp>
      <p:pic>
        <p:nvPicPr>
          <p:cNvPr id="6" name="Picture 5" descr="BU005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981200"/>
            <a:ext cx="3346970" cy="2628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19-WAY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924800" cy="2743200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 	Not only do Americans live paycheck to paycheck, but many have no money left after paying basic monthly expenses.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</a:t>
            </a:r>
            <a:r>
              <a:rPr lang="en-US" sz="1600" dirty="0" smtClean="0"/>
              <a:t> </a:t>
            </a:r>
            <a:r>
              <a:rPr lang="en-US" sz="1600" dirty="0" smtClean="0"/>
              <a:t>2012 CareerBuilder </a:t>
            </a:r>
            <a:r>
              <a:rPr lang="en-US" sz="1600" dirty="0" smtClean="0"/>
              <a:t>survey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81135838-29E7-1B48-8FC7-8CDF7B1D8A13}" type="slidenum">
              <a:rPr lang="en-US" sz="1200"/>
              <a:pPr>
                <a:lnSpc>
                  <a:spcPct val="80000"/>
                </a:lnSpc>
              </a:pPr>
              <a:t>39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A recent survey of parents of high school students revealed that ninety percent of parents agree that their teenagers think “money grows on trees.”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A557BF9F-7A14-F34C-94CF-B21E1F60B020}" type="slidenum">
              <a:rPr lang="en-US" sz="1200"/>
              <a:pPr>
                <a:lnSpc>
                  <a:spcPct val="80000"/>
                </a:lnSpc>
              </a:pPr>
              <a:t>4</a:t>
            </a:fld>
            <a:endParaRPr lang="en-US" sz="1200" dirty="0"/>
          </a:p>
        </p:txBody>
      </p:sp>
      <p:pic>
        <p:nvPicPr>
          <p:cNvPr id="39942" name="Picture 6" descr="C:\Documents and Settings\Emily\Local Settings\Temporary Internet Files\Content.IE5\LILX22WO\MPj043308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419203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20-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49155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24000"/>
            <a:ext cx="38862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There are more payday lending stores in the United States than McDonalds and </a:t>
            </a:r>
            <a:r>
              <a:rPr lang="en-US" dirty="0" smtClean="0"/>
              <a:t>Starbuck </a:t>
            </a:r>
            <a:r>
              <a:rPr lang="en-US" dirty="0"/>
              <a:t>stores combined.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AF7784FF-3EDB-4E4F-97BB-95485B25CC9C}" type="slidenum">
              <a:rPr lang="en-US" sz="1200"/>
              <a:pPr>
                <a:lnSpc>
                  <a:spcPct val="80000"/>
                </a:lnSpc>
              </a:pPr>
              <a:t>40</a:t>
            </a:fld>
            <a:endParaRPr lang="en-US" sz="1200" dirty="0"/>
          </a:p>
        </p:txBody>
      </p:sp>
      <p:pic>
        <p:nvPicPr>
          <p:cNvPr id="6" name="Picture 5" descr="818486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1981200"/>
            <a:ext cx="2698198" cy="405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20-WAY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17E41A27-F3F1-2A43-BD6E-543B2355D752}" type="slidenum">
              <a:rPr lang="en-US" sz="1200"/>
              <a:pPr>
                <a:lnSpc>
                  <a:spcPct val="80000"/>
                </a:lnSpc>
              </a:pPr>
              <a:t>41</a:t>
            </a:fld>
            <a:endParaRPr lang="en-US" sz="1200" dirty="0"/>
          </a:p>
        </p:txBody>
      </p:sp>
      <p:sp>
        <p:nvSpPr>
          <p:cNvPr id="5018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772400" cy="2590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12 million Americans used </a:t>
            </a:r>
            <a:r>
              <a:rPr lang="en-US" dirty="0"/>
              <a:t>a payday lender in </a:t>
            </a:r>
            <a:r>
              <a:rPr lang="en-US" dirty="0" smtClean="0"/>
              <a:t>2010.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Pew Charitable Trust, 2012</a:t>
            </a:r>
            <a:endParaRPr lang="en-US" sz="1500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21-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120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862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The annual percentage </a:t>
            </a:r>
            <a:r>
              <a:rPr lang="en-US" dirty="0" smtClean="0"/>
              <a:t>rate (</a:t>
            </a:r>
            <a:r>
              <a:rPr lang="en-US" dirty="0"/>
              <a:t>APR) on a fourteen day payday loan ranges from 100 to 150 percent.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0252606A-7CAE-A94C-898A-B28FCF194EAF}" type="slidenum">
              <a:rPr lang="en-US" sz="1200"/>
              <a:pPr>
                <a:lnSpc>
                  <a:spcPct val="80000"/>
                </a:lnSpc>
              </a:pPr>
              <a:t>42</a:t>
            </a:fld>
            <a:endParaRPr lang="en-US" sz="1200" dirty="0"/>
          </a:p>
        </p:txBody>
      </p:sp>
      <p:pic>
        <p:nvPicPr>
          <p:cNvPr id="17415" name="Picture 7" descr="C:\Documents and Settings\Emily\Local Settings\Temporary Internet Files\Content.IE5\07QYJZ7I\MPj04091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21-NO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2F30FFF0-00A4-4E4C-8274-1734F7418266}" type="slidenum">
              <a:rPr lang="en-US" sz="1200"/>
              <a:pPr>
                <a:lnSpc>
                  <a:spcPct val="80000"/>
                </a:lnSpc>
              </a:pPr>
              <a:t>43</a:t>
            </a:fld>
            <a:endParaRPr lang="en-US" sz="1200" dirty="0"/>
          </a:p>
        </p:txBody>
      </p:sp>
      <p:sp>
        <p:nvSpPr>
          <p:cNvPr id="5222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9248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endParaRPr lang="en-US" dirty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The interest rate on most payday loans ranges from 390% to 780%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endParaRPr lang="en-US" sz="1200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 smtClean="0"/>
              <a:t>	This </a:t>
            </a:r>
            <a:r>
              <a:rPr lang="en-US" dirty="0"/>
              <a:t>is sometimes termed “predatory” lending.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paydayloaninfo.org</a:t>
            </a: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22-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E900DB59-AB94-384C-8BA8-1E8485934CEC}" type="slidenum">
              <a:rPr lang="en-US" sz="1200"/>
              <a:pPr>
                <a:lnSpc>
                  <a:spcPct val="80000"/>
                </a:lnSpc>
              </a:pPr>
              <a:t>44</a:t>
            </a:fld>
            <a:endParaRPr lang="en-US" sz="1200" dirty="0"/>
          </a:p>
        </p:txBody>
      </p:sp>
      <p:sp>
        <p:nvSpPr>
          <p:cNvPr id="53252" name="Content Placeholder 3"/>
          <p:cNvSpPr>
            <a:spLocks noGrp="1"/>
          </p:cNvSpPr>
          <p:nvPr>
            <p:ph sz="quarter" idx="1"/>
          </p:nvPr>
        </p:nvSpPr>
        <p:spPr>
          <a:xfrm>
            <a:off x="3733800" y="1524000"/>
            <a:ext cx="4800600" cy="2895600"/>
          </a:xfrm>
        </p:spPr>
        <p:txBody>
          <a:bodyPr/>
          <a:lstStyle/>
          <a:p>
            <a:pPr eaLnBrk="1" hangingPunct="1">
              <a:buFont typeface="Wingdings" pitchFamily="-106" charset="2"/>
              <a:buNone/>
            </a:pPr>
            <a:r>
              <a:rPr lang="en-US" dirty="0"/>
              <a:t>	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/>
              <a:t>	The United States Department of Agriculture estimates that feeding a family of four at home for one month, using what they term the “low cost” plan, would cost $</a:t>
            </a:r>
            <a:r>
              <a:rPr lang="en-US" dirty="0" smtClean="0"/>
              <a:t>479.  </a:t>
            </a:r>
            <a:endParaRPr lang="en-US" dirty="0"/>
          </a:p>
          <a:p>
            <a:pPr eaLnBrk="1" hangingPunct="1">
              <a:buFont typeface="Wingdings" pitchFamily="-106" charset="2"/>
              <a:buNone/>
            </a:pPr>
            <a:endParaRPr lang="en-US" dirty="0"/>
          </a:p>
        </p:txBody>
      </p:sp>
      <p:pic>
        <p:nvPicPr>
          <p:cNvPr id="5" name="Picture 4" descr="sb10070138l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057400"/>
            <a:ext cx="2495199" cy="374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22-NO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6474FFA0-B420-0349-AD46-90860FEE242F}" type="slidenum">
              <a:rPr lang="en-US" sz="1200"/>
              <a:pPr>
                <a:lnSpc>
                  <a:spcPct val="80000"/>
                </a:lnSpc>
              </a:pPr>
              <a:t>45</a:t>
            </a:fld>
            <a:endParaRPr lang="en-US" sz="1200" dirty="0"/>
          </a:p>
        </p:txBody>
      </p:sp>
      <p:sp>
        <p:nvSpPr>
          <p:cNvPr id="54276" name="Content Placeholder 3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8074025" cy="4572000"/>
          </a:xfrm>
        </p:spPr>
        <p:txBody>
          <a:bodyPr/>
          <a:lstStyle/>
          <a:p>
            <a:pPr eaLnBrk="1" hangingPunct="1">
              <a:buFont typeface="Wingdings" pitchFamily="-106" charset="2"/>
              <a:buNone/>
            </a:pPr>
            <a:r>
              <a:rPr lang="en-US" dirty="0"/>
              <a:t>	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/>
              <a:t>	That is the estimate for only two people, add two children </a:t>
            </a:r>
            <a:r>
              <a:rPr lang="en-US" dirty="0" smtClean="0"/>
              <a:t>under </a:t>
            </a:r>
            <a:r>
              <a:rPr lang="en-US" dirty="0"/>
              <a:t>the age of eleven and the “low cost” is </a:t>
            </a:r>
            <a:r>
              <a:rPr lang="en-US" dirty="0" smtClean="0"/>
              <a:t>$</a:t>
            </a:r>
            <a:r>
              <a:rPr lang="en-US" dirty="0" smtClean="0"/>
              <a:t>828 </a:t>
            </a:r>
            <a:r>
              <a:rPr lang="en-US" dirty="0"/>
              <a:t>per month.</a:t>
            </a:r>
            <a:r>
              <a:rPr lang="en-US" dirty="0" smtClean="0"/>
              <a:t> </a:t>
            </a:r>
          </a:p>
          <a:p>
            <a:pPr eaLnBrk="1" hangingPunct="1">
              <a:buFont typeface="Wingdings" pitchFamily="-106" charset="2"/>
              <a:buNone/>
            </a:pPr>
            <a:endParaRPr lang="en-US" sz="1200" dirty="0" smtClean="0"/>
          </a:p>
          <a:p>
            <a:pPr eaLnBrk="1" hangingPunct="1">
              <a:buFont typeface="Wingdings" pitchFamily="-106" charset="2"/>
              <a:buNone/>
            </a:pPr>
            <a:r>
              <a:rPr lang="en-US" dirty="0"/>
              <a:t>	But if you are on your own and are on “liberal” plan the USDA estimates your food expenses will be </a:t>
            </a:r>
            <a:r>
              <a:rPr lang="en-US" dirty="0" smtClean="0"/>
              <a:t>$362, </a:t>
            </a:r>
            <a:r>
              <a:rPr lang="en-US" dirty="0"/>
              <a:t>and that is before you “dine out.”</a:t>
            </a:r>
            <a:endParaRPr lang="en-US" dirty="0" smtClean="0"/>
          </a:p>
          <a:p>
            <a:pPr eaLnBrk="1" hangingPunct="1">
              <a:buFont typeface="Wingdings" pitchFamily="-106" charset="2"/>
              <a:buNone/>
            </a:pPr>
            <a:r>
              <a:rPr lang="en-US" sz="1500" dirty="0" smtClean="0"/>
              <a:t>		— USDA </a:t>
            </a:r>
            <a:r>
              <a:rPr lang="en-US" sz="1500" dirty="0"/>
              <a:t>Food Plans, </a:t>
            </a:r>
            <a:r>
              <a:rPr lang="en-US" sz="1500" dirty="0" smtClean="0"/>
              <a:t>2013</a:t>
            </a:r>
            <a:endParaRPr lang="en-US" sz="15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23-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524000"/>
            <a:ext cx="3886200" cy="3810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Many experts agree that you should not worry about saving until you have financial security and want to buy your first home.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F4A9076A-41D6-274C-94C6-DD4CD8043C8E}" type="slidenum">
              <a:rPr lang="en-US" sz="1200"/>
              <a:pPr>
                <a:lnSpc>
                  <a:spcPct val="80000"/>
                </a:lnSpc>
              </a:pPr>
              <a:t>46</a:t>
            </a:fld>
            <a:endParaRPr lang="en-US" sz="1200" dirty="0"/>
          </a:p>
        </p:txBody>
      </p:sp>
      <p:pic>
        <p:nvPicPr>
          <p:cNvPr id="6" name="Picture 5" descr="731704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2197" y="1905000"/>
            <a:ext cx="2502603" cy="3746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23-NO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3FD6A4EA-2BFC-F047-966E-1FE42C7D196E}" type="slidenum">
              <a:rPr lang="en-US" sz="1200"/>
              <a:pPr>
                <a:lnSpc>
                  <a:spcPct val="80000"/>
                </a:lnSpc>
              </a:pPr>
              <a:t>47</a:t>
            </a:fld>
            <a:endParaRPr lang="en-US" sz="1200" dirty="0"/>
          </a:p>
        </p:txBody>
      </p:sp>
      <p:sp>
        <p:nvSpPr>
          <p:cNvPr id="56324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5438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From your first paycheck you should PYF (pay yourself first) and begin to save for short and long terms goals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endParaRPr lang="en-US" sz="1200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Experts recommend that you save between 10% and 15 % of your income each month.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choosetosave</a:t>
            </a:r>
            <a:r>
              <a:rPr lang="en-US" sz="1500" dirty="0"/>
              <a:t>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24-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5734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419600" cy="28956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Once you are on your own, you need about two months of income put away for emergencies or to pay living expenses should you lose your job or become ill.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C70BB78E-DB74-484B-AC2D-C8D63A60BBFF}" type="slidenum">
              <a:rPr lang="en-US" sz="1200"/>
              <a:pPr>
                <a:lnSpc>
                  <a:spcPct val="80000"/>
                </a:lnSpc>
              </a:pPr>
              <a:t>48</a:t>
            </a:fld>
            <a:endParaRPr lang="en-US" sz="1200" dirty="0"/>
          </a:p>
        </p:txBody>
      </p:sp>
      <p:pic>
        <p:nvPicPr>
          <p:cNvPr id="5" name="Picture 4" descr="827645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133600"/>
            <a:ext cx="2898734" cy="3619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24-NO </a:t>
            </a:r>
            <a:r>
              <a:rPr lang="en-US" dirty="0">
                <a:solidFill>
                  <a:srgbClr val="EBDDC3"/>
                </a:solidFill>
              </a:rPr>
              <a:t>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E0C336B2-686A-4146-99D2-48F1685E11B0}" type="slidenum">
              <a:rPr lang="en-US" sz="1200"/>
              <a:pPr>
                <a:lnSpc>
                  <a:spcPct val="80000"/>
                </a:lnSpc>
              </a:pPr>
              <a:t>49</a:t>
            </a:fld>
            <a:endParaRPr lang="en-US" sz="1200" dirty="0"/>
          </a:p>
        </p:txBody>
      </p:sp>
      <p:sp>
        <p:nvSpPr>
          <p:cNvPr id="58372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You need to have a least 3-6 months living expenses in an emergency savings account and your do not spend unless unexpected circumstance demand it. Repay the account as soon as possible.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consumeraction</a:t>
            </a:r>
            <a:r>
              <a:rPr lang="en-US" sz="1500" dirty="0"/>
              <a:t>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</a:rPr>
              <a:t>2-NO </a:t>
            </a:r>
            <a:r>
              <a:rPr lang="en-US" dirty="0">
                <a:solidFill>
                  <a:schemeClr val="bg2"/>
                </a:solidFill>
              </a:rPr>
              <a:t>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FB379DD3-5CA4-1E46-A3BD-AE6C242BF408}" type="slidenum">
              <a:rPr lang="en-US" sz="1200"/>
              <a:pPr>
                <a:lnSpc>
                  <a:spcPct val="80000"/>
                </a:lnSpc>
              </a:pPr>
              <a:t>5</a:t>
            </a:fld>
            <a:endParaRPr lang="en-US" sz="1200" dirty="0"/>
          </a:p>
        </p:txBody>
      </p:sp>
      <p:sp>
        <p:nvSpPr>
          <p:cNvPr id="13316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64% of teens report being grateful for what they have and over 55% report appreciating their parents’ hard work.</a:t>
            </a:r>
          </a:p>
          <a:p>
            <a:pPr eaLnBrk="1" hangingPunct="1">
              <a:buFont typeface="Arial" pitchFamily="-106" charset="0"/>
              <a:buNone/>
            </a:pPr>
            <a:endParaRPr lang="en-US" sz="1200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Many teenagers are in the work force and understand that money and hard work go together.</a:t>
            </a:r>
          </a:p>
          <a:p>
            <a:pPr eaLnBrk="1" hangingPunct="1">
              <a:buNone/>
            </a:pPr>
            <a:r>
              <a:rPr lang="en-US" sz="1000" dirty="0" smtClean="0"/>
              <a:t>		</a:t>
            </a:r>
            <a:r>
              <a:rPr lang="en-US" sz="1500" dirty="0" smtClean="0"/>
              <a:t>2011 Charles Schwab Teens &amp; Money Survey</a:t>
            </a:r>
          </a:p>
          <a:p>
            <a:pPr eaLnBrk="1" hangingPunct="1">
              <a:buFont typeface="Arial" pitchFamily="-106" charset="0"/>
              <a:buNone/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25-</a:t>
            </a:r>
            <a:r>
              <a:rPr lang="en-US" dirty="0"/>
              <a:t>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93581F31-7315-8C41-9297-615A68872107}" type="slidenum">
              <a:rPr lang="en-US" sz="1200"/>
              <a:pPr>
                <a:lnSpc>
                  <a:spcPct val="80000"/>
                </a:lnSpc>
              </a:pPr>
              <a:t>50</a:t>
            </a:fld>
            <a:endParaRPr lang="en-US" sz="1200" dirty="0"/>
          </a:p>
        </p:txBody>
      </p:sp>
      <p:sp>
        <p:nvSpPr>
          <p:cNvPr id="59396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810000" cy="4495800"/>
          </a:xfrm>
        </p:spPr>
        <p:txBody>
          <a:bodyPr/>
          <a:lstStyle/>
          <a:p>
            <a:pPr eaLnBrk="1" hangingPunct="1">
              <a:buFont typeface="Wingdings" pitchFamily="-106" charset="2"/>
              <a:buNone/>
            </a:pPr>
            <a:r>
              <a:rPr lang="en-US" dirty="0"/>
              <a:t>	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/>
              <a:t>	The average worker works 113-130 days each year to pay taxes, if one hundred </a:t>
            </a:r>
            <a:r>
              <a:rPr lang="en-US" dirty="0" smtClean="0"/>
              <a:t>percent of </a:t>
            </a:r>
            <a:r>
              <a:rPr lang="en-US" dirty="0"/>
              <a:t>their paycheck </a:t>
            </a:r>
            <a:r>
              <a:rPr lang="en-US" dirty="0" smtClean="0"/>
              <a:t>went to </a:t>
            </a:r>
            <a:r>
              <a:rPr lang="en-US" dirty="0"/>
              <a:t>pay federal, </a:t>
            </a:r>
            <a:r>
              <a:rPr lang="en-US" dirty="0" smtClean="0"/>
              <a:t>state and </a:t>
            </a:r>
            <a:r>
              <a:rPr lang="en-US" dirty="0"/>
              <a:t>local taxes and fees.</a:t>
            </a:r>
          </a:p>
        </p:txBody>
      </p:sp>
      <p:pic>
        <p:nvPicPr>
          <p:cNvPr id="63491" name="Picture 3" descr="C:\Documents and Settings\Emily\Local Settings\Temporary Internet Files\Content.IE5\ERV0P3DQ\MPj030963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1282" y="2209800"/>
            <a:ext cx="3418318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25-WAY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32C72CE8-FDDB-354C-B90F-D0DCE3357806}" type="slidenum">
              <a:rPr lang="en-US" sz="1200"/>
              <a:pPr>
                <a:lnSpc>
                  <a:spcPct val="80000"/>
                </a:lnSpc>
              </a:pPr>
              <a:t>51</a:t>
            </a:fld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848600" cy="4495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-106" charset="2"/>
              <a:buNone/>
            </a:pPr>
            <a:r>
              <a:rPr lang="en-US" dirty="0"/>
              <a:t>	</a:t>
            </a:r>
          </a:p>
          <a:p>
            <a:pPr eaLnBrk="1" hangingPunct="1">
              <a:lnSpc>
                <a:spcPct val="90000"/>
              </a:lnSpc>
              <a:buFont typeface="Wingdings" pitchFamily="-106" charset="2"/>
              <a:buNone/>
            </a:pPr>
            <a:r>
              <a:rPr lang="en-US" dirty="0"/>
              <a:t>	That means Americans will work nearly four months of the year, from January 1 through </a:t>
            </a:r>
            <a:r>
              <a:rPr lang="en-US" dirty="0" smtClean="0"/>
              <a:t>mid- April, </a:t>
            </a:r>
            <a:r>
              <a:rPr lang="en-US" dirty="0"/>
              <a:t>before they have earned enough money to pay their yearly tax obligations at the federal, state and local levels</a:t>
            </a:r>
            <a:r>
              <a:rPr lang="en-US" dirty="0" smtClean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-106" charset="2"/>
              <a:buNone/>
            </a:pPr>
            <a:endParaRPr lang="en-US" sz="1200" dirty="0" smtClean="0"/>
          </a:p>
          <a:p>
            <a:pPr eaLnBrk="1" hangingPunct="1">
              <a:lnSpc>
                <a:spcPct val="90000"/>
              </a:lnSpc>
              <a:buFont typeface="Wingdings" pitchFamily="-106" charset="2"/>
              <a:buNone/>
            </a:pPr>
            <a:r>
              <a:rPr lang="en-US" dirty="0"/>
              <a:t>	Tax Freedom Day is the day that American tax payers have finished paying their tax burden for the year.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-106" charset="2"/>
              <a:buNone/>
            </a:pPr>
            <a:r>
              <a:rPr lang="en-US" sz="1500" dirty="0" smtClean="0"/>
              <a:t>		— Tax </a:t>
            </a:r>
            <a:r>
              <a:rPr lang="en-US" sz="1500" dirty="0"/>
              <a:t>Foundation.org</a:t>
            </a:r>
          </a:p>
          <a:p>
            <a:pPr eaLnBrk="1" hangingPunct="1">
              <a:lnSpc>
                <a:spcPct val="90000"/>
              </a:lnSpc>
              <a:buFont typeface="Wingdings" pitchFamily="-106" charset="2"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3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088"/>
            <a:ext cx="3886200" cy="4572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quarter" idx="2"/>
          </p:nvPr>
        </p:nvSpPr>
        <p:spPr>
          <a:xfrm>
            <a:off x="3962400" y="1524000"/>
            <a:ext cx="4572000" cy="3048000"/>
          </a:xfrm>
        </p:spPr>
        <p:txBody>
          <a:bodyPr/>
          <a:lstStyle/>
          <a:p>
            <a:pPr eaLnBrk="1" hangingPunct="1">
              <a:buFont typeface="Wingdings" pitchFamily="-106" charset="2"/>
              <a:buNone/>
            </a:pPr>
            <a:r>
              <a:rPr lang="en-US" dirty="0"/>
              <a:t>	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/>
              <a:t>	A national </a:t>
            </a:r>
            <a:r>
              <a:rPr lang="en-US" dirty="0" smtClean="0"/>
              <a:t>survey revealed </a:t>
            </a:r>
            <a:r>
              <a:rPr lang="en-US" dirty="0"/>
              <a:t>the average high school couple spends over one thousand dollars on prom.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AA6AC829-6726-8C43-B860-E23C25D0E415}" type="slidenum">
              <a:rPr lang="en-US" sz="1200"/>
              <a:pPr>
                <a:lnSpc>
                  <a:spcPct val="80000"/>
                </a:lnSpc>
              </a:pPr>
              <a:t>6</a:t>
            </a:fld>
            <a:endParaRPr lang="en-US" sz="1200" dirty="0"/>
          </a:p>
        </p:txBody>
      </p:sp>
      <p:pic>
        <p:nvPicPr>
          <p:cNvPr id="8" name="Picture 7" descr="200415129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904999"/>
            <a:ext cx="2743200" cy="4118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3-WAY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2937E862-8F4F-074A-8927-28083FBCDEE9}" type="slidenum">
              <a:rPr lang="en-US" sz="1200"/>
              <a:pPr>
                <a:lnSpc>
                  <a:spcPct val="80000"/>
                </a:lnSpc>
              </a:pPr>
              <a:t>7</a:t>
            </a:fld>
            <a:endParaRPr lang="en-US" sz="1200" dirty="0"/>
          </a:p>
        </p:txBody>
      </p:sp>
      <p:sp>
        <p:nvSpPr>
          <p:cNvPr id="1536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1524000"/>
            <a:ext cx="4035425" cy="4267200"/>
          </a:xfrm>
        </p:spPr>
        <p:txBody>
          <a:bodyPr/>
          <a:lstStyle/>
          <a:p>
            <a:pPr eaLnBrk="1" hangingPunct="1">
              <a:buFont typeface="Wingdings" pitchFamily="-106" charset="2"/>
              <a:buNone/>
            </a:pPr>
            <a:r>
              <a:rPr lang="en-US" dirty="0"/>
              <a:t>	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/>
              <a:t>	</a:t>
            </a:r>
            <a:r>
              <a:rPr lang="en-US" dirty="0" smtClean="0"/>
              <a:t>The average family of a high school student going to prom spends</a:t>
            </a:r>
          </a:p>
          <a:p>
            <a:pPr eaLnBrk="1" hangingPunct="1">
              <a:buFont typeface="Wingdings" pitchFamily="-106" charset="2"/>
              <a:buNone/>
            </a:pPr>
            <a:r>
              <a:rPr lang="en-US" dirty="0" smtClean="0"/>
              <a:t>    </a:t>
            </a:r>
            <a:r>
              <a:rPr lang="en-US" dirty="0" smtClean="0"/>
              <a:t>between $700-$1200.</a:t>
            </a:r>
            <a:endParaRPr lang="en-US" dirty="0" smtClean="0"/>
          </a:p>
          <a:p>
            <a:pPr eaLnBrk="1" hangingPunct="1">
              <a:buFont typeface="Wingdings" pitchFamily="-106" charset="2"/>
              <a:buNone/>
            </a:pPr>
            <a:r>
              <a:rPr lang="en-US" dirty="0" smtClean="0"/>
              <a:t>	That means a couple spends </a:t>
            </a:r>
            <a:r>
              <a:rPr lang="en-US" dirty="0" smtClean="0"/>
              <a:t>between $1400 and $2400.</a:t>
            </a:r>
            <a:endParaRPr lang="en-US" dirty="0" smtClean="0"/>
          </a:p>
          <a:p>
            <a:pPr eaLnBrk="1" hangingPunct="1">
              <a:buFont typeface="Wingdings" pitchFamily="-106" charset="2"/>
              <a:buNone/>
            </a:pPr>
            <a:endParaRPr lang="en-US" dirty="0"/>
          </a:p>
          <a:p>
            <a:pPr eaLnBrk="1" hangingPunct="1">
              <a:buFont typeface="Wingdings" pitchFamily="-106" charset="2"/>
              <a:buNone/>
            </a:pPr>
            <a:r>
              <a:rPr lang="en-US" sz="1500" dirty="0"/>
              <a:t>	</a:t>
            </a:r>
            <a:r>
              <a:rPr lang="en-US" sz="1500" dirty="0" smtClean="0"/>
              <a:t>	</a:t>
            </a:r>
            <a:r>
              <a:rPr lang="en-US" sz="1500" dirty="0" smtClean="0"/>
              <a:t>2013 VISA-Prom </a:t>
            </a:r>
            <a:r>
              <a:rPr lang="en-US" sz="1500" dirty="0" smtClean="0"/>
              <a:t>Spending Survey</a:t>
            </a:r>
            <a:endParaRPr lang="en-US" sz="1500" dirty="0"/>
          </a:p>
        </p:txBody>
      </p:sp>
      <p:pic>
        <p:nvPicPr>
          <p:cNvPr id="9" name="Picture 8" descr="827645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2057400"/>
            <a:ext cx="3505200" cy="29888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4</a:t>
            </a:r>
            <a:r>
              <a:rPr lang="en-US" dirty="0"/>
              <a:t>-Way or No </a:t>
            </a:r>
            <a:r>
              <a:rPr lang="en-US" dirty="0" smtClean="0"/>
              <a:t>Way?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657600" cy="34290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When </a:t>
            </a:r>
            <a:r>
              <a:rPr lang="en-US" dirty="0" smtClean="0"/>
              <a:t>dreaming about which </a:t>
            </a:r>
            <a:r>
              <a:rPr lang="en-US" dirty="0"/>
              <a:t>car to buy, the most important factor for teens was the style or “cool factor.”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47A72BD8-62B5-F947-8CDD-808F040C18BA}" type="slidenum">
              <a:rPr lang="en-US" sz="1200"/>
              <a:pPr>
                <a:lnSpc>
                  <a:spcPct val="80000"/>
                </a:lnSpc>
              </a:pPr>
              <a:t>8</a:t>
            </a:fld>
            <a:endParaRPr lang="en-US" sz="1200" dirty="0"/>
          </a:p>
        </p:txBody>
      </p:sp>
      <p:pic>
        <p:nvPicPr>
          <p:cNvPr id="6" name="Picture 5" descr="sb10069490ca-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2031798"/>
            <a:ext cx="3823604" cy="25465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57200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12775" y="3048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EBDDC3"/>
                </a:solidFill>
              </a:rPr>
              <a:t>4-WAY</a:t>
            </a:r>
            <a:endParaRPr lang="en-US" dirty="0">
              <a:solidFill>
                <a:srgbClr val="EBDDC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fld id="{85E4EA99-F0D3-D845-877F-477A3F11F65F}" type="slidenum">
              <a:rPr lang="en-US" sz="1200"/>
              <a:pPr>
                <a:lnSpc>
                  <a:spcPct val="80000"/>
                </a:lnSpc>
              </a:pPr>
              <a:t>9</a:t>
            </a:fld>
            <a:endParaRPr lang="en-US" sz="1200" dirty="0"/>
          </a:p>
        </p:txBody>
      </p:sp>
      <p:sp>
        <p:nvSpPr>
          <p:cNvPr id="17412" name="Content Placeholder 3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7696200" cy="4495800"/>
          </a:xfrm>
        </p:spPr>
        <p:txBody>
          <a:bodyPr/>
          <a:lstStyle/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</a:t>
            </a:r>
            <a:r>
              <a:rPr lang="en-US" dirty="0" smtClean="0"/>
              <a:t>The most </a:t>
            </a:r>
            <a:r>
              <a:rPr lang="en-US" dirty="0"/>
              <a:t>important factor for parents was safety and reliability</a:t>
            </a:r>
            <a:r>
              <a:rPr lang="en-US" dirty="0" smtClean="0"/>
              <a:t>.</a:t>
            </a:r>
          </a:p>
          <a:p>
            <a:pPr eaLnBrk="1" hangingPunct="1">
              <a:buFont typeface="Arial" pitchFamily="-106" charset="0"/>
              <a:buNone/>
            </a:pPr>
            <a:endParaRPr lang="en-US" sz="1200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dirty="0"/>
              <a:t>	Behavioral economists tell us that our </a:t>
            </a:r>
            <a:r>
              <a:rPr lang="en-US" dirty="0" smtClean="0"/>
              <a:t>buying decisions </a:t>
            </a:r>
            <a:r>
              <a:rPr lang="en-US" dirty="0"/>
              <a:t>are not always rational, but do follow patterns.</a:t>
            </a:r>
            <a:endParaRPr lang="en-US" dirty="0" smtClean="0"/>
          </a:p>
          <a:p>
            <a:pPr eaLnBrk="1" hangingPunct="1">
              <a:buFont typeface="Arial" pitchFamily="-106" charset="0"/>
              <a:buNone/>
            </a:pPr>
            <a:r>
              <a:rPr lang="en-US" sz="1500" dirty="0" smtClean="0"/>
              <a:t>		— autoextra</a:t>
            </a:r>
            <a:r>
              <a:rPr lang="en-US" sz="1500" dirty="0"/>
              <a:t>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2482</TotalTime>
  <Words>442</Words>
  <Application>Microsoft Office PowerPoint</Application>
  <PresentationFormat>On-screen Show (4:3)</PresentationFormat>
  <Paragraphs>272</Paragraphs>
  <Slides>51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Median</vt:lpstr>
      <vt:lpstr>WAY OR NO WAY</vt:lpstr>
      <vt:lpstr>1-Way or No Way?</vt:lpstr>
      <vt:lpstr>1-NO WAY</vt:lpstr>
      <vt:lpstr>2-Way or No Way?</vt:lpstr>
      <vt:lpstr>2-NO WAY</vt:lpstr>
      <vt:lpstr>3-Way or No Way?</vt:lpstr>
      <vt:lpstr>3-WAY</vt:lpstr>
      <vt:lpstr>4-Way or No Way?</vt:lpstr>
      <vt:lpstr>4-WAY</vt:lpstr>
      <vt:lpstr>5-Way or No Way?</vt:lpstr>
      <vt:lpstr>5-WAY</vt:lpstr>
      <vt:lpstr>6-Way or No Way?</vt:lpstr>
      <vt:lpstr>6-WAY</vt:lpstr>
      <vt:lpstr>7-Way or No Way?</vt:lpstr>
      <vt:lpstr>7-NO WAY</vt:lpstr>
      <vt:lpstr>8-Way or No Way?</vt:lpstr>
      <vt:lpstr>8-WAY</vt:lpstr>
      <vt:lpstr>9-Way or No Way?</vt:lpstr>
      <vt:lpstr>9-WAY</vt:lpstr>
      <vt:lpstr>10-Way or No Way?</vt:lpstr>
      <vt:lpstr>10-NO WAY</vt:lpstr>
      <vt:lpstr>11-Way or No Way?</vt:lpstr>
      <vt:lpstr>11-WAY</vt:lpstr>
      <vt:lpstr>12-Way or No Way?</vt:lpstr>
      <vt:lpstr>12-NO WAY</vt:lpstr>
      <vt:lpstr>13-Way or No Way?</vt:lpstr>
      <vt:lpstr>13-WAY</vt:lpstr>
      <vt:lpstr>14-Way or No Way?</vt:lpstr>
      <vt:lpstr>14-WAY</vt:lpstr>
      <vt:lpstr>15-Way or No Way?</vt:lpstr>
      <vt:lpstr>15-WAY</vt:lpstr>
      <vt:lpstr>16-Way or No Way?</vt:lpstr>
      <vt:lpstr>16-WAY</vt:lpstr>
      <vt:lpstr>17-Way or No Way?</vt:lpstr>
      <vt:lpstr>17-WAY</vt:lpstr>
      <vt:lpstr>18-Way or No Way?</vt:lpstr>
      <vt:lpstr>18-WAY</vt:lpstr>
      <vt:lpstr>19-Way or No Way?</vt:lpstr>
      <vt:lpstr>19-WAY</vt:lpstr>
      <vt:lpstr>20-Way or No Way?</vt:lpstr>
      <vt:lpstr>20-WAY</vt:lpstr>
      <vt:lpstr>21-Way or No Way?</vt:lpstr>
      <vt:lpstr>21-NO WAY</vt:lpstr>
      <vt:lpstr>22-Way or No Way?</vt:lpstr>
      <vt:lpstr>22-NO WAY</vt:lpstr>
      <vt:lpstr>23-Way or No Way?</vt:lpstr>
      <vt:lpstr>23-NO WAY</vt:lpstr>
      <vt:lpstr>24-Way or No Way?</vt:lpstr>
      <vt:lpstr>24-NO WAY</vt:lpstr>
      <vt:lpstr>25-Way or No Way?</vt:lpstr>
      <vt:lpstr>25-WAY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</dc:creator>
  <cp:lastModifiedBy>Emily</cp:lastModifiedBy>
  <cp:revision>143</cp:revision>
  <dcterms:created xsi:type="dcterms:W3CDTF">2008-10-13T17:45:04Z</dcterms:created>
  <dcterms:modified xsi:type="dcterms:W3CDTF">2013-10-21T23:00:27Z</dcterms:modified>
</cp:coreProperties>
</file>